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2.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3.xml" ContentType="application/vnd.openxmlformats-officedocument.presentationml.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4.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5" r:id="rId1"/>
  </p:sldMasterIdLst>
  <p:notesMasterIdLst>
    <p:notesMasterId r:id="rId95"/>
  </p:notesMasterIdLst>
  <p:handoutMasterIdLst>
    <p:handoutMasterId r:id="rId96"/>
  </p:handoutMasterIdLst>
  <p:sldIdLst>
    <p:sldId id="432" r:id="rId2"/>
    <p:sldId id="431" r:id="rId3"/>
    <p:sldId id="429" r:id="rId4"/>
    <p:sldId id="430" r:id="rId5"/>
    <p:sldId id="256" r:id="rId6"/>
    <p:sldId id="260" r:id="rId7"/>
    <p:sldId id="257" r:id="rId8"/>
    <p:sldId id="416" r:id="rId9"/>
    <p:sldId id="258" r:id="rId10"/>
    <p:sldId id="261" r:id="rId11"/>
    <p:sldId id="262" r:id="rId12"/>
    <p:sldId id="418" r:id="rId13"/>
    <p:sldId id="264" r:id="rId14"/>
    <p:sldId id="265" r:id="rId15"/>
    <p:sldId id="266" r:id="rId16"/>
    <p:sldId id="411" r:id="rId17"/>
    <p:sldId id="268" r:id="rId18"/>
    <p:sldId id="408" r:id="rId19"/>
    <p:sldId id="419" r:id="rId20"/>
    <p:sldId id="270" r:id="rId21"/>
    <p:sldId id="271" r:id="rId22"/>
    <p:sldId id="273" r:id="rId23"/>
    <p:sldId id="356" r:id="rId24"/>
    <p:sldId id="394" r:id="rId25"/>
    <p:sldId id="275" r:id="rId26"/>
    <p:sldId id="276" r:id="rId27"/>
    <p:sldId id="277" r:id="rId28"/>
    <p:sldId id="278" r:id="rId29"/>
    <p:sldId id="387" r:id="rId30"/>
    <p:sldId id="388" r:id="rId31"/>
    <p:sldId id="281" r:id="rId32"/>
    <p:sldId id="357" r:id="rId33"/>
    <p:sldId id="415" r:id="rId34"/>
    <p:sldId id="283" r:id="rId35"/>
    <p:sldId id="284" r:id="rId36"/>
    <p:sldId id="285" r:id="rId37"/>
    <p:sldId id="286" r:id="rId38"/>
    <p:sldId id="287" r:id="rId39"/>
    <p:sldId id="288" r:id="rId40"/>
    <p:sldId id="359" r:id="rId41"/>
    <p:sldId id="422" r:id="rId42"/>
    <p:sldId id="395" r:id="rId43"/>
    <p:sldId id="290" r:id="rId44"/>
    <p:sldId id="291" r:id="rId45"/>
    <p:sldId id="292" r:id="rId46"/>
    <p:sldId id="293" r:id="rId47"/>
    <p:sldId id="294" r:id="rId48"/>
    <p:sldId id="295" r:id="rId49"/>
    <p:sldId id="296" r:id="rId50"/>
    <p:sldId id="360" r:id="rId51"/>
    <p:sldId id="361" r:id="rId52"/>
    <p:sldId id="299" r:id="rId53"/>
    <p:sldId id="300" r:id="rId54"/>
    <p:sldId id="301" r:id="rId55"/>
    <p:sldId id="362" r:id="rId56"/>
    <p:sldId id="363" r:id="rId57"/>
    <p:sldId id="364" r:id="rId58"/>
    <p:sldId id="305" r:id="rId59"/>
    <p:sldId id="306" r:id="rId60"/>
    <p:sldId id="396" r:id="rId61"/>
    <p:sldId id="346" r:id="rId62"/>
    <p:sldId id="427" r:id="rId63"/>
    <p:sldId id="309" r:id="rId64"/>
    <p:sldId id="310" r:id="rId65"/>
    <p:sldId id="311" r:id="rId66"/>
    <p:sldId id="312" r:id="rId67"/>
    <p:sldId id="367" r:id="rId68"/>
    <p:sldId id="368" r:id="rId69"/>
    <p:sldId id="371" r:id="rId70"/>
    <p:sldId id="428" r:id="rId71"/>
    <p:sldId id="370" r:id="rId72"/>
    <p:sldId id="372" r:id="rId73"/>
    <p:sldId id="319" r:id="rId74"/>
    <p:sldId id="404" r:id="rId75"/>
    <p:sldId id="405" r:id="rId76"/>
    <p:sldId id="406" r:id="rId77"/>
    <p:sldId id="407" r:id="rId78"/>
    <p:sldId id="417" r:id="rId79"/>
    <p:sldId id="426" r:id="rId80"/>
    <p:sldId id="324" r:id="rId81"/>
    <p:sldId id="373" r:id="rId82"/>
    <p:sldId id="374" r:id="rId83"/>
    <p:sldId id="327" r:id="rId84"/>
    <p:sldId id="375" r:id="rId85"/>
    <p:sldId id="330" r:id="rId86"/>
    <p:sldId id="349" r:id="rId87"/>
    <p:sldId id="376" r:id="rId88"/>
    <p:sldId id="378" r:id="rId89"/>
    <p:sldId id="352" r:id="rId90"/>
    <p:sldId id="353" r:id="rId91"/>
    <p:sldId id="331" r:id="rId92"/>
    <p:sldId id="413" r:id="rId93"/>
    <p:sldId id="414" r:id="rId9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olyn Stichnoth" initials="" lastIdx="6" clrIdx="0"/>
  <p:cmAuthor id="223" name="Microsoft Office User" initials="Office [25]" lastIdx="1" clrIdx="223"/>
  <p:cmAuthor id="1" name="Gregory Chatzinoff" initials="" lastIdx="10" clrIdx="1"/>
  <p:cmAuthor id="224" name="Microsoft Office User" initials="Office [26]" lastIdx="1" clrIdx="224"/>
  <p:cmAuthor id="2" name="Andries Van Dam" initials="" lastIdx="7" clrIdx="2"/>
  <p:cmAuthor id="225" name="Helen Cho" initials="HC" lastIdx="9" clrIdx="225"/>
  <p:cmAuthor id="3" name="Sam Squires" initials="" lastIdx="1" clrIdx="3"/>
  <p:cmAuthor id="226" name="Helen Cho" initials="HC [2]" lastIdx="1" clrIdx="226"/>
  <p:cmAuthor id="4" name="Carolyn" initials="C" lastIdx="4" clrIdx="4"/>
  <p:cmAuthor id="227" name="Helen Cho" initials="HC [3]" lastIdx="1" clrIdx="227"/>
  <p:cmAuthor id="5" name="avd" initials="a" lastIdx="77" clrIdx="5"/>
  <p:cmAuthor id="228" name="Helen Cho" initials="HC [4]" lastIdx="1" clrIdx="228"/>
  <p:cmAuthor id="6" name="Nicholas Turley" initials="NT" lastIdx="1" clrIdx="6"/>
  <p:cmAuthor id="229" name="Helen Cho" initials="HC [5]" lastIdx="1" clrIdx="229"/>
  <p:cmAuthor id="7" name="Nicholas Turley" initials="NT [2]" lastIdx="1" clrIdx="7"/>
  <p:cmAuthor id="230" name="Helen Cho" initials="HC [6]" lastIdx="1" clrIdx="230"/>
  <p:cmAuthor id="8" name="Divya Mahadevan" initials="DM" lastIdx="11" clrIdx="8"/>
  <p:cmAuthor id="231" name="Helen Cho" initials="HC [7]" lastIdx="1" clrIdx="231"/>
  <p:cmAuthor id="9" name="Tristin Falk-LeFay" initials="TF" lastIdx="67" clrIdx="9"/>
  <p:cmAuthor id="232" name="van Dam, Andries" initials="vDA" lastIdx="41" clrIdx="232"/>
  <p:cmAuthor id="10" name="Hannah T" initials="HT" lastIdx="4" clrIdx="10"/>
  <p:cmAuthor id="233" name="Gallant, Georgia" initials="GG" lastIdx="22" clrIdx="233"/>
  <p:cmAuthor id="11" name="Tishler, Jenna" initials="TJ" lastIdx="68" clrIdx="11"/>
  <p:cmAuthor id="234" name="Lucia Reyes" initials="LR" lastIdx="28" clrIdx="234"/>
  <p:cmAuthor id="12" name="Tishler, Jenna" initials="TJ [2]" lastIdx="1" clrIdx="12"/>
  <p:cmAuthor id="235" name="Microsoft Office User" initials="MOU" lastIdx="1" clrIdx="235"/>
  <p:cmAuthor id="13" name="Tishler, Jenna" initials="TJ [3]" lastIdx="1" clrIdx="13"/>
  <p:cmAuthor id="236" name="Lucy" initials="LR" lastIdx="6" clrIdx="236"/>
  <p:cmAuthor id="14" name="Tishler, Jenna" initials="TJ [4]" lastIdx="1" clrIdx="14"/>
  <p:cmAuthor id="15" name="Tishler, Jenna" initials="TJ [5]" lastIdx="1" clrIdx="15"/>
  <p:cmAuthor id="16" name="Tishler, Jenna" initials="TJ [6]" lastIdx="1" clrIdx="16"/>
  <p:cmAuthor id="17" name="Tishler, Jenna" initials="TJ [7]" lastIdx="1" clrIdx="17"/>
  <p:cmAuthor id="18" name="Tishler, Jenna" initials="TJ [8]" lastIdx="1" clrIdx="18"/>
  <p:cmAuthor id="19" name="Tishler, Jenna" initials="TJ [9]" lastIdx="1" clrIdx="19"/>
  <p:cmAuthor id="20" name="Tishler, Jenna" initials="TJ [10]" lastIdx="1" clrIdx="20"/>
  <p:cmAuthor id="21" name="Tishler, Jenna" initials="TJ [11]" lastIdx="1" clrIdx="21"/>
  <p:cmAuthor id="22" name="Tishler, Jenna" initials="TJ [12]" lastIdx="1" clrIdx="22"/>
  <p:cmAuthor id="23" name="Tishler, Jenna" initials="TJ [13]" lastIdx="1" clrIdx="23"/>
  <p:cmAuthor id="24" name="Tishler, Jenna" initials="TJ [14]" lastIdx="1" clrIdx="24"/>
  <p:cmAuthor id="25" name="Tishler, Jenna" initials="TJ [15]" lastIdx="1" clrIdx="25"/>
  <p:cmAuthor id="26" name="Tishler, Jenna" initials="TJ [16]" lastIdx="1" clrIdx="26"/>
  <p:cmAuthor id="27" name="Tishler, Jenna" initials="TJ [17]" lastIdx="1" clrIdx="27"/>
  <p:cmAuthor id="28" name="Tishler, Jenna" initials="TJ [18]" lastIdx="1" clrIdx="28"/>
  <p:cmAuthor id="29" name="Tishler, Jenna" initials="TJ [19]" lastIdx="1" clrIdx="29"/>
  <p:cmAuthor id="30" name="Tishler, Jenna" initials="TJ [20]" lastIdx="1" clrIdx="30"/>
  <p:cmAuthor id="31" name="Tishler, Jenna" initials="TJ [21]" lastIdx="1" clrIdx="31"/>
  <p:cmAuthor id="32" name="Tishler, Jenna" initials="TJ [22]" lastIdx="1" clrIdx="32"/>
  <p:cmAuthor id="33" name="Tishler, Jenna" initials="TJ [23]" lastIdx="1" clrIdx="33"/>
  <p:cmAuthor id="34" name="Tishler, Jenna" initials="TJ [24]" lastIdx="1" clrIdx="34"/>
  <p:cmAuthor id="35" name="Tishler, Jenna" initials="TJ [25]" lastIdx="1" clrIdx="35"/>
  <p:cmAuthor id="36" name="Tishler, Jenna" initials="TJ [26]" lastIdx="1" clrIdx="36"/>
  <p:cmAuthor id="37" name="Tishler, Jenna" initials="TJ [27]" lastIdx="1" clrIdx="37"/>
  <p:cmAuthor id="38" name="Tishler, Jenna" initials="TJ [28]" lastIdx="1" clrIdx="38"/>
  <p:cmAuthor id="39" name="Tishler, Jenna" initials="TJ [29]" lastIdx="1" clrIdx="39"/>
  <p:cmAuthor id="40" name="Tishler, Jenna" initials="TJ [30]" lastIdx="1" clrIdx="40"/>
  <p:cmAuthor id="41" name="Tishler, Jenna" initials="TJ [31]" lastIdx="1" clrIdx="41"/>
  <p:cmAuthor id="42" name="Tishler, Jenna" initials="TJ [32]" lastIdx="1" clrIdx="42"/>
  <p:cmAuthor id="43" name="Tishler, Jenna" initials="TJ [33]" lastIdx="1" clrIdx="43"/>
  <p:cmAuthor id="44" name="Tishler, Jenna" initials="TJ [34]" lastIdx="1" clrIdx="44"/>
  <p:cmAuthor id="45" name="Tishler, Jenna" initials="TJ [35]" lastIdx="1" clrIdx="45"/>
  <p:cmAuthor id="46" name="Tishler, Jenna" initials="TJ [36]" lastIdx="1" clrIdx="46"/>
  <p:cmAuthor id="47" name="Tishler, Jenna" initials="TJ [37]" lastIdx="1" clrIdx="47"/>
  <p:cmAuthor id="48" name="Tishler, Jenna" initials="TJ [38]" lastIdx="1" clrIdx="48"/>
  <p:cmAuthor id="49" name="Tishler, Jenna" initials="TJ [39]" lastIdx="1" clrIdx="49"/>
  <p:cmAuthor id="50" name="Tishler, Jenna" initials="TJ [40]" lastIdx="1" clrIdx="50"/>
  <p:cmAuthor id="51" name="Tishler, Jenna" initials="TJ [41]" lastIdx="1" clrIdx="51"/>
  <p:cmAuthor id="52" name="Tishler, Jenna" initials="TJ [42]" lastIdx="1" clrIdx="52"/>
  <p:cmAuthor id="53" name="Tishler, Jenna" initials="TJ [43]" lastIdx="1" clrIdx="53"/>
  <p:cmAuthor id="54" name="Tishler, Jenna" initials="TJ [44]" lastIdx="1" clrIdx="54"/>
  <p:cmAuthor id="55" name="Tishler, Jenna" initials="TJ [45]" lastIdx="1" clrIdx="55"/>
  <p:cmAuthor id="56" name="Tishler, Jenna" initials="TJ [46]" lastIdx="1" clrIdx="56"/>
  <p:cmAuthor id="57" name="Tishler, Jenna" initials="TJ [47]" lastIdx="1" clrIdx="57"/>
  <p:cmAuthor id="58" name="Tishler, Jenna" initials="TJ [48]" lastIdx="1" clrIdx="58"/>
  <p:cmAuthor id="59" name="Tishler, Jenna" initials="TJ [49]" lastIdx="1" clrIdx="59"/>
  <p:cmAuthor id="60" name="Tishler, Jenna" initials="TJ [50]" lastIdx="1" clrIdx="60"/>
  <p:cmAuthor id="61" name="Tishler, Jenna" initials="TJ [51]" lastIdx="1" clrIdx="61"/>
  <p:cmAuthor id="62" name="Tishler, Jenna" initials="TJ [52]" lastIdx="1" clrIdx="62"/>
  <p:cmAuthor id="63" name="Tishler, Jenna" initials="TJ [53]" lastIdx="1" clrIdx="63"/>
  <p:cmAuthor id="64" name="Tishler, Jenna" initials="TJ [54]" lastIdx="1" clrIdx="64"/>
  <p:cmAuthor id="65" name="Tishler, Jenna" initials="TJ [55]" lastIdx="1" clrIdx="65"/>
  <p:cmAuthor id="66" name="Tishler, Jenna" initials="TJ [56]" lastIdx="1" clrIdx="66"/>
  <p:cmAuthor id="67" name="Tishler, Jenna" initials="TJ [57]" lastIdx="1" clrIdx="67"/>
  <p:cmAuthor id="68" name="Tishler, Jenna" initials="TJ [58]" lastIdx="1" clrIdx="68"/>
  <p:cmAuthor id="69" name="Tishler, Jenna" initials="TJ [5] [2]" lastIdx="1" clrIdx="69"/>
  <p:cmAuthor id="70" name="Tishler, Jenna" initials="TJ [6] [2]" lastIdx="1" clrIdx="70"/>
  <p:cmAuthor id="71" name="Tishler, Jenna" initials="TJ [57] [2]" lastIdx="1" clrIdx="71"/>
  <p:cmAuthor id="72" name="Tishler, Jenna" initials="TJ [58] [2]" lastIdx="1" clrIdx="72"/>
  <p:cmAuthor id="73" name="Tishler, Jenna" initials="TJ [59]" lastIdx="1" clrIdx="73"/>
  <p:cmAuthor id="74" name="Tishler, Jenna" initials="TJ [60]" lastIdx="1" clrIdx="74"/>
  <p:cmAuthor id="75" name="Tishler, Jenna" initials="TJ [61]" lastIdx="1" clrIdx="75"/>
  <p:cmAuthor id="76" name="Tishler, Jenna" initials="TJ [62]" lastIdx="1" clrIdx="76"/>
  <p:cmAuthor id="77" name="Tishler, Jenna" initials="TJ [63]" lastIdx="1" clrIdx="77"/>
  <p:cmAuthor id="78" name="Tishler, Jenna" initials="TJ [64]" lastIdx="1" clrIdx="78"/>
  <p:cmAuthor id="79" name="Tishler, Jenna" initials="TJ [65]" lastIdx="1" clrIdx="79"/>
  <p:cmAuthor id="80" name="Tishler, Jenna" initials="TJ [66]" lastIdx="1" clrIdx="80"/>
  <p:cmAuthor id="81" name="Tishler, Jenna" initials="TJ [67]" lastIdx="1" clrIdx="81"/>
  <p:cmAuthor id="82" name="Tishler, Jenna" initials="TJ [68]" lastIdx="1" clrIdx="82"/>
  <p:cmAuthor id="83" name="Tishler, Jenna" initials="TJ [69]" lastIdx="1" clrIdx="83"/>
  <p:cmAuthor id="84" name="Tishler, Jenna" initials="TJ [70]" lastIdx="1" clrIdx="84"/>
  <p:cmAuthor id="85" name="Tishler, Jenna" initials="TJ [71]" lastIdx="1" clrIdx="85"/>
  <p:cmAuthor id="86" name="Tishler, Jenna" initials="TJ [72]" lastIdx="1" clrIdx="86"/>
  <p:cmAuthor id="87" name="Tishler, Jenna" initials="TJ [73]" lastIdx="1" clrIdx="87"/>
  <p:cmAuthor id="88" name="Tishler, Jenna" initials="TJ [74]" lastIdx="1" clrIdx="88"/>
  <p:cmAuthor id="89" name="Tishler, Jenna" initials="TJ [75]" lastIdx="1" clrIdx="89"/>
  <p:cmAuthor id="90" name="Tishler, Jenna" initials="TJ [76]" lastIdx="1" clrIdx="90"/>
  <p:cmAuthor id="91" name="Tishler, Jenna" initials="TJ [77]" lastIdx="1" clrIdx="91"/>
  <p:cmAuthor id="92" name="Tishler, Jenna" initials="TJ [78]" lastIdx="1" clrIdx="92"/>
  <p:cmAuthor id="93" name="Tishler, Jenna" initials="TJ [79]" lastIdx="1" clrIdx="93"/>
  <p:cmAuthor id="94" name="Tishler, Jenna" initials="TJ [80]" lastIdx="1" clrIdx="94"/>
  <p:cmAuthor id="95" name="Tishler, Jenna" initials="TJ [81]" lastIdx="1" clrIdx="95"/>
  <p:cmAuthor id="96" name="Tishler, Jenna" initials="TJ [82]" lastIdx="1" clrIdx="96"/>
  <p:cmAuthor id="97" name="Tishler, Jenna" initials="TJ [83]" lastIdx="1" clrIdx="97"/>
  <p:cmAuthor id="98" name="Tishler, Jenna" initials="TJ [84]" lastIdx="1" clrIdx="98"/>
  <p:cmAuthor id="99" name="Tishler, Jenna" initials="TJ [85]" lastIdx="1" clrIdx="99"/>
  <p:cmAuthor id="100" name="Tishler, Jenna" initials="TJ [86]" lastIdx="1" clrIdx="100"/>
  <p:cmAuthor id="101" name="Tishler, Jenna" initials="TJ [87]" lastIdx="1" clrIdx="101"/>
  <p:cmAuthor id="102" name="Tishler, Jenna" initials="TJ [88]" lastIdx="1" clrIdx="102"/>
  <p:cmAuthor id="103" name="Tishler, Jenna" initials="TJ [89]" lastIdx="1" clrIdx="103"/>
  <p:cmAuthor id="104" name="Tishler, Jenna" initials="TJ [90]" lastIdx="1" clrIdx="104"/>
  <p:cmAuthor id="105" name="Tishler, Jenna" initials="TJ [91]" lastIdx="1" clrIdx="105"/>
  <p:cmAuthor id="106" name="Tishler, Jenna" initials="TJ [92]" lastIdx="1" clrIdx="106"/>
  <p:cmAuthor id="107" name="Tishler, Jenna" initials="TJ [93]" lastIdx="1" clrIdx="107"/>
  <p:cmAuthor id="108" name="Tishler, Jenna" initials="TJ [94]" lastIdx="1" clrIdx="108"/>
  <p:cmAuthor id="109" name="Tishler, Jenna" initials="TJ [95]" lastIdx="1" clrIdx="109"/>
  <p:cmAuthor id="110" name="Tishler, Jenna" initials="TJ [96]" lastIdx="1" clrIdx="110"/>
  <p:cmAuthor id="111" name="Tishler, Jenna" initials="TJ [97]" lastIdx="1" clrIdx="111"/>
  <p:cmAuthor id="112" name="Tishler, Jenna" initials="TJ [98]" lastIdx="1" clrIdx="112"/>
  <p:cmAuthor id="113" name="Tishler, Jenna" initials="TJ [99]" lastIdx="1" clrIdx="113"/>
  <p:cmAuthor id="114" name="Tishler, Jenna" initials="TJ [100]" lastIdx="1" clrIdx="114"/>
  <p:cmAuthor id="115" name="Tishler, Jenna" initials="TJ [101]" lastIdx="1" clrIdx="115"/>
  <p:cmAuthor id="116" name="Tishler, Jenna" initials="TJ [102]" lastIdx="1" clrIdx="116"/>
  <p:cmAuthor id="117" name="Karagounis, Sotiris" initials="KS" lastIdx="20" clrIdx="117"/>
  <p:cmAuthor id="118" name="Karagounis, Sotiris" initials="KS [2]" lastIdx="1" clrIdx="118"/>
  <p:cmAuthor id="119" name="Karagounis, Sotiris" initials="KS [3]" lastIdx="1" clrIdx="119"/>
  <p:cmAuthor id="120" name="Karagounis, Sotiris" initials="KS [4]" lastIdx="1" clrIdx="120"/>
  <p:cmAuthor id="121" name="Karagounis, Sotiris" initials="KS [5]" lastIdx="1" clrIdx="121"/>
  <p:cmAuthor id="122" name="Karagounis, Sotiris" initials="KS [6]" lastIdx="1" clrIdx="122"/>
  <p:cmAuthor id="123" name="Karagounis, Sotiris" initials="KS [7]" lastIdx="1" clrIdx="123"/>
  <p:cmAuthor id="124" name="Karagounis, Sotiris" initials="KS [8]" lastIdx="1" clrIdx="124"/>
  <p:cmAuthor id="125" name="Karagounis, Sotiris" initials="KS [9]" lastIdx="1" clrIdx="125"/>
  <p:cmAuthor id="126" name="Karagounis, Sotiris" initials="KS [10]" lastIdx="1" clrIdx="126"/>
  <p:cmAuthor id="127" name="Karagounis, Sotiris" initials="KS [11]" lastIdx="1" clrIdx="127"/>
  <p:cmAuthor id="128" name="Karagounis, Sotiris" initials="KS [12]" lastIdx="1" clrIdx="128"/>
  <p:cmAuthor id="129" name="Karagounis, Sotiris" initials="KS [13]" lastIdx="1" clrIdx="129"/>
  <p:cmAuthor id="130" name="Karagounis, Sotiris" initials="KS [14]" lastIdx="1" clrIdx="130"/>
  <p:cmAuthor id="131" name="Karagounis, Sotiris" initials="KS [15]" lastIdx="1" clrIdx="131"/>
  <p:cmAuthor id="132" name="Karagounis, Sotiris" initials="KS [16]" lastIdx="1" clrIdx="132"/>
  <p:cmAuthor id="133" name="Karagounis, Sotiris" initials="KS [17]" lastIdx="1" clrIdx="133"/>
  <p:cmAuthor id="134" name="Karagounis, Sotiris" initials="KS [18]" lastIdx="1" clrIdx="134"/>
  <p:cmAuthor id="135" name="Karagounis, Sotiris" initials="KS [19]" lastIdx="1" clrIdx="135"/>
  <p:cmAuthor id="136" name="Karagounis, Sotiris" initials="KS [20]" lastIdx="1" clrIdx="136"/>
  <p:cmAuthor id="137" name="Karagounis, Sotiris" initials="KS [21]" lastIdx="1" clrIdx="137"/>
  <p:cmAuthor id="138" name="Karagounis, Sotiris" initials="KS [22]" lastIdx="1" clrIdx="138"/>
  <p:cmAuthor id="139" name="Karagounis, Sotiris" initials="KS [23]" lastIdx="1" clrIdx="139"/>
  <p:cmAuthor id="140" name="Karagounis, Sotiris" initials="KS [24]" lastIdx="1" clrIdx="140"/>
  <p:cmAuthor id="141" name="Karagounis, Sotiris" initials="KS [25]" lastIdx="1" clrIdx="141"/>
  <p:cmAuthor id="142" name="Karagounis, Sotiris" initials="KS [26]" lastIdx="1" clrIdx="142"/>
  <p:cmAuthor id="143" name="Karagounis, Sotiris" initials="KS [27]" lastIdx="1" clrIdx="143"/>
  <p:cmAuthor id="144" name="Karagounis, Sotiris" initials="KS [28]" lastIdx="1" clrIdx="144"/>
  <p:cmAuthor id="145" name="Karagounis, Sotiris" initials="KS [29]" lastIdx="1" clrIdx="145"/>
  <p:cmAuthor id="146" name="Karagounis, Sotiris" initials="KS [30]" lastIdx="1" clrIdx="146"/>
  <p:cmAuthor id="147" name="Karagounis, Sotiris" initials="KS [31]" lastIdx="1" clrIdx="147"/>
  <p:cmAuthor id="148" name="Karagounis, Sotiris" initials="KS [32]" lastIdx="1" clrIdx="148"/>
  <p:cmAuthor id="149" name="Karagounis, Sotiris" initials="KS [33]" lastIdx="1" clrIdx="149"/>
  <p:cmAuthor id="150" name="Karagounis, Sotiris" initials="KS [34]" lastIdx="1" clrIdx="150"/>
  <p:cmAuthor id="151" name="Karagounis, Sotiris" initials="KS [35]" lastIdx="1" clrIdx="151"/>
  <p:cmAuthor id="152" name="Karagounis, Sotiris" initials="KS [36]" lastIdx="1" clrIdx="152"/>
  <p:cmAuthor id="153" name="Karagounis, Sotiris" initials="KS [37]" lastIdx="1" clrIdx="153"/>
  <p:cmAuthor id="154" name="Karagounis, Sotiris" initials="KS [38]" lastIdx="1" clrIdx="154"/>
  <p:cmAuthor id="155" name="Karagounis, Sotiris" initials="KS [39]" lastIdx="1" clrIdx="155"/>
  <p:cmAuthor id="156" name="Karagounis, Sotiris" initials="KS [40]" lastIdx="1" clrIdx="156"/>
  <p:cmAuthor id="157" name="Karagounis, Sotiris" initials="KS [41]" lastIdx="1" clrIdx="157"/>
  <p:cmAuthor id="158" name="Karagounis, Sotiris" initials="KS [42]" lastIdx="1" clrIdx="158"/>
  <p:cmAuthor id="159" name="Karagounis, Sotiris" initials="KS [43]" lastIdx="1" clrIdx="159"/>
  <p:cmAuthor id="160" name="Karagounis, Sotiris" initials="KS [44]" lastIdx="1" clrIdx="160"/>
  <p:cmAuthor id="161" name="Karagounis, Sotiris" initials="KS [45]" lastIdx="1" clrIdx="161"/>
  <p:cmAuthor id="162" name="Karagounis, Sotiris" initials="KS [46]" lastIdx="1" clrIdx="162"/>
  <p:cmAuthor id="163" name="Karagounis, Sotiris" initials="KS [47]" lastIdx="1" clrIdx="163"/>
  <p:cmAuthor id="164" name="Karagounis, Sotiris" initials="KS [48]" lastIdx="1" clrIdx="164"/>
  <p:cmAuthor id="165" name="Karagounis, Sotiris" initials="KS [49]" lastIdx="0" clrIdx="165"/>
  <p:cmAuthor id="166" name="Karagounis, Sotiris" initials="KS [50]" lastIdx="1" clrIdx="166"/>
  <p:cmAuthor id="167" name="Karagounis, Sotiris" initials="KS [51]" lastIdx="1" clrIdx="167"/>
  <p:cmAuthor id="168" name="Karagounis, Sotiris" initials="KS [52]" lastIdx="1" clrIdx="168"/>
  <p:cmAuthor id="169" name="Karagounis, Sotiris" initials="KS [53]" lastIdx="1" clrIdx="169"/>
  <p:cmAuthor id="170" name="Karagounis, Sotiris" initials="KS [54]" lastIdx="1" clrIdx="170"/>
  <p:cmAuthor id="171" name="Karagounis, Sotiris" initials="KS [55]" lastIdx="1" clrIdx="171"/>
  <p:cmAuthor id="172" name="Karagounis, Sotiris" initials="KS [56]" lastIdx="1" clrIdx="172"/>
  <p:cmAuthor id="173" name="Karagounis, Sotiris" initials="KS [57]" lastIdx="1" clrIdx="173"/>
  <p:cmAuthor id="174" name="Karagounis, Sotiris" initials="KS [58]" lastIdx="1" clrIdx="174"/>
  <p:cmAuthor id="175" name="Karagounis, Sotiris" initials="KS [59]" lastIdx="1" clrIdx="175"/>
  <p:cmAuthor id="176" name="Karagounis, Sotiris" initials="KS [60]" lastIdx="1" clrIdx="176"/>
  <p:cmAuthor id="177" name="Karagounis, Sotiris" initials="KS [61]" lastIdx="1" clrIdx="177"/>
  <p:cmAuthor id="178" name="Karagounis, Sotiris" initials="KS [62]" lastIdx="1" clrIdx="178"/>
  <p:cmAuthor id="179" name="Karagounis, Sotiris" initials="KS [63]" lastIdx="1" clrIdx="179"/>
  <p:cmAuthor id="180" name="Karagounis, Sotiris" initials="KS [64]" lastIdx="1" clrIdx="180"/>
  <p:cmAuthor id="181" name="Sotiris Karagounis" initials="SK" lastIdx="1" clrIdx="181"/>
  <p:cmAuthor id="182" name="Sotiris Karagounis" initials="SK [2]" lastIdx="1" clrIdx="182"/>
  <p:cmAuthor id="183" name="Sotiris Karagounis" initials="SK [3]" lastIdx="1" clrIdx="183"/>
  <p:cmAuthor id="184" name="Sotiris Karagounis" initials="SK [4]" lastIdx="1" clrIdx="184"/>
  <p:cmAuthor id="185" name="Sotiris Karagounis" initials="SK [5]" lastIdx="1" clrIdx="185"/>
  <p:cmAuthor id="186" name="Sotiris Karagounis" initials="SK [6]" lastIdx="1" clrIdx="186"/>
  <p:cmAuthor id="187" name="Sotiris Karagounis" initials="SK [7]" lastIdx="1" clrIdx="187"/>
  <p:cmAuthor id="188" name="Sotiris Karagounis" initials="SK [8]" lastIdx="1" clrIdx="188"/>
  <p:cmAuthor id="189" name="Sotiris Karagounis" initials="SK [9]" lastIdx="1" clrIdx="189"/>
  <p:cmAuthor id="190" name="Sotiris Karagounis" initials="SK [10]" lastIdx="1" clrIdx="190"/>
  <p:cmAuthor id="191" name="Sotiris Karagounis" initials="SK [11]" lastIdx="1" clrIdx="191"/>
  <p:cmAuthor id="192" name="Sotiris Karagounis" initials="SK [12]" lastIdx="1" clrIdx="192"/>
  <p:cmAuthor id="193" name="Sotiris Karagounis" initials="SK [13]" lastIdx="1" clrIdx="193"/>
  <p:cmAuthor id="194" name="Sotiris Karagounis" initials="SK [14]" lastIdx="1" clrIdx="194"/>
  <p:cmAuthor id="195" name="Sotiris Karagounis" initials="SK [15]" lastIdx="1" clrIdx="195"/>
  <p:cmAuthor id="196" name="Chemburkar, Jonathan" initials="CJ" lastIdx="3" clrIdx="196"/>
  <p:cmAuthor id="197" name="cs1230tas@gmail.com" initials="c" lastIdx="29" clrIdx="197"/>
  <p:cmAuthor id="198" name="Jessy Ma" initials="JM" lastIdx="1" clrIdx="198"/>
  <p:cmAuthor id="199" name="Microsoft Office User" initials="Office" lastIdx="1" clrIdx="199"/>
  <p:cmAuthor id="200" name="Microsoft Office User" initials="Office [2]" lastIdx="1" clrIdx="200"/>
  <p:cmAuthor id="201" name="Microsoft Office User" initials="Office [3]" lastIdx="1" clrIdx="201"/>
  <p:cmAuthor id="202" name="Microsoft Office User" initials="Office [4]" lastIdx="1" clrIdx="202"/>
  <p:cmAuthor id="203" name="Microsoft Office User" initials="Office [5]" lastIdx="1" clrIdx="203"/>
  <p:cmAuthor id="204" name="Microsoft Office User" initials="Office [6]" lastIdx="1" clrIdx="204"/>
  <p:cmAuthor id="205" name="Microsoft Office User" initials="Office [7]" lastIdx="1" clrIdx="205"/>
  <p:cmAuthor id="206" name="Microsoft Office User" initials="Office [8]" lastIdx="1" clrIdx="206"/>
  <p:cmAuthor id="207" name="Microsoft Office User" initials="Office [9]" lastIdx="1" clrIdx="207"/>
  <p:cmAuthor id="208" name="Microsoft Office User" initials="Office [10]" lastIdx="1" clrIdx="208"/>
  <p:cmAuthor id="209" name="Microsoft Office User" initials="Office [11]" lastIdx="1" clrIdx="209"/>
  <p:cmAuthor id="210" name="Microsoft Office User" initials="Office [12]" lastIdx="1" clrIdx="210"/>
  <p:cmAuthor id="211" name="Microsoft Office User" initials="Office [13]" lastIdx="1" clrIdx="211"/>
  <p:cmAuthor id="212" name="Microsoft Office User" initials="Office [14]" lastIdx="1" clrIdx="212"/>
  <p:cmAuthor id="213" name="Microsoft Office User" initials="Office [15]" lastIdx="1" clrIdx="213"/>
  <p:cmAuthor id="214" name="Microsoft Office User" initials="Office [16]" lastIdx="1" clrIdx="214"/>
  <p:cmAuthor id="215" name="Microsoft Office User" initials="Office [17]" lastIdx="1" clrIdx="215"/>
  <p:cmAuthor id="216" name="Microsoft Office User" initials="Office [18]" lastIdx="1" clrIdx="216"/>
  <p:cmAuthor id="217" name="Microsoft Office User" initials="Office [19]" lastIdx="1" clrIdx="217"/>
  <p:cmAuthor id="218" name="Microsoft Office User" initials="Office [20]" lastIdx="1" clrIdx="218"/>
  <p:cmAuthor id="219" name="Microsoft Office User" initials="Office [21]" lastIdx="1" clrIdx="219"/>
  <p:cmAuthor id="220" name="Microsoft Office User" initials="Office [22]" lastIdx="1" clrIdx="220"/>
  <p:cmAuthor id="221" name="Microsoft Office User" initials="Office [23]" lastIdx="1" clrIdx="221"/>
  <p:cmAuthor id="222" name="Microsoft Office User" initials="Office [24]" lastIdx="1" clrIdx="22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432FF"/>
    <a:srgbClr val="E14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4" autoAdjust="0"/>
    <p:restoredTop sz="86261" autoAdjust="0"/>
  </p:normalViewPr>
  <p:slideViewPr>
    <p:cSldViewPr snapToGrid="0">
      <p:cViewPr varScale="1">
        <p:scale>
          <a:sx n="131" d="100"/>
          <a:sy n="131" d="100"/>
        </p:scale>
        <p:origin x="688" y="88"/>
      </p:cViewPr>
      <p:guideLst>
        <p:guide orient="horz" pos="1620"/>
        <p:guide pos="2880"/>
      </p:guideLst>
    </p:cSldViewPr>
  </p:slideViewPr>
  <p:outlineViewPr>
    <p:cViewPr>
      <p:scale>
        <a:sx n="33" d="100"/>
        <a:sy n="33" d="100"/>
      </p:scale>
      <p:origin x="0" y="-26528"/>
    </p:cViewPr>
  </p:outlineViewPr>
  <p:notesTextViewPr>
    <p:cViewPr>
      <p:scale>
        <a:sx n="300" d="100"/>
        <a:sy n="300" d="100"/>
      </p:scale>
      <p:origin x="0" y="0"/>
    </p:cViewPr>
  </p:notesTextViewPr>
  <p:sorterViewPr>
    <p:cViewPr>
      <p:scale>
        <a:sx n="100" d="100"/>
        <a:sy n="100" d="100"/>
      </p:scale>
      <p:origin x="0" y="-230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33" dt="2019-08-27T15:07:16.710" idx="17">
    <p:pos x="10" y="10"/>
    <p:text>Moved arrows and blurbs so don't cover comments</p:text>
    <p:extLst>
      <p:ext uri="{C676402C-5697-4E1C-873F-D02D1690AC5C}">
        <p15:threadingInfo xmlns:p15="http://schemas.microsoft.com/office/powerpoint/2012/main" timeZoneBias="240"/>
      </p:ext>
    </p:extLst>
  </p:cm>
  <p:cm authorId="236" dt="2019-08-30T11:30:10.697" idx="5">
    <p:pos x="10" y="106"/>
    <p:text>thank you!</p:text>
    <p:extLst>
      <p:ext uri="{C676402C-5697-4E1C-873F-D02D1690AC5C}">
        <p15:threadingInfo xmlns:p15="http://schemas.microsoft.com/office/powerpoint/2012/main" timeZoneBias="240">
          <p15:parentCm authorId="233" idx="1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33" dt="2019-08-27T15:24:50.110" idx="18">
    <p:pos x="2694" y="2033"/>
    <p:text>Changed from "When you run into one of these (we promise, you will), edit your program to make sure you have explicitly initialized all variables, preferably in the constructor, and have none of them be null"</p:text>
    <p:extLst>
      <p:ext uri="{C676402C-5697-4E1C-873F-D02D1690AC5C}">
        <p15:threadingInfo xmlns:p15="http://schemas.microsoft.com/office/powerpoint/2012/main" timeZoneBias="240"/>
      </p:ext>
    </p:extLst>
  </p:cm>
  <p:cm authorId="236" dt="2019-08-30T11:26:42.813" idx="1">
    <p:pos x="2694" y="2129"/>
    <p:text>sounds good!</p:text>
    <p:extLst>
      <p:ext uri="{C676402C-5697-4E1C-873F-D02D1690AC5C}">
        <p15:threadingInfo xmlns:p15="http://schemas.microsoft.com/office/powerpoint/2012/main" timeZoneBias="240">
          <p15:parentCm authorId="233" idx="1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33" dt="2019-08-27T15:30:17.727" idx="19">
    <p:pos x="10" y="10"/>
    <p:text>Last two brackets of PetShop were outside of the black box so shifted everything so it was. Now its a bit cramped but I think its better</p:text>
    <p:extLst>
      <p:ext uri="{C676402C-5697-4E1C-873F-D02D1690AC5C}">
        <p15:threadingInfo xmlns:p15="http://schemas.microsoft.com/office/powerpoint/2012/main" timeZoneBias="240"/>
      </p:ext>
    </p:extLst>
  </p:cm>
  <p:cm authorId="236" dt="2019-08-30T11:26:54.061" idx="2">
    <p:pos x="10" y="106"/>
    <p:text>yes! thank you!</p:text>
    <p:extLst>
      <p:ext uri="{C676402C-5697-4E1C-873F-D02D1690AC5C}">
        <p15:threadingInfo xmlns:p15="http://schemas.microsoft.com/office/powerpoint/2012/main" timeZoneBias="240">
          <p15:parentCm authorId="233" idx="19"/>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33" dt="2019-06-30T22:35:07.758" idx="12">
    <p:pos x="10" y="10"/>
    <p:text>Deleted "Then we use that instance variable to record the instance of PetShop that the DogGroomer belongs to," and put it on slide 70 where it repeats this step by saying "Now store myPetShop in instance variable _petShop"</p:text>
    <p:extLst>
      <p:ext uri="{C676402C-5697-4E1C-873F-D02D1690AC5C}">
        <p15:threadingInfo xmlns:p15="http://schemas.microsoft.com/office/powerpoint/2012/main" timeZoneBias="240"/>
      </p:ext>
    </p:extLst>
  </p:cm>
  <p:cm authorId="236" dt="2019-08-30T11:28:02.953" idx="3">
    <p:pos x="10" y="106"/>
    <p:text>sounds good!</p:text>
    <p:extLst>
      <p:ext uri="{C676402C-5697-4E1C-873F-D02D1690AC5C}">
        <p15:threadingInfo xmlns:p15="http://schemas.microsoft.com/office/powerpoint/2012/main" timeZoneBias="240">
          <p15:parentCm authorId="233" idx="12"/>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9B8250-BFA1-424C-B371-880FB03C9FF9}" type="datetimeFigureOut">
              <a:rPr lang="en-US" smtClean="0"/>
              <a:t>9/16/19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7DA243-BE75-1F47-A0DB-0D26977B008F}" type="slidenum">
              <a:rPr lang="en-US" smtClean="0"/>
              <a:t>‹#›</a:t>
            </a:fld>
            <a:endParaRPr lang="en-US"/>
          </a:p>
        </p:txBody>
      </p:sp>
    </p:spTree>
    <p:extLst>
      <p:ext uri="{BB962C8B-B14F-4D97-AF65-F5344CB8AC3E}">
        <p14:creationId xmlns:p14="http://schemas.microsoft.com/office/powerpoint/2010/main" val="699384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8490575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 name="Shape 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227217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216712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426774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2259743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45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467153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r>
              <a:rPr lang="en-US" dirty="0"/>
              <a:t>Skip in lecture – extra example </a:t>
            </a:r>
            <a:endParaRPr dirty="0"/>
          </a:p>
        </p:txBody>
      </p:sp>
    </p:spTree>
    <p:extLst>
      <p:ext uri="{BB962C8B-B14F-4D97-AF65-F5344CB8AC3E}">
        <p14:creationId xmlns:p14="http://schemas.microsoft.com/office/powerpoint/2010/main" val="302837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326755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2622853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725342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142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475072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03161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245616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404338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804691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213392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28115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3119416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518374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1884655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9" name="Shape 38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49467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2062465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942883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01805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00170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288421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100393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931255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2799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45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3" name="Shape 4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657308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1" name="Shape 50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565952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1893018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3" name="Shape 51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695342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2" name="Shape 52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7711343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30" name="Shape 53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845096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703158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5" name="Shape 55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2573653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5" name="Shape 55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668525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5" name="Shape 55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261186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5" name="Shape 58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2059567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6" name="Shape 59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935762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5" name="Shape 60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04705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3408359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5" name="Shape 60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2092775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5" name="Shape 60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416598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5" name="Shape 60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lang="en-US" dirty="0"/>
          </a:p>
        </p:txBody>
      </p:sp>
    </p:spTree>
    <p:extLst>
      <p:ext uri="{BB962C8B-B14F-4D97-AF65-F5344CB8AC3E}">
        <p14:creationId xmlns:p14="http://schemas.microsoft.com/office/powerpoint/2010/main" val="87790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1" name="Shape 64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7095709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51" name="Shape 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874310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51" name="Shape 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2299135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3473512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6" name="Shape 67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8334500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5" name="Shape 68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346395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4" name="Shape 69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213314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38828056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5593281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5113355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7187887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63451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919090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9573381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226875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3" name="Shape 7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414862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3" name="Shape 7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5188657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3" name="Shape 7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52960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4009529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3" name="Shape 7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148207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3" name="Shape 7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1870470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2480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0" name="Shape 87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1807723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0" name="Shape 87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580470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0" name="Shape 87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8519392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6" name="Shape 89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27332747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6" name="Shape 89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9104042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1" name="Shape 92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9098055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07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036430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492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99713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1563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Shape 9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45" name="Shape 94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2494598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83669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2337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74908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normAutofit/>
          </a:bodyPr>
          <a:lstStyle>
            <a:lvl1pPr algn="ctr">
              <a:defRPr sz="4800" b="1"/>
            </a:lvl1pPr>
          </a:lstStyle>
          <a:p>
            <a:r>
              <a:rPr lang="en-US" dirty="0"/>
              <a:t>Click to edit Master title style</a:t>
            </a:r>
          </a:p>
        </p:txBody>
      </p:sp>
      <p:sp>
        <p:nvSpPr>
          <p:cNvPr id="3" name="Subtitle 2"/>
          <p:cNvSpPr>
            <a:spLocks noGrp="1"/>
          </p:cNvSpPr>
          <p:nvPr>
            <p:ph type="subTitle" idx="1" hasCustomPrompt="1"/>
          </p:nvPr>
        </p:nvSpPr>
        <p:spPr>
          <a:xfrm>
            <a:off x="1143000" y="2701925"/>
            <a:ext cx="6858000" cy="1241425"/>
          </a:xfrm>
        </p:spPr>
        <p:txBody>
          <a:bodyPr>
            <a:normAutofit/>
          </a:bodyPr>
          <a:lstStyle>
            <a:lvl1pPr marL="0" indent="0" algn="ctr">
              <a:buNone/>
              <a:defRPr sz="3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83225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116092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175495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2" name="Shape 12"/>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379713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1"/>
            <a:endParaRPr dirty="0"/>
          </a:p>
        </p:txBody>
      </p:sp>
      <p:sp>
        <p:nvSpPr>
          <p:cNvPr id="16" name="Shape 16"/>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166338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163925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851245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33944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dirty="0"/>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139630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11513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227059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10948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F26FE328-633A-3843-AFF5-87BE8FEDBA48}" type="datetimeFigureOut">
              <a:rPr lang="en-US" smtClean="0"/>
              <a:t>9/16/19</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a:lstStyle/>
          <a:p>
            <a:fld id="{939C6625-766A-2D47-87AC-65E057465572}" type="slidenum">
              <a:rPr lang="en-US" smtClean="0"/>
              <a:t>‹#›</a:t>
            </a:fld>
            <a:endParaRPr lang="en-US"/>
          </a:p>
        </p:txBody>
      </p:sp>
    </p:spTree>
    <p:extLst>
      <p:ext uri="{BB962C8B-B14F-4D97-AF65-F5344CB8AC3E}">
        <p14:creationId xmlns:p14="http://schemas.microsoft.com/office/powerpoint/2010/main" val="184025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8143561" y="4767263"/>
            <a:ext cx="743578" cy="523220"/>
          </a:xfrm>
          <a:prstGeom prst="rect">
            <a:avLst/>
          </a:prstGeom>
          <a:noFill/>
        </p:spPr>
        <p:txBody>
          <a:bodyPr wrap="square" rtlCol="0">
            <a:spAutoFit/>
          </a:bodyPr>
          <a:lstStyle/>
          <a:p>
            <a:fld id="{AFA31887-FD43-D140-A74A-4BDE95837ECA}" type="slidenum">
              <a:rPr lang="en-US" smtClean="0"/>
              <a:t>‹#›</a:t>
            </a:fld>
            <a:r>
              <a:rPr lang="en-US" dirty="0"/>
              <a:t>/91</a:t>
            </a:r>
          </a:p>
          <a:p>
            <a:endParaRPr lang="en-US" dirty="0"/>
          </a:p>
        </p:txBody>
      </p:sp>
      <p:sp>
        <p:nvSpPr>
          <p:cNvPr id="5" name="TextBox 4"/>
          <p:cNvSpPr txBox="1"/>
          <p:nvPr userDrawn="1"/>
        </p:nvSpPr>
        <p:spPr>
          <a:xfrm>
            <a:off x="3969086" y="4978986"/>
            <a:ext cx="1158733" cy="169277"/>
          </a:xfrm>
          <a:prstGeom prst="rect">
            <a:avLst/>
          </a:prstGeom>
          <a:noFill/>
        </p:spPr>
        <p:txBody>
          <a:bodyPr wrap="square" rtlCol="0">
            <a:spAutoFit/>
          </a:bodyPr>
          <a:lstStyle/>
          <a:p>
            <a:r>
              <a:rPr lang="en-US" sz="500" b="0" dirty="0" err="1">
                <a:latin typeface="Arial" charset="0"/>
                <a:ea typeface="Arial" charset="0"/>
                <a:cs typeface="Arial" charset="0"/>
              </a:rPr>
              <a:t>Andries</a:t>
            </a:r>
            <a:r>
              <a:rPr lang="en-US" sz="500" b="0" dirty="0">
                <a:latin typeface="Arial" charset="0"/>
                <a:ea typeface="Arial" charset="0"/>
                <a:cs typeface="Arial" charset="0"/>
              </a:rPr>
              <a:t> van Dam </a:t>
            </a:r>
            <a:r>
              <a:rPr lang="en-US" sz="500" b="0" dirty="0">
                <a:latin typeface="Arial" charset="0"/>
                <a:ea typeface="Arial" charset="0"/>
                <a:cs typeface="Arial" charset="0"/>
                <a:sym typeface="Symbol" charset="2"/>
              </a:rPr>
              <a:t></a:t>
            </a:r>
            <a:r>
              <a:rPr lang="en-US" sz="500" b="0" dirty="0">
                <a:latin typeface="Arial" charset="0"/>
                <a:ea typeface="Arial" charset="0"/>
                <a:cs typeface="Arial" charset="0"/>
              </a:rPr>
              <a:t> 2019 9/17/19</a:t>
            </a:r>
          </a:p>
        </p:txBody>
      </p:sp>
      <p:sp>
        <p:nvSpPr>
          <p:cNvPr id="4" name="Footer Placeholder 3"/>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788646138"/>
      </p:ext>
    </p:extLst>
  </p:cSld>
  <p:clrMap bg1="lt1" tx1="dk1" bg2="lt2" tx2="dk2" accent1="accent1" accent2="accent2" accent3="accent3" accent4="accent4" accent5="accent5" accent6="accent6" hlink="hlink" folHlink="folHlink"/>
  <p:sldLayoutIdLst>
    <p:sldLayoutId id="2147483669"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36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Wingdings" charset="2"/>
        <a:buChar char="§"/>
        <a:defRPr sz="24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plpSfvdCH0Q"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hyperlink" Target="https://newrepublic.com/article/154714/no-law-can-ban-white-supremacy-internet" TargetMode="External"/><Relationship Id="rId2" Type="http://schemas.openxmlformats.org/officeDocument/2006/relationships/hyperlink" Target="https://www.nytimes.com/2019/08/05/technology/8chan-cloudflare-el-paso.html"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9.JP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9.JP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slide" Target="slide63.xml"/><Relationship Id="rId4" Type="http://schemas.openxmlformats.org/officeDocument/2006/relationships/slide" Target="slide21.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8353-D0C0-3E4B-BC48-47B23B040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A2A49D-0DCF-0943-B317-FFE219F4DC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F03ED6E-283D-E944-8893-03ABBC420466}"/>
              </a:ext>
            </a:extLst>
          </p:cNvPr>
          <p:cNvPicPr>
            <a:picLocks noChangeAspect="1"/>
          </p:cNvPicPr>
          <p:nvPr/>
        </p:nvPicPr>
        <p:blipFill>
          <a:blip r:embed="rId2"/>
          <a:stretch>
            <a:fillRect/>
          </a:stretch>
        </p:blipFill>
        <p:spPr>
          <a:xfrm>
            <a:off x="2755167" y="0"/>
            <a:ext cx="3633666" cy="5143500"/>
          </a:xfrm>
          <a:prstGeom prst="rect">
            <a:avLst/>
          </a:prstGeom>
        </p:spPr>
      </p:pic>
    </p:spTree>
    <p:extLst>
      <p:ext uri="{BB962C8B-B14F-4D97-AF65-F5344CB8AC3E}">
        <p14:creationId xmlns:p14="http://schemas.microsoft.com/office/powerpoint/2010/main" val="61197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prstGeom prst="rect">
            <a:avLst/>
          </a:prstGeom>
        </p:spPr>
        <p:txBody>
          <a:bodyPr lIns="91425" tIns="91425" rIns="91425" bIns="91425" anchor="b" anchorCtr="0">
            <a:spAutoFit/>
          </a:bodyPr>
          <a:lstStyle/>
          <a:p>
            <a:pPr lvl="0" rtl="0">
              <a:spcBef>
                <a:spcPts val="0"/>
              </a:spcBef>
              <a:buNone/>
            </a:pPr>
            <a:r>
              <a:rPr lang="en" dirty="0"/>
              <a:t>Review: Classes</a:t>
            </a:r>
          </a:p>
        </p:txBody>
      </p:sp>
      <p:sp>
        <p:nvSpPr>
          <p:cNvPr id="64" name="Shape 64"/>
          <p:cNvSpPr txBox="1">
            <a:spLocks noGrp="1"/>
          </p:cNvSpPr>
          <p:nvPr>
            <p:ph type="body" idx="1"/>
          </p:nvPr>
        </p:nvSpPr>
        <p:spPr>
          <a:xfrm>
            <a:off x="457200" y="1200150"/>
            <a:ext cx="8450700" cy="2975400"/>
          </a:xfrm>
          <a:prstGeom prst="rect">
            <a:avLst/>
          </a:prstGeom>
        </p:spPr>
        <p:txBody>
          <a:bodyPr lIns="91425" tIns="91425" rIns="91425" bIns="91425" anchor="t" anchorCtr="0">
            <a:spAutoFit/>
          </a:bodyPr>
          <a:lstStyle/>
          <a:p>
            <a:pPr marL="457200" lvl="0" indent="-381000" rtl="0">
              <a:lnSpc>
                <a:spcPct val="110000"/>
              </a:lnSpc>
              <a:spcBef>
                <a:spcPts val="0"/>
              </a:spcBef>
              <a:spcAft>
                <a:spcPts val="1000"/>
              </a:spcAft>
              <a:buClr>
                <a:schemeClr val="dk1"/>
              </a:buClr>
              <a:buSzPct val="100000"/>
              <a:buFont typeface="Arial"/>
              <a:buChar char="●"/>
            </a:pPr>
            <a:r>
              <a:rPr lang="en" sz="2400" dirty="0"/>
              <a:t>Recall that classes are just blueprints</a:t>
            </a:r>
          </a:p>
          <a:p>
            <a:pPr marL="457200" lvl="0" indent="-381000" rtl="0">
              <a:lnSpc>
                <a:spcPct val="110000"/>
              </a:lnSpc>
              <a:spcBef>
                <a:spcPts val="0"/>
              </a:spcBef>
              <a:spcAft>
                <a:spcPts val="1000"/>
              </a:spcAft>
              <a:buClr>
                <a:schemeClr val="dk1"/>
              </a:buClr>
              <a:buSzPct val="100000"/>
              <a:buFont typeface="Arial"/>
              <a:buChar char="●"/>
            </a:pPr>
            <a:r>
              <a:rPr lang="en" sz="2400" dirty="0"/>
              <a:t>A class gives a basic definition of an </a:t>
            </a:r>
            <a:r>
              <a:rPr lang="en" sz="2400" b="1" dirty="0"/>
              <a:t>object</a:t>
            </a:r>
            <a:r>
              <a:rPr lang="en" sz="2400" dirty="0"/>
              <a:t> we want to model</a:t>
            </a:r>
            <a:r>
              <a:rPr lang="en-US" sz="2400" dirty="0"/>
              <a:t> </a:t>
            </a:r>
            <a:r>
              <a:rPr lang="en-US" dirty="0"/>
              <a:t>(one or more instances of that class)</a:t>
            </a:r>
            <a:endParaRPr lang="en" dirty="0"/>
          </a:p>
          <a:p>
            <a:pPr marL="457200" lvl="0" indent="-381000" rtl="0">
              <a:lnSpc>
                <a:spcPct val="110000"/>
              </a:lnSpc>
              <a:spcBef>
                <a:spcPts val="0"/>
              </a:spcBef>
              <a:spcAft>
                <a:spcPts val="1000"/>
              </a:spcAft>
              <a:buClr>
                <a:schemeClr val="dk1"/>
              </a:buClr>
              <a:buSzPct val="100000"/>
              <a:buFont typeface="Arial"/>
              <a:buChar char="●"/>
            </a:pPr>
            <a:r>
              <a:rPr lang="en" sz="2400" dirty="0"/>
              <a:t>It tells the </a:t>
            </a:r>
            <a:r>
              <a:rPr lang="en" sz="2400" b="1" dirty="0"/>
              <a:t>properties</a:t>
            </a:r>
            <a:r>
              <a:rPr lang="en" sz="2400" dirty="0">
                <a:solidFill>
                  <a:srgbClr val="FF0000"/>
                </a:solidFill>
              </a:rPr>
              <a:t> </a:t>
            </a:r>
            <a:r>
              <a:rPr lang="en" sz="2400" dirty="0"/>
              <a:t>and </a:t>
            </a:r>
            <a:r>
              <a:rPr lang="en" sz="2400" b="1" dirty="0"/>
              <a:t>capabilities</a:t>
            </a:r>
            <a:r>
              <a:rPr lang="en" sz="2400" dirty="0">
                <a:solidFill>
                  <a:srgbClr val="FF0000"/>
                </a:solidFill>
              </a:rPr>
              <a:t> </a:t>
            </a:r>
            <a:r>
              <a:rPr lang="en" sz="2400" dirty="0"/>
              <a:t>of that </a:t>
            </a:r>
            <a:r>
              <a:rPr lang="en-US" sz="2400" b="1" dirty="0"/>
              <a:t>object</a:t>
            </a:r>
            <a:endParaRPr lang="en" sz="2400" dirty="0"/>
          </a:p>
          <a:p>
            <a:pPr marL="457200" lvl="0" indent="-381000" rtl="0">
              <a:lnSpc>
                <a:spcPct val="110000"/>
              </a:lnSpc>
              <a:spcBef>
                <a:spcPts val="0"/>
              </a:spcBef>
              <a:spcAft>
                <a:spcPts val="1000"/>
              </a:spcAft>
              <a:buClr>
                <a:schemeClr val="dk1"/>
              </a:buClr>
              <a:buSzPct val="100000"/>
              <a:buFont typeface="Arial"/>
              <a:buChar char="●"/>
            </a:pPr>
            <a:r>
              <a:rPr lang="en-US" sz="2400" dirty="0"/>
              <a:t>You c</a:t>
            </a:r>
            <a:r>
              <a:rPr lang="en" sz="2400" dirty="0"/>
              <a:t>an create any class you want and invent any methods and properties you choose for it!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Effect transition="in" filter="fade">
                                      <p:cBhvr>
                                        <p:cTn id="7" dur="1000"/>
                                        <p:tgtEl>
                                          <p:spTgt spid="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xEl>
                                              <p:pRg st="1" end="1"/>
                                            </p:txEl>
                                          </p:spTgt>
                                        </p:tgtEl>
                                        <p:attrNameLst>
                                          <p:attrName>style.visibility</p:attrName>
                                        </p:attrNameLst>
                                      </p:cBhvr>
                                      <p:to>
                                        <p:strVal val="visible"/>
                                      </p:to>
                                    </p:set>
                                    <p:animEffect transition="in" filter="fade">
                                      <p:cBhvr>
                                        <p:cTn id="12" dur="1000"/>
                                        <p:tgtEl>
                                          <p:spTgt spid="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xEl>
                                              <p:pRg st="2" end="2"/>
                                            </p:txEl>
                                          </p:spTgt>
                                        </p:tgtEl>
                                        <p:attrNameLst>
                                          <p:attrName>style.visibility</p:attrName>
                                        </p:attrNameLst>
                                      </p:cBhvr>
                                      <p:to>
                                        <p:strVal val="visible"/>
                                      </p:to>
                                    </p:set>
                                    <p:animEffect transition="in" filter="fade">
                                      <p:cBhvr>
                                        <p:cTn id="17" dur="1000"/>
                                        <p:tgtEl>
                                          <p:spTgt spid="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xEl>
                                              <p:pRg st="3" end="3"/>
                                            </p:txEl>
                                          </p:spTgt>
                                        </p:tgtEl>
                                        <p:attrNameLst>
                                          <p:attrName>style.visibility</p:attrName>
                                        </p:attrNameLst>
                                      </p:cBhvr>
                                      <p:to>
                                        <p:strVal val="visible"/>
                                      </p:to>
                                    </p:set>
                                    <p:animEffect transition="in" filter="fade">
                                      <p:cBhvr>
                                        <p:cTn id="22" dur="10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prstGeom prst="rect">
            <a:avLst/>
          </a:prstGeom>
        </p:spPr>
        <p:txBody>
          <a:bodyPr lIns="91425" tIns="91425" rIns="91425" bIns="91425" anchor="b" anchorCtr="0">
            <a:spAutoFit/>
          </a:bodyPr>
          <a:lstStyle/>
          <a:p>
            <a:pPr>
              <a:spcBef>
                <a:spcPts val="0"/>
              </a:spcBef>
              <a:buNone/>
            </a:pPr>
            <a:r>
              <a:rPr lang="en" dirty="0"/>
              <a:t>Review: Instantiation</a:t>
            </a:r>
          </a:p>
        </p:txBody>
      </p:sp>
      <p:sp>
        <p:nvSpPr>
          <p:cNvPr id="72" name="Shape 72"/>
          <p:cNvSpPr txBox="1">
            <a:spLocks noGrp="1"/>
          </p:cNvSpPr>
          <p:nvPr>
            <p:ph type="body" idx="1"/>
          </p:nvPr>
        </p:nvSpPr>
        <p:spPr>
          <a:xfrm>
            <a:off x="509052" y="1016000"/>
            <a:ext cx="4672547" cy="3608971"/>
          </a:xfrm>
          <a:prstGeom prst="rect">
            <a:avLst/>
          </a:prstGeom>
        </p:spPr>
        <p:txBody>
          <a:bodyPr wrap="square" lIns="91425" tIns="91425" rIns="91425" bIns="91425" anchor="t" anchorCtr="0">
            <a:spAutoFit/>
          </a:bodyPr>
          <a:lstStyle/>
          <a:p>
            <a:pPr marL="457200" lvl="0" indent="-381000" rtl="0">
              <a:lnSpc>
                <a:spcPct val="110000"/>
              </a:lnSpc>
              <a:spcBef>
                <a:spcPts val="0"/>
              </a:spcBef>
              <a:buClr>
                <a:schemeClr val="dk1"/>
              </a:buClr>
              <a:buSzPct val="100000"/>
              <a:buFont typeface="Arial"/>
              <a:buChar char="●"/>
            </a:pPr>
            <a:r>
              <a:rPr lang="en" sz="2200" b="1" dirty="0"/>
              <a:t>Instantiation </a:t>
            </a:r>
            <a:r>
              <a:rPr lang="en" sz="2200" dirty="0"/>
              <a:t>means building an </a:t>
            </a:r>
            <a:r>
              <a:rPr lang="en-US" sz="2200" dirty="0"/>
              <a:t>instance</a:t>
            </a:r>
            <a:r>
              <a:rPr lang="en" sz="2200" dirty="0"/>
              <a:t> from its class</a:t>
            </a:r>
          </a:p>
          <a:p>
            <a:pPr marL="819150" lvl="1" indent="-285750">
              <a:lnSpc>
                <a:spcPct val="110000"/>
              </a:lnSpc>
              <a:buClr>
                <a:schemeClr val="dk1"/>
              </a:buClr>
              <a:buSzPct val="100000"/>
              <a:buFont typeface="Courier New" panose="02070309020205020404" pitchFamily="49" charset="0"/>
              <a:buChar char="o"/>
            </a:pPr>
            <a:r>
              <a:rPr lang="en" sz="1800" dirty="0"/>
              <a:t>A class can be considered a  “blueprint,” where the properties of the instantiated object are defined through the class’s methods</a:t>
            </a:r>
          </a:p>
          <a:p>
            <a:pPr marL="457200" lvl="0" indent="-381000" rtl="0">
              <a:lnSpc>
                <a:spcPct val="110000"/>
              </a:lnSpc>
              <a:spcBef>
                <a:spcPts val="0"/>
              </a:spcBef>
              <a:buClr>
                <a:schemeClr val="dk1"/>
              </a:buClr>
              <a:buSzPct val="100000"/>
              <a:buFont typeface="Arial"/>
              <a:buChar char="●"/>
            </a:pPr>
            <a:r>
              <a:rPr lang="en" sz="2200" dirty="0"/>
              <a:t>Ex: </a:t>
            </a:r>
            <a:r>
              <a:rPr lang="en" sz="2200" dirty="0">
                <a:solidFill>
                  <a:srgbClr val="0000FF"/>
                </a:solidFill>
                <a:latin typeface="Consolas"/>
                <a:ea typeface="Consolas"/>
                <a:cs typeface="Consolas"/>
                <a:sym typeface="Consolas"/>
              </a:rPr>
              <a:t>new Robot();</a:t>
            </a:r>
            <a:r>
              <a:rPr lang="en" sz="2200" dirty="0">
                <a:solidFill>
                  <a:srgbClr val="0000FF"/>
                </a:solidFill>
              </a:rPr>
              <a:t> </a:t>
            </a:r>
            <a:r>
              <a:rPr lang="en" sz="2200" dirty="0"/>
              <a:t>creates an instance of Robot by calling the </a:t>
            </a:r>
            <a:r>
              <a:rPr lang="en" sz="2200" dirty="0">
                <a:solidFill>
                  <a:srgbClr val="0000FF"/>
                </a:solidFill>
                <a:latin typeface="Consolas"/>
                <a:ea typeface="Consolas"/>
                <a:cs typeface="Consolas"/>
                <a:sym typeface="Consolas"/>
              </a:rPr>
              <a:t>Robot</a:t>
            </a:r>
            <a:r>
              <a:rPr lang="en" sz="2200" dirty="0">
                <a:solidFill>
                  <a:srgbClr val="0000FF"/>
                </a:solidFill>
              </a:rPr>
              <a:t> </a:t>
            </a:r>
            <a:r>
              <a:rPr lang="en" sz="2200" dirty="0"/>
              <a:t>class’ </a:t>
            </a:r>
            <a:r>
              <a:rPr lang="en" sz="2200" b="1" dirty="0"/>
              <a:t>constructor</a:t>
            </a:r>
            <a:r>
              <a:rPr lang="en" sz="2200" dirty="0"/>
              <a:t> (see next slide)</a:t>
            </a:r>
          </a:p>
        </p:txBody>
      </p:sp>
      <p:pic>
        <p:nvPicPr>
          <p:cNvPr id="73" name="Shape 73"/>
          <p:cNvPicPr preferRelativeResize="0"/>
          <p:nvPr/>
        </p:nvPicPr>
        <p:blipFill>
          <a:blip r:embed="rId3">
            <a:alphaModFix/>
          </a:blip>
          <a:stretch>
            <a:fillRect/>
          </a:stretch>
        </p:blipFill>
        <p:spPr>
          <a:xfrm>
            <a:off x="5592311" y="2998054"/>
            <a:ext cx="1673700" cy="1785277"/>
          </a:xfrm>
          <a:prstGeom prst="rect">
            <a:avLst/>
          </a:prstGeom>
          <a:noFill/>
          <a:ln>
            <a:noFill/>
          </a:ln>
        </p:spPr>
      </p:pic>
      <p:grpSp>
        <p:nvGrpSpPr>
          <p:cNvPr id="74" name="Shape 74"/>
          <p:cNvGrpSpPr/>
          <p:nvPr/>
        </p:nvGrpSpPr>
        <p:grpSpPr>
          <a:xfrm>
            <a:off x="5678072" y="632264"/>
            <a:ext cx="1673699" cy="1777619"/>
            <a:chOff x="1105783" y="910975"/>
            <a:chExt cx="1903228" cy="2021400"/>
          </a:xfrm>
        </p:grpSpPr>
        <p:pic>
          <p:nvPicPr>
            <p:cNvPr id="75" name="Shape 75"/>
            <p:cNvPicPr preferRelativeResize="0"/>
            <p:nvPr/>
          </p:nvPicPr>
          <p:blipFill>
            <a:blip r:embed="rId4">
              <a:alphaModFix/>
            </a:blip>
            <a:stretch>
              <a:fillRect/>
            </a:stretch>
          </p:blipFill>
          <p:spPr>
            <a:xfrm>
              <a:off x="1105783" y="910975"/>
              <a:ext cx="1894913" cy="2021253"/>
            </a:xfrm>
            <a:prstGeom prst="rect">
              <a:avLst/>
            </a:prstGeom>
            <a:noFill/>
            <a:ln w="9525" cap="flat">
              <a:solidFill>
                <a:srgbClr val="000000"/>
              </a:solidFill>
              <a:prstDash val="dot"/>
              <a:round/>
              <a:headEnd type="none" w="med" len="med"/>
              <a:tailEnd type="none" w="med" len="med"/>
            </a:ln>
          </p:spPr>
        </p:pic>
        <p:cxnSp>
          <p:nvCxnSpPr>
            <p:cNvPr id="76" name="Shape 76"/>
            <p:cNvCxnSpPr>
              <a:stCxn id="75" idx="0"/>
              <a:endCxn id="75" idx="2"/>
            </p:cNvCxnSpPr>
            <p:nvPr/>
          </p:nvCxnSpPr>
          <p:spPr>
            <a:xfrm>
              <a:off x="2053240" y="910975"/>
              <a:ext cx="0" cy="2021400"/>
            </a:xfrm>
            <a:prstGeom prst="straightConnector1">
              <a:avLst/>
            </a:prstGeom>
            <a:noFill/>
            <a:ln w="19050" cap="flat">
              <a:solidFill>
                <a:srgbClr val="0B5394"/>
              </a:solidFill>
              <a:prstDash val="dot"/>
              <a:round/>
              <a:headEnd type="none" w="lg" len="lg"/>
              <a:tailEnd type="none" w="lg" len="lg"/>
            </a:ln>
          </p:spPr>
        </p:cxnSp>
        <p:cxnSp>
          <p:nvCxnSpPr>
            <p:cNvPr id="77" name="Shape 77"/>
            <p:cNvCxnSpPr/>
            <p:nvPr/>
          </p:nvCxnSpPr>
          <p:spPr>
            <a:xfrm>
              <a:off x="2292784" y="910975"/>
              <a:ext cx="0" cy="2021399"/>
            </a:xfrm>
            <a:prstGeom prst="straightConnector1">
              <a:avLst/>
            </a:prstGeom>
            <a:noFill/>
            <a:ln w="19050" cap="flat">
              <a:solidFill>
                <a:srgbClr val="0B5394"/>
              </a:solidFill>
              <a:prstDash val="dot"/>
              <a:round/>
              <a:headEnd type="none" w="lg" len="lg"/>
              <a:tailEnd type="none" w="lg" len="lg"/>
            </a:ln>
          </p:spPr>
        </p:cxnSp>
        <p:cxnSp>
          <p:nvCxnSpPr>
            <p:cNvPr id="78" name="Shape 78"/>
            <p:cNvCxnSpPr/>
            <p:nvPr/>
          </p:nvCxnSpPr>
          <p:spPr>
            <a:xfrm>
              <a:off x="2532328" y="910975"/>
              <a:ext cx="0" cy="2021399"/>
            </a:xfrm>
            <a:prstGeom prst="straightConnector1">
              <a:avLst/>
            </a:prstGeom>
            <a:noFill/>
            <a:ln w="19050" cap="flat">
              <a:solidFill>
                <a:srgbClr val="0B5394"/>
              </a:solidFill>
              <a:prstDash val="dot"/>
              <a:round/>
              <a:headEnd type="none" w="lg" len="lg"/>
              <a:tailEnd type="none" w="lg" len="lg"/>
            </a:ln>
          </p:spPr>
        </p:cxnSp>
        <p:cxnSp>
          <p:nvCxnSpPr>
            <p:cNvPr id="79" name="Shape 79"/>
            <p:cNvCxnSpPr/>
            <p:nvPr/>
          </p:nvCxnSpPr>
          <p:spPr>
            <a:xfrm>
              <a:off x="2771873" y="910975"/>
              <a:ext cx="0" cy="2021399"/>
            </a:xfrm>
            <a:prstGeom prst="straightConnector1">
              <a:avLst/>
            </a:prstGeom>
            <a:noFill/>
            <a:ln w="19050" cap="flat">
              <a:solidFill>
                <a:srgbClr val="0B5394"/>
              </a:solidFill>
              <a:prstDash val="dot"/>
              <a:round/>
              <a:headEnd type="none" w="lg" len="lg"/>
              <a:tailEnd type="none" w="lg" len="lg"/>
            </a:ln>
          </p:spPr>
        </p:cxnSp>
        <p:cxnSp>
          <p:nvCxnSpPr>
            <p:cNvPr id="80" name="Shape 80"/>
            <p:cNvCxnSpPr/>
            <p:nvPr/>
          </p:nvCxnSpPr>
          <p:spPr>
            <a:xfrm>
              <a:off x="1813696" y="910975"/>
              <a:ext cx="0" cy="2021399"/>
            </a:xfrm>
            <a:prstGeom prst="straightConnector1">
              <a:avLst/>
            </a:prstGeom>
            <a:noFill/>
            <a:ln w="19050" cap="flat">
              <a:solidFill>
                <a:srgbClr val="0B5394"/>
              </a:solidFill>
              <a:prstDash val="dot"/>
              <a:round/>
              <a:headEnd type="none" w="lg" len="lg"/>
              <a:tailEnd type="none" w="lg" len="lg"/>
            </a:ln>
          </p:spPr>
        </p:cxnSp>
        <p:cxnSp>
          <p:nvCxnSpPr>
            <p:cNvPr id="81" name="Shape 81"/>
            <p:cNvCxnSpPr/>
            <p:nvPr/>
          </p:nvCxnSpPr>
          <p:spPr>
            <a:xfrm>
              <a:off x="1574152" y="910975"/>
              <a:ext cx="0" cy="2021399"/>
            </a:xfrm>
            <a:prstGeom prst="straightConnector1">
              <a:avLst/>
            </a:prstGeom>
            <a:noFill/>
            <a:ln w="19050" cap="flat">
              <a:solidFill>
                <a:srgbClr val="0B5394"/>
              </a:solidFill>
              <a:prstDash val="dot"/>
              <a:round/>
              <a:headEnd type="none" w="lg" len="lg"/>
              <a:tailEnd type="none" w="lg" len="lg"/>
            </a:ln>
          </p:spPr>
        </p:cxnSp>
        <p:cxnSp>
          <p:nvCxnSpPr>
            <p:cNvPr id="82" name="Shape 82"/>
            <p:cNvCxnSpPr/>
            <p:nvPr/>
          </p:nvCxnSpPr>
          <p:spPr>
            <a:xfrm>
              <a:off x="1334608" y="910975"/>
              <a:ext cx="0" cy="2021399"/>
            </a:xfrm>
            <a:prstGeom prst="straightConnector1">
              <a:avLst/>
            </a:prstGeom>
            <a:noFill/>
            <a:ln w="19050" cap="flat">
              <a:solidFill>
                <a:srgbClr val="0B5394"/>
              </a:solidFill>
              <a:prstDash val="dot"/>
              <a:round/>
              <a:headEnd type="none" w="lg" len="lg"/>
              <a:tailEnd type="none" w="lg" len="lg"/>
            </a:ln>
          </p:spPr>
        </p:cxnSp>
        <p:cxnSp>
          <p:nvCxnSpPr>
            <p:cNvPr id="83" name="Shape 83"/>
            <p:cNvCxnSpPr/>
            <p:nvPr/>
          </p:nvCxnSpPr>
          <p:spPr>
            <a:xfrm rot="10800000">
              <a:off x="1105812" y="1131484"/>
              <a:ext cx="1903200" cy="0"/>
            </a:xfrm>
            <a:prstGeom prst="straightConnector1">
              <a:avLst/>
            </a:prstGeom>
            <a:noFill/>
            <a:ln w="19050" cap="flat">
              <a:solidFill>
                <a:srgbClr val="0B5394"/>
              </a:solidFill>
              <a:prstDash val="dot"/>
              <a:round/>
              <a:headEnd type="none" w="lg" len="lg"/>
              <a:tailEnd type="none" w="lg" len="lg"/>
            </a:ln>
          </p:spPr>
        </p:cxnSp>
        <p:cxnSp>
          <p:nvCxnSpPr>
            <p:cNvPr id="84" name="Shape 84"/>
            <p:cNvCxnSpPr/>
            <p:nvPr/>
          </p:nvCxnSpPr>
          <p:spPr>
            <a:xfrm rot="10800000">
              <a:off x="1105812" y="1371028"/>
              <a:ext cx="1903200" cy="0"/>
            </a:xfrm>
            <a:prstGeom prst="straightConnector1">
              <a:avLst/>
            </a:prstGeom>
            <a:noFill/>
            <a:ln w="19050" cap="flat">
              <a:solidFill>
                <a:srgbClr val="0B5394"/>
              </a:solidFill>
              <a:prstDash val="dot"/>
              <a:round/>
              <a:headEnd type="none" w="lg" len="lg"/>
              <a:tailEnd type="none" w="lg" len="lg"/>
            </a:ln>
          </p:spPr>
        </p:cxnSp>
        <p:cxnSp>
          <p:nvCxnSpPr>
            <p:cNvPr id="85" name="Shape 85"/>
            <p:cNvCxnSpPr/>
            <p:nvPr/>
          </p:nvCxnSpPr>
          <p:spPr>
            <a:xfrm rot="10800000">
              <a:off x="1105812" y="1610572"/>
              <a:ext cx="1903200" cy="0"/>
            </a:xfrm>
            <a:prstGeom prst="straightConnector1">
              <a:avLst/>
            </a:prstGeom>
            <a:noFill/>
            <a:ln w="19050" cap="flat">
              <a:solidFill>
                <a:srgbClr val="0B5394"/>
              </a:solidFill>
              <a:prstDash val="dot"/>
              <a:round/>
              <a:headEnd type="none" w="lg" len="lg"/>
              <a:tailEnd type="none" w="lg" len="lg"/>
            </a:ln>
          </p:spPr>
        </p:cxnSp>
        <p:cxnSp>
          <p:nvCxnSpPr>
            <p:cNvPr id="86" name="Shape 86"/>
            <p:cNvCxnSpPr/>
            <p:nvPr/>
          </p:nvCxnSpPr>
          <p:spPr>
            <a:xfrm rot="10800000">
              <a:off x="1105812" y="1850115"/>
              <a:ext cx="1903200" cy="0"/>
            </a:xfrm>
            <a:prstGeom prst="straightConnector1">
              <a:avLst/>
            </a:prstGeom>
            <a:noFill/>
            <a:ln w="19050" cap="flat">
              <a:solidFill>
                <a:srgbClr val="0B5394"/>
              </a:solidFill>
              <a:prstDash val="dot"/>
              <a:round/>
              <a:headEnd type="none" w="lg" len="lg"/>
              <a:tailEnd type="none" w="lg" len="lg"/>
            </a:ln>
          </p:spPr>
        </p:cxnSp>
        <p:cxnSp>
          <p:nvCxnSpPr>
            <p:cNvPr id="87" name="Shape 87"/>
            <p:cNvCxnSpPr/>
            <p:nvPr/>
          </p:nvCxnSpPr>
          <p:spPr>
            <a:xfrm rot="10800000">
              <a:off x="1105812" y="2089659"/>
              <a:ext cx="1903200" cy="0"/>
            </a:xfrm>
            <a:prstGeom prst="straightConnector1">
              <a:avLst/>
            </a:prstGeom>
            <a:noFill/>
            <a:ln w="19050" cap="flat">
              <a:solidFill>
                <a:srgbClr val="0B5394"/>
              </a:solidFill>
              <a:prstDash val="dot"/>
              <a:round/>
              <a:headEnd type="none" w="lg" len="lg"/>
              <a:tailEnd type="none" w="lg" len="lg"/>
            </a:ln>
          </p:spPr>
        </p:cxnSp>
        <p:cxnSp>
          <p:nvCxnSpPr>
            <p:cNvPr id="88" name="Shape 88"/>
            <p:cNvCxnSpPr/>
            <p:nvPr/>
          </p:nvCxnSpPr>
          <p:spPr>
            <a:xfrm rot="10800000">
              <a:off x="1105812" y="2329203"/>
              <a:ext cx="1903200" cy="0"/>
            </a:xfrm>
            <a:prstGeom prst="straightConnector1">
              <a:avLst/>
            </a:prstGeom>
            <a:noFill/>
            <a:ln w="19050" cap="flat">
              <a:solidFill>
                <a:srgbClr val="0B5394"/>
              </a:solidFill>
              <a:prstDash val="dot"/>
              <a:round/>
              <a:headEnd type="none" w="lg" len="lg"/>
              <a:tailEnd type="none" w="lg" len="lg"/>
            </a:ln>
          </p:spPr>
        </p:cxnSp>
        <p:cxnSp>
          <p:nvCxnSpPr>
            <p:cNvPr id="89" name="Shape 89"/>
            <p:cNvCxnSpPr/>
            <p:nvPr/>
          </p:nvCxnSpPr>
          <p:spPr>
            <a:xfrm rot="10800000">
              <a:off x="1105812" y="2568747"/>
              <a:ext cx="1903200" cy="0"/>
            </a:xfrm>
            <a:prstGeom prst="straightConnector1">
              <a:avLst/>
            </a:prstGeom>
            <a:noFill/>
            <a:ln w="19050" cap="flat">
              <a:solidFill>
                <a:srgbClr val="0B5394"/>
              </a:solidFill>
              <a:prstDash val="dot"/>
              <a:round/>
              <a:headEnd type="none" w="lg" len="lg"/>
              <a:tailEnd type="none" w="lg" len="lg"/>
            </a:ln>
          </p:spPr>
        </p:cxnSp>
        <p:cxnSp>
          <p:nvCxnSpPr>
            <p:cNvPr id="90" name="Shape 90"/>
            <p:cNvCxnSpPr/>
            <p:nvPr/>
          </p:nvCxnSpPr>
          <p:spPr>
            <a:xfrm rot="10800000">
              <a:off x="1105812" y="2808291"/>
              <a:ext cx="1903200" cy="0"/>
            </a:xfrm>
            <a:prstGeom prst="straightConnector1">
              <a:avLst/>
            </a:prstGeom>
            <a:noFill/>
            <a:ln w="19050" cap="flat">
              <a:solidFill>
                <a:srgbClr val="0B5394"/>
              </a:solidFill>
              <a:prstDash val="dot"/>
              <a:round/>
              <a:headEnd type="none" w="lg" len="lg"/>
              <a:tailEnd type="none" w="lg" len="lg"/>
            </a:ln>
          </p:spPr>
        </p:cxnSp>
      </p:grpSp>
      <p:sp>
        <p:nvSpPr>
          <p:cNvPr id="91" name="Shape 91"/>
          <p:cNvSpPr txBox="1"/>
          <p:nvPr/>
        </p:nvSpPr>
        <p:spPr>
          <a:xfrm>
            <a:off x="7691922" y="1016000"/>
            <a:ext cx="1335900" cy="771299"/>
          </a:xfrm>
          <a:prstGeom prst="rect">
            <a:avLst/>
          </a:prstGeom>
          <a:noFill/>
          <a:ln>
            <a:noFill/>
          </a:ln>
        </p:spPr>
        <p:txBody>
          <a:bodyPr lIns="91425" tIns="91425" rIns="91425" bIns="91425" anchor="t" anchorCtr="0">
            <a:spAutoFit/>
          </a:bodyPr>
          <a:lstStyle/>
          <a:p>
            <a:pPr algn="ctr">
              <a:spcBef>
                <a:spcPts val="0"/>
              </a:spcBef>
              <a:buNone/>
            </a:pPr>
            <a:r>
              <a:rPr lang="en" sz="1800" b="1" dirty="0">
                <a:solidFill>
                  <a:srgbClr val="FF0000"/>
                </a:solidFill>
              </a:rPr>
              <a:t>The </a:t>
            </a:r>
            <a:r>
              <a:rPr lang="en" sz="1800" b="1" dirty="0">
                <a:solidFill>
                  <a:srgbClr val="FF0000"/>
                </a:solidFill>
                <a:latin typeface="Consolas"/>
                <a:ea typeface="Consolas"/>
                <a:cs typeface="Consolas"/>
                <a:sym typeface="Consolas"/>
              </a:rPr>
              <a:t>Robot</a:t>
            </a:r>
            <a:r>
              <a:rPr lang="en" sz="1800" b="1" dirty="0">
                <a:solidFill>
                  <a:srgbClr val="FF0000"/>
                </a:solidFill>
              </a:rPr>
              <a:t> class</a:t>
            </a:r>
          </a:p>
        </p:txBody>
      </p:sp>
      <p:sp>
        <p:nvSpPr>
          <p:cNvPr id="92" name="Shape 92"/>
          <p:cNvSpPr txBox="1"/>
          <p:nvPr/>
        </p:nvSpPr>
        <p:spPr>
          <a:xfrm>
            <a:off x="6773425" y="2428584"/>
            <a:ext cx="2254397" cy="553968"/>
          </a:xfrm>
          <a:prstGeom prst="rect">
            <a:avLst/>
          </a:prstGeom>
          <a:noFill/>
          <a:ln>
            <a:noFill/>
          </a:ln>
        </p:spPr>
        <p:txBody>
          <a:bodyPr wrap="square" lIns="91425" tIns="91425" rIns="91425" bIns="91425" anchor="t" anchorCtr="0">
            <a:spAutoFit/>
          </a:bodyPr>
          <a:lstStyle/>
          <a:p>
            <a:pPr algn="ctr">
              <a:spcBef>
                <a:spcPts val="0"/>
              </a:spcBef>
              <a:buNone/>
            </a:pPr>
            <a:r>
              <a:rPr lang="en" sz="2400" kern="1200" dirty="0">
                <a:solidFill>
                  <a:srgbClr val="0000FF"/>
                </a:solidFill>
                <a:latin typeface="Consolas"/>
                <a:cs typeface="Consolas"/>
                <a:sym typeface="Consolas"/>
              </a:rPr>
              <a:t>new Robot();</a:t>
            </a:r>
          </a:p>
        </p:txBody>
      </p:sp>
      <p:sp>
        <p:nvSpPr>
          <p:cNvPr id="93" name="Shape 93"/>
          <p:cNvSpPr txBox="1"/>
          <p:nvPr/>
        </p:nvSpPr>
        <p:spPr>
          <a:xfrm>
            <a:off x="7579623" y="3623837"/>
            <a:ext cx="1335900" cy="460500"/>
          </a:xfrm>
          <a:prstGeom prst="rect">
            <a:avLst/>
          </a:prstGeom>
          <a:noFill/>
          <a:ln>
            <a:noFill/>
          </a:ln>
        </p:spPr>
        <p:txBody>
          <a:bodyPr lIns="91425" tIns="91425" rIns="91425" bIns="91425" anchor="t" anchorCtr="0">
            <a:spAutoFit/>
          </a:bodyPr>
          <a:lstStyle/>
          <a:p>
            <a:pPr lvl="0" algn="ctr" rtl="0">
              <a:spcBef>
                <a:spcPts val="0"/>
              </a:spcBef>
              <a:buNone/>
            </a:pPr>
            <a:r>
              <a:rPr lang="en" sz="1800" b="1" dirty="0">
                <a:solidFill>
                  <a:srgbClr val="FF0000"/>
                </a:solidFill>
              </a:rPr>
              <a:t>instance</a:t>
            </a:r>
          </a:p>
        </p:txBody>
      </p:sp>
      <p:cxnSp>
        <p:nvCxnSpPr>
          <p:cNvPr id="94" name="Shape 94"/>
          <p:cNvCxnSpPr/>
          <p:nvPr/>
        </p:nvCxnSpPr>
        <p:spPr>
          <a:xfrm>
            <a:off x="6496690" y="2520251"/>
            <a:ext cx="0" cy="479399"/>
          </a:xfrm>
          <a:prstGeom prst="straightConnector1">
            <a:avLst/>
          </a:prstGeom>
          <a:noFill/>
          <a:ln w="19050" cap="flat">
            <a:solidFill>
              <a:srgbClr val="FF0000"/>
            </a:solidFill>
            <a:prstDash val="solid"/>
            <a:round/>
            <a:headEnd type="none" w="lg" len="lg"/>
            <a:tailEnd type="triangle" w="lg" len="lg"/>
          </a:ln>
        </p:spPr>
      </p:cxnSp>
      <p:cxnSp>
        <p:nvCxnSpPr>
          <p:cNvPr id="95" name="Shape 95"/>
          <p:cNvCxnSpPr/>
          <p:nvPr/>
        </p:nvCxnSpPr>
        <p:spPr>
          <a:xfrm rot="10800000">
            <a:off x="7440724" y="1247489"/>
            <a:ext cx="322800" cy="0"/>
          </a:xfrm>
          <a:prstGeom prst="straightConnector1">
            <a:avLst/>
          </a:prstGeom>
          <a:noFill/>
          <a:ln w="19050" cap="flat">
            <a:solidFill>
              <a:srgbClr val="FF0000"/>
            </a:solidFill>
            <a:prstDash val="solid"/>
            <a:round/>
            <a:headEnd type="none" w="lg" len="lg"/>
            <a:tailEnd type="triangle" w="lg" len="lg"/>
          </a:ln>
        </p:spPr>
      </p:cxnSp>
      <p:cxnSp>
        <p:nvCxnSpPr>
          <p:cNvPr id="96" name="Shape 96"/>
          <p:cNvCxnSpPr/>
          <p:nvPr/>
        </p:nvCxnSpPr>
        <p:spPr>
          <a:xfrm rot="10800000">
            <a:off x="7294123" y="3855951"/>
            <a:ext cx="397799" cy="0"/>
          </a:xfrm>
          <a:prstGeom prst="straightConnector1">
            <a:avLst/>
          </a:prstGeom>
          <a:noFill/>
          <a:ln w="19050" cap="flat">
            <a:solidFill>
              <a:srgbClr val="FF0000"/>
            </a:solidFill>
            <a:prstDash val="solid"/>
            <a:round/>
            <a:headEnd type="none" w="lg" len="lg"/>
            <a:tailEnd type="triangle" w="lg" len="lg"/>
          </a:ln>
        </p:spPr>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10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xEl>
                                              <p:pRg st="1" end="1"/>
                                            </p:txEl>
                                          </p:spTgt>
                                        </p:tgtEl>
                                        <p:attrNameLst>
                                          <p:attrName>style.visibility</p:attrName>
                                        </p:attrNameLst>
                                      </p:cBhvr>
                                      <p:to>
                                        <p:strVal val="visible"/>
                                      </p:to>
                                    </p:set>
                                    <p:animEffect transition="in" filter="fade">
                                      <p:cBhvr>
                                        <p:cTn id="12" dur="1000"/>
                                        <p:tgtEl>
                                          <p:spTgt spid="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xEl>
                                              <p:pRg st="2" end="2"/>
                                            </p:txEl>
                                          </p:spTgt>
                                        </p:tgtEl>
                                        <p:attrNameLst>
                                          <p:attrName>style.visibility</p:attrName>
                                        </p:attrNameLst>
                                      </p:cBhvr>
                                      <p:to>
                                        <p:strVal val="visible"/>
                                      </p:to>
                                    </p:set>
                                    <p:animEffect transition="in" filter="fade">
                                      <p:cBhvr>
                                        <p:cTn id="17" dur="1000"/>
                                        <p:tgtEl>
                                          <p:spTgt spid="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1000"/>
                                        <p:tgtEl>
                                          <p:spTgt spid="74"/>
                                        </p:tgtEl>
                                      </p:cBhvr>
                                    </p:animEffect>
                                  </p:childTnLst>
                                </p:cTn>
                              </p:par>
                              <p:par>
                                <p:cTn id="23" presetID="10"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10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1000"/>
                                        <p:tgtEl>
                                          <p:spTgt spid="9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1000"/>
                                        <p:tgtEl>
                                          <p:spTgt spid="94"/>
                                        </p:tgtEl>
                                      </p:cBhvr>
                                    </p:animEffect>
                                  </p:childTnLst>
                                </p:cTn>
                              </p:par>
                              <p:par>
                                <p:cTn id="34" presetID="10" presetClass="entr" presetSubtype="0" fill="hold" nodeType="with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1000"/>
                                        <p:tgtEl>
                                          <p:spTgt spid="9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1000"/>
                                        <p:tgtEl>
                                          <p:spTgt spid="73"/>
                                        </p:tgtEl>
                                      </p:cBhvr>
                                    </p:animEffect>
                                  </p:childTnLst>
                                </p:cTn>
                              </p:par>
                              <p:par>
                                <p:cTn id="42" presetID="10" presetClass="entr" presetSubtype="0" fill="hold"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1000"/>
                                        <p:tgtEl>
                                          <p:spTgt spid="96"/>
                                        </p:tgtEl>
                                      </p:cBhvr>
                                    </p:animEffect>
                                  </p:childTnLst>
                                </p:cTn>
                              </p:par>
                              <p:par>
                                <p:cTn id="45" presetID="10" presetClass="entr" presetSubtype="0"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270472"/>
            <a:ext cx="8229600" cy="600134"/>
          </a:xfrm>
          <a:prstGeom prst="rect">
            <a:avLst/>
          </a:prstGeom>
        </p:spPr>
        <p:txBody>
          <a:bodyPr lIns="91425" tIns="91425" rIns="91425" bIns="91425" anchor="b" anchorCtr="0">
            <a:spAutoFit/>
          </a:bodyPr>
          <a:lstStyle/>
          <a:p>
            <a:pPr lvl="0" rtl="0">
              <a:spcBef>
                <a:spcPts val="0"/>
              </a:spcBef>
              <a:buNone/>
            </a:pPr>
            <a:r>
              <a:rPr lang="en" sz="3000" dirty="0"/>
              <a:t>Review: Constructors</a:t>
            </a:r>
            <a:r>
              <a:rPr lang="en-US" sz="3000" dirty="0"/>
              <a:t> (1/2)</a:t>
            </a:r>
            <a:endParaRPr lang="en" sz="3000" dirty="0"/>
          </a:p>
        </p:txBody>
      </p:sp>
      <p:sp>
        <p:nvSpPr>
          <p:cNvPr id="104" name="Shape 104"/>
          <p:cNvSpPr txBox="1">
            <a:spLocks noGrp="1"/>
          </p:cNvSpPr>
          <p:nvPr>
            <p:ph type="body" idx="1"/>
          </p:nvPr>
        </p:nvSpPr>
        <p:spPr>
          <a:xfrm>
            <a:off x="457200" y="870606"/>
            <a:ext cx="3994525" cy="4097502"/>
          </a:xfrm>
          <a:prstGeom prst="rect">
            <a:avLst/>
          </a:prstGeom>
        </p:spPr>
        <p:txBody>
          <a:bodyPr lIns="91425" tIns="91425" rIns="91425" bIns="91425" anchor="t" anchorCtr="0">
            <a:spAutoFit/>
          </a:bodyPr>
          <a:lstStyle/>
          <a:p>
            <a:pPr marL="457200" lvl="0" indent="-381000" rtl="0">
              <a:lnSpc>
                <a:spcPct val="110000"/>
              </a:lnSpc>
              <a:spcBef>
                <a:spcPts val="0"/>
              </a:spcBef>
              <a:spcAft>
                <a:spcPts val="1000"/>
              </a:spcAft>
              <a:buClr>
                <a:schemeClr val="dk1"/>
              </a:buClr>
              <a:buSzPct val="100000"/>
              <a:buFont typeface="Arial"/>
              <a:buChar char="●"/>
            </a:pPr>
            <a:r>
              <a:rPr lang="en" sz="2400" dirty="0"/>
              <a:t>A </a:t>
            </a:r>
            <a:r>
              <a:rPr lang="en" sz="2400" b="1" dirty="0"/>
              <a:t>constructor</a:t>
            </a:r>
            <a:r>
              <a:rPr lang="en" sz="2400" dirty="0"/>
              <a:t> is a method that is called to create a new object</a:t>
            </a:r>
          </a:p>
          <a:p>
            <a:pPr marL="457200" lvl="0" indent="-381000" rtl="0">
              <a:lnSpc>
                <a:spcPct val="110000"/>
              </a:lnSpc>
              <a:spcBef>
                <a:spcPts val="0"/>
              </a:spcBef>
              <a:spcAft>
                <a:spcPts val="1000"/>
              </a:spcAft>
              <a:buClr>
                <a:schemeClr val="dk1"/>
              </a:buClr>
              <a:buSzPct val="100000"/>
              <a:buFont typeface="Arial"/>
              <a:buChar char="●"/>
            </a:pPr>
            <a:r>
              <a:rPr lang="en" sz="2400" dirty="0"/>
              <a:t>Let’s define one for the </a:t>
            </a:r>
            <a:r>
              <a:rPr lang="en" sz="2400" dirty="0">
                <a:solidFill>
                  <a:srgbClr val="0000FF"/>
                </a:solidFill>
                <a:latin typeface="Consolas"/>
                <a:ea typeface="Consolas"/>
                <a:cs typeface="Consolas"/>
                <a:sym typeface="Consolas"/>
              </a:rPr>
              <a:t>Dog</a:t>
            </a:r>
            <a:r>
              <a:rPr lang="en" sz="2400" dirty="0">
                <a:solidFill>
                  <a:srgbClr val="0000FF"/>
                </a:solidFill>
              </a:rPr>
              <a:t> </a:t>
            </a:r>
            <a:r>
              <a:rPr lang="en" sz="2400" dirty="0"/>
              <a:t>class</a:t>
            </a:r>
          </a:p>
          <a:p>
            <a:pPr marL="457200" lvl="0" indent="-381000">
              <a:lnSpc>
                <a:spcPct val="110000"/>
              </a:lnSpc>
              <a:spcAft>
                <a:spcPts val="1000"/>
              </a:spcAft>
              <a:buClr>
                <a:schemeClr val="dk1"/>
              </a:buClr>
              <a:buSzPct val="100000"/>
              <a:buFont typeface="Arial"/>
              <a:buChar char="●"/>
            </a:pPr>
            <a:r>
              <a:rPr lang="en-US" sz="2400" dirty="0"/>
              <a:t>Let’s also add methods for actions all </a:t>
            </a:r>
            <a:r>
              <a:rPr lang="en" sz="2400" dirty="0">
                <a:solidFill>
                  <a:srgbClr val="0000FF"/>
                </a:solidFill>
                <a:latin typeface="Consolas"/>
                <a:ea typeface="Consolas"/>
                <a:cs typeface="Consolas"/>
                <a:sym typeface="Consolas"/>
              </a:rPr>
              <a:t>Dog</a:t>
            </a:r>
            <a:r>
              <a:rPr lang="en-US" sz="2400" dirty="0">
                <a:sym typeface="Consolas"/>
              </a:rPr>
              <a:t>s know how to do like bark, eat, and wag their tails</a:t>
            </a:r>
            <a:endParaRPr lang="en" sz="2400" dirty="0"/>
          </a:p>
        </p:txBody>
      </p:sp>
      <p:sp>
        <p:nvSpPr>
          <p:cNvPr id="105" name="Shape 105"/>
          <p:cNvSpPr txBox="1">
            <a:spLocks noGrp="1"/>
          </p:cNvSpPr>
          <p:nvPr>
            <p:ph type="body" idx="2"/>
          </p:nvPr>
        </p:nvSpPr>
        <p:spPr>
          <a:xfrm>
            <a:off x="4813688" y="755700"/>
            <a:ext cx="4615200" cy="4396558"/>
          </a:xfrm>
          <a:prstGeom prst="rect">
            <a:avLst/>
          </a:prstGeom>
          <a:ln>
            <a:noFill/>
          </a:ln>
        </p:spPr>
        <p:txBody>
          <a:bodyPr lIns="91425" tIns="91425" rIns="91425" bIns="91425" anchor="t" anchorCtr="0">
            <a:spAutoFit/>
          </a:bodyPr>
          <a:lstStyle/>
          <a:p>
            <a:pPr lvl="0" defTabSz="403225" rtl="0">
              <a:lnSpc>
                <a:spcPct val="115000"/>
              </a:lnSpc>
              <a:spcBef>
                <a:spcPts val="0"/>
              </a:spcBef>
              <a:buNone/>
            </a:pPr>
            <a:r>
              <a:rPr lang="en" sz="1400" dirty="0">
                <a:latin typeface="Consolas"/>
                <a:ea typeface="Consolas"/>
                <a:cs typeface="Consolas"/>
                <a:sym typeface="Consolas"/>
              </a:rPr>
              <a:t>public class Dog {</a:t>
            </a:r>
            <a:endParaRPr lang="en-US" sz="1400" dirty="0">
              <a:latin typeface="Consolas"/>
              <a:ea typeface="Consolas"/>
              <a:cs typeface="Consolas"/>
              <a:sym typeface="Consolas"/>
            </a:endParaRPr>
          </a:p>
          <a:p>
            <a:pPr marL="0" lvl="0" indent="0" defTabSz="403225">
              <a:lnSpc>
                <a:spcPct val="115000"/>
              </a:lnSpc>
              <a:buNone/>
            </a:pP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public Dog() {</a:t>
            </a:r>
          </a:p>
          <a:p>
            <a:pPr marL="0" lvl="0" indent="0" defTabSz="403225">
              <a:lnSpc>
                <a:spcPct val="115000"/>
              </a:lnSpc>
              <a:buNone/>
            </a:pPr>
            <a:r>
              <a:rPr lang="en" sz="1400" b="1" dirty="0">
                <a:solidFill>
                  <a:srgbClr val="999999"/>
                </a:solidFill>
                <a:latin typeface="Consolas"/>
                <a:ea typeface="Consolas"/>
                <a:cs typeface="Consolas"/>
                <a:sym typeface="Consolas"/>
              </a:rPr>
              <a:t>	// this is the constructor!</a:t>
            </a:r>
          </a:p>
          <a:p>
            <a:pPr marL="0" lvl="0" indent="0" defTabSz="403225">
              <a:lnSpc>
                <a:spcPct val="115000"/>
              </a:lnSpc>
              <a:buClr>
                <a:schemeClr val="dk1"/>
              </a:buClr>
              <a:buSzPct val="78571"/>
              <a:buNone/>
            </a:pPr>
            <a:r>
              <a:rPr lang="en-US" sz="1400" dirty="0">
                <a:latin typeface="Consolas"/>
                <a:ea typeface="Consolas"/>
                <a:cs typeface="Consolas"/>
                <a:sym typeface="Consolas"/>
              </a:rPr>
              <a:t>  </a:t>
            </a:r>
            <a:r>
              <a:rPr lang="en-US" sz="1400" b="1" dirty="0">
                <a:solidFill>
                  <a:srgbClr val="FF0000"/>
                </a:solidFill>
                <a:latin typeface="Consolas"/>
                <a:ea typeface="Consolas"/>
                <a:cs typeface="Consolas"/>
                <a:sym typeface="Consolas"/>
              </a:rPr>
              <a:t>}</a:t>
            </a: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void bark(int numTimes) {</a:t>
            </a:r>
          </a:p>
          <a:p>
            <a:pPr lvl="0" defTabSz="403225" rtl="0">
              <a:lnSpc>
                <a:spcPct val="115000"/>
              </a:lnSpc>
              <a:spcBef>
                <a:spcPts val="0"/>
              </a:spcBef>
              <a:buClr>
                <a:schemeClr val="dk1"/>
              </a:buClr>
              <a:buSzPct val="78571"/>
              <a:buFont typeface="Arial"/>
              <a:buNone/>
            </a:pPr>
            <a:r>
              <a:rPr lang="en" sz="1400" dirty="0">
                <a:solidFill>
                  <a:srgbClr val="808080"/>
                </a:solidFill>
                <a:latin typeface="Consolas"/>
                <a:ea typeface="Consolas"/>
                <a:cs typeface="Consolas"/>
                <a:sym typeface="Consolas"/>
              </a:rPr>
              <a:t>		// code for barking goes here</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void eat() {</a:t>
            </a:r>
          </a:p>
          <a:p>
            <a:pPr lvl="0" defTabSz="403225" rtl="0">
              <a:lnSpc>
                <a:spcPct val="115000"/>
              </a:lnSpc>
              <a:spcBef>
                <a:spcPts val="0"/>
              </a:spcBef>
              <a:buClr>
                <a:schemeClr val="dk1"/>
              </a:buClr>
              <a:buSzPct val="78571"/>
              <a:buFont typeface="Arial"/>
              <a:buNone/>
            </a:pPr>
            <a:r>
              <a:rPr lang="en" sz="1400" dirty="0">
                <a:solidFill>
                  <a:srgbClr val="808080"/>
                </a:solidFill>
                <a:latin typeface="Consolas"/>
                <a:ea typeface="Consolas"/>
                <a:cs typeface="Consolas"/>
                <a:sym typeface="Consolas"/>
              </a:rPr>
              <a:t>		// code for eating goes here</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void wagTail() {</a:t>
            </a:r>
          </a:p>
          <a:p>
            <a:pPr lvl="0" defTabSz="403225" rtl="0">
              <a:lnSpc>
                <a:spcPct val="115000"/>
              </a:lnSpc>
              <a:spcBef>
                <a:spcPts val="0"/>
              </a:spcBef>
              <a:buClr>
                <a:schemeClr val="dk1"/>
              </a:buClr>
              <a:buSzPct val="78571"/>
              <a:buFont typeface="Arial"/>
              <a:buNone/>
            </a:pPr>
            <a:r>
              <a:rPr lang="en" sz="1400" dirty="0">
                <a:solidFill>
                  <a:srgbClr val="808080"/>
                </a:solidFill>
                <a:latin typeface="Consolas"/>
                <a:ea typeface="Consolas"/>
                <a:cs typeface="Consolas"/>
                <a:sym typeface="Consolas"/>
              </a:rPr>
              <a:t>		// code for wagging tail goes here</a:t>
            </a:r>
          </a:p>
          <a:p>
            <a:pPr lvl="0" defTabSz="403225" rtl="0">
              <a:lnSpc>
                <a:spcPct val="115000"/>
              </a:lnSpc>
              <a:spcBef>
                <a:spcPts val="0"/>
              </a:spcBef>
              <a:buNone/>
            </a:pPr>
            <a:r>
              <a:rPr lang="en" sz="1400" dirty="0">
                <a:latin typeface="Consolas"/>
                <a:ea typeface="Consolas"/>
                <a:cs typeface="Consolas"/>
                <a:sym typeface="Consolas"/>
              </a:rPr>
              <a:t>	}</a:t>
            </a:r>
          </a:p>
          <a:p>
            <a:pPr lvl="0" defTabSz="403225" rtl="0">
              <a:lnSpc>
                <a:spcPct val="115000"/>
              </a:lnSpc>
              <a:spcBef>
                <a:spcPts val="0"/>
              </a:spcBef>
              <a:buNone/>
            </a:pPr>
            <a:r>
              <a:rPr lang="en" sz="1400" dirty="0">
                <a:latin typeface="Consolas"/>
                <a:ea typeface="Consolas"/>
                <a:cs typeface="Consolas"/>
                <a:sym typeface="Consolas"/>
              </a:rPr>
              <a:t>}</a:t>
            </a:r>
          </a:p>
        </p:txBody>
      </p:sp>
    </p:spTree>
    <p:extLst>
      <p:ext uri="{BB962C8B-B14F-4D97-AF65-F5344CB8AC3E}">
        <p14:creationId xmlns:p14="http://schemas.microsoft.com/office/powerpoint/2010/main" val="21088739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Effect transition="in" filter="fade">
                                      <p:cBhvr>
                                        <p:cTn id="7" dur="1000"/>
                                        <p:tgtEl>
                                          <p:spTgt spid="1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1" end="1"/>
                                            </p:txEl>
                                          </p:spTgt>
                                        </p:tgtEl>
                                        <p:attrNameLst>
                                          <p:attrName>style.visibility</p:attrName>
                                        </p:attrNameLst>
                                      </p:cBhvr>
                                      <p:to>
                                        <p:strVal val="visible"/>
                                      </p:to>
                                    </p:set>
                                    <p:animEffect transition="in" filter="fade">
                                      <p:cBhvr>
                                        <p:cTn id="12" dur="1000"/>
                                        <p:tgtEl>
                                          <p:spTgt spid="1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0" end="0"/>
                                            </p:txEl>
                                          </p:spTgt>
                                        </p:tgtEl>
                                        <p:attrNameLst>
                                          <p:attrName>style.visibility</p:attrName>
                                        </p:attrNameLst>
                                      </p:cBhvr>
                                      <p:to>
                                        <p:strVal val="visible"/>
                                      </p:to>
                                    </p:set>
                                    <p:animEffect transition="in" filter="fade">
                                      <p:cBhvr>
                                        <p:cTn id="17" dur="500"/>
                                        <p:tgtEl>
                                          <p:spTgt spid="10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5">
                                            <p:txEl>
                                              <p:pRg st="16" end="16"/>
                                            </p:txEl>
                                          </p:spTgt>
                                        </p:tgtEl>
                                        <p:attrNameLst>
                                          <p:attrName>style.visibility</p:attrName>
                                        </p:attrNameLst>
                                      </p:cBhvr>
                                      <p:to>
                                        <p:strVal val="visible"/>
                                      </p:to>
                                    </p:set>
                                    <p:animEffect transition="in" filter="fade">
                                      <p:cBhvr>
                                        <p:cTn id="20" dur="500"/>
                                        <p:tgtEl>
                                          <p:spTgt spid="105">
                                            <p:txEl>
                                              <p:pRg st="16" end="1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5">
                                            <p:txEl>
                                              <p:pRg st="1" end="1"/>
                                            </p:txEl>
                                          </p:spTgt>
                                        </p:tgtEl>
                                        <p:attrNameLst>
                                          <p:attrName>style.visibility</p:attrName>
                                        </p:attrNameLst>
                                      </p:cBhvr>
                                      <p:to>
                                        <p:strVal val="visible"/>
                                      </p:to>
                                    </p:set>
                                    <p:animEffect transition="in" filter="fade">
                                      <p:cBhvr>
                                        <p:cTn id="23" dur="500"/>
                                        <p:tgtEl>
                                          <p:spTgt spid="10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5">
                                            <p:txEl>
                                              <p:pRg st="2" end="2"/>
                                            </p:txEl>
                                          </p:spTgt>
                                        </p:tgtEl>
                                        <p:attrNameLst>
                                          <p:attrName>style.visibility</p:attrName>
                                        </p:attrNameLst>
                                      </p:cBhvr>
                                      <p:to>
                                        <p:strVal val="visible"/>
                                      </p:to>
                                    </p:set>
                                    <p:animEffect transition="in" filter="fade">
                                      <p:cBhvr>
                                        <p:cTn id="26" dur="500"/>
                                        <p:tgtEl>
                                          <p:spTgt spid="10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5">
                                            <p:txEl>
                                              <p:pRg st="3" end="3"/>
                                            </p:txEl>
                                          </p:spTgt>
                                        </p:tgtEl>
                                        <p:attrNameLst>
                                          <p:attrName>style.visibility</p:attrName>
                                        </p:attrNameLst>
                                      </p:cBhvr>
                                      <p:to>
                                        <p:strVal val="visible"/>
                                      </p:to>
                                    </p:set>
                                    <p:animEffect transition="in" filter="fade">
                                      <p:cBhvr>
                                        <p:cTn id="29" dur="500"/>
                                        <p:tgtEl>
                                          <p:spTgt spid="10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xEl>
                                              <p:pRg st="2" end="2"/>
                                            </p:txEl>
                                          </p:spTgt>
                                        </p:tgtEl>
                                        <p:attrNameLst>
                                          <p:attrName>style.visibility</p:attrName>
                                        </p:attrNameLst>
                                      </p:cBhvr>
                                      <p:to>
                                        <p:strVal val="visible"/>
                                      </p:to>
                                    </p:set>
                                    <p:animEffect transition="in" filter="fade">
                                      <p:cBhvr>
                                        <p:cTn id="34" dur="500"/>
                                        <p:tgtEl>
                                          <p:spTgt spid="10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5">
                                            <p:txEl>
                                              <p:pRg st="5" end="5"/>
                                            </p:txEl>
                                          </p:spTgt>
                                        </p:tgtEl>
                                        <p:attrNameLst>
                                          <p:attrName>style.visibility</p:attrName>
                                        </p:attrNameLst>
                                      </p:cBhvr>
                                      <p:to>
                                        <p:strVal val="visible"/>
                                      </p:to>
                                    </p:set>
                                    <p:animEffect transition="in" filter="fade">
                                      <p:cBhvr>
                                        <p:cTn id="37" dur="500"/>
                                        <p:tgtEl>
                                          <p:spTgt spid="105">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5">
                                            <p:txEl>
                                              <p:pRg st="6" end="6"/>
                                            </p:txEl>
                                          </p:spTgt>
                                        </p:tgtEl>
                                        <p:attrNameLst>
                                          <p:attrName>style.visibility</p:attrName>
                                        </p:attrNameLst>
                                      </p:cBhvr>
                                      <p:to>
                                        <p:strVal val="visible"/>
                                      </p:to>
                                    </p:set>
                                    <p:animEffect transition="in" filter="fade">
                                      <p:cBhvr>
                                        <p:cTn id="40" dur="500"/>
                                        <p:tgtEl>
                                          <p:spTgt spid="105">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05">
                                            <p:txEl>
                                              <p:pRg st="7" end="7"/>
                                            </p:txEl>
                                          </p:spTgt>
                                        </p:tgtEl>
                                        <p:attrNameLst>
                                          <p:attrName>style.visibility</p:attrName>
                                        </p:attrNameLst>
                                      </p:cBhvr>
                                      <p:to>
                                        <p:strVal val="visible"/>
                                      </p:to>
                                    </p:set>
                                    <p:animEffect transition="in" filter="fade">
                                      <p:cBhvr>
                                        <p:cTn id="43" dur="500"/>
                                        <p:tgtEl>
                                          <p:spTgt spid="105">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xEl>
                                              <p:pRg st="8" end="8"/>
                                            </p:txEl>
                                          </p:spTgt>
                                        </p:tgtEl>
                                        <p:attrNameLst>
                                          <p:attrName>style.visibility</p:attrName>
                                        </p:attrNameLst>
                                      </p:cBhvr>
                                      <p:to>
                                        <p:strVal val="visible"/>
                                      </p:to>
                                    </p:set>
                                    <p:animEffect transition="in" filter="fade">
                                      <p:cBhvr>
                                        <p:cTn id="46" dur="500"/>
                                        <p:tgtEl>
                                          <p:spTgt spid="105">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05">
                                            <p:txEl>
                                              <p:pRg st="9" end="9"/>
                                            </p:txEl>
                                          </p:spTgt>
                                        </p:tgtEl>
                                        <p:attrNameLst>
                                          <p:attrName>style.visibility</p:attrName>
                                        </p:attrNameLst>
                                      </p:cBhvr>
                                      <p:to>
                                        <p:strVal val="visible"/>
                                      </p:to>
                                    </p:set>
                                    <p:animEffect transition="in" filter="fade">
                                      <p:cBhvr>
                                        <p:cTn id="49" dur="500"/>
                                        <p:tgtEl>
                                          <p:spTgt spid="105">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5">
                                            <p:txEl>
                                              <p:pRg st="10" end="10"/>
                                            </p:txEl>
                                          </p:spTgt>
                                        </p:tgtEl>
                                        <p:attrNameLst>
                                          <p:attrName>style.visibility</p:attrName>
                                        </p:attrNameLst>
                                      </p:cBhvr>
                                      <p:to>
                                        <p:strVal val="visible"/>
                                      </p:to>
                                    </p:set>
                                    <p:animEffect transition="in" filter="fade">
                                      <p:cBhvr>
                                        <p:cTn id="52" dur="500"/>
                                        <p:tgtEl>
                                          <p:spTgt spid="105">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5">
                                            <p:txEl>
                                              <p:pRg st="11" end="11"/>
                                            </p:txEl>
                                          </p:spTgt>
                                        </p:tgtEl>
                                        <p:attrNameLst>
                                          <p:attrName>style.visibility</p:attrName>
                                        </p:attrNameLst>
                                      </p:cBhvr>
                                      <p:to>
                                        <p:strVal val="visible"/>
                                      </p:to>
                                    </p:set>
                                    <p:animEffect transition="in" filter="fade">
                                      <p:cBhvr>
                                        <p:cTn id="55" dur="500"/>
                                        <p:tgtEl>
                                          <p:spTgt spid="105">
                                            <p:txEl>
                                              <p:pRg st="11" end="1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05">
                                            <p:txEl>
                                              <p:pRg st="12" end="12"/>
                                            </p:txEl>
                                          </p:spTgt>
                                        </p:tgtEl>
                                        <p:attrNameLst>
                                          <p:attrName>style.visibility</p:attrName>
                                        </p:attrNameLst>
                                      </p:cBhvr>
                                      <p:to>
                                        <p:strVal val="visible"/>
                                      </p:to>
                                    </p:set>
                                    <p:animEffect transition="in" filter="fade">
                                      <p:cBhvr>
                                        <p:cTn id="58" dur="500"/>
                                        <p:tgtEl>
                                          <p:spTgt spid="105">
                                            <p:txEl>
                                              <p:pRg st="12" end="1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5">
                                            <p:txEl>
                                              <p:pRg st="13" end="13"/>
                                            </p:txEl>
                                          </p:spTgt>
                                        </p:tgtEl>
                                        <p:attrNameLst>
                                          <p:attrName>style.visibility</p:attrName>
                                        </p:attrNameLst>
                                      </p:cBhvr>
                                      <p:to>
                                        <p:strVal val="visible"/>
                                      </p:to>
                                    </p:set>
                                    <p:animEffect transition="in" filter="fade">
                                      <p:cBhvr>
                                        <p:cTn id="61" dur="500"/>
                                        <p:tgtEl>
                                          <p:spTgt spid="105">
                                            <p:txEl>
                                              <p:pRg st="13" end="1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05">
                                            <p:txEl>
                                              <p:pRg st="14" end="14"/>
                                            </p:txEl>
                                          </p:spTgt>
                                        </p:tgtEl>
                                        <p:attrNameLst>
                                          <p:attrName>style.visibility</p:attrName>
                                        </p:attrNameLst>
                                      </p:cBhvr>
                                      <p:to>
                                        <p:strVal val="visible"/>
                                      </p:to>
                                    </p:set>
                                    <p:animEffect transition="in" filter="fade">
                                      <p:cBhvr>
                                        <p:cTn id="64" dur="500"/>
                                        <p:tgtEl>
                                          <p:spTgt spid="105">
                                            <p:txEl>
                                              <p:pRg st="14" end="14"/>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05">
                                            <p:txEl>
                                              <p:pRg st="15" end="15"/>
                                            </p:txEl>
                                          </p:spTgt>
                                        </p:tgtEl>
                                        <p:attrNameLst>
                                          <p:attrName>style.visibility</p:attrName>
                                        </p:attrNameLst>
                                      </p:cBhvr>
                                      <p:to>
                                        <p:strVal val="visible"/>
                                      </p:to>
                                    </p:set>
                                    <p:animEffect transition="in" filter="fade">
                                      <p:cBhvr>
                                        <p:cTn id="67" dur="500"/>
                                        <p:tgtEl>
                                          <p:spTgt spid="10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255478"/>
            <a:ext cx="8229600" cy="600134"/>
          </a:xfrm>
          <a:prstGeom prst="rect">
            <a:avLst/>
          </a:prstGeom>
        </p:spPr>
        <p:txBody>
          <a:bodyPr lIns="91425" tIns="91425" rIns="91425" bIns="91425" anchor="b" anchorCtr="0">
            <a:spAutoFit/>
          </a:bodyPr>
          <a:lstStyle/>
          <a:p>
            <a:pPr lvl="0" rtl="0">
              <a:spcBef>
                <a:spcPts val="0"/>
              </a:spcBef>
              <a:buNone/>
            </a:pPr>
            <a:r>
              <a:rPr lang="en" sz="3000" dirty="0"/>
              <a:t>Review: Constructors</a:t>
            </a:r>
            <a:r>
              <a:rPr lang="en-US" sz="3000" dirty="0"/>
              <a:t> (2/2)</a:t>
            </a:r>
            <a:endParaRPr lang="en" sz="3000" dirty="0"/>
          </a:p>
        </p:txBody>
      </p:sp>
      <p:sp>
        <p:nvSpPr>
          <p:cNvPr id="113" name="Shape 113"/>
          <p:cNvSpPr txBox="1">
            <a:spLocks noGrp="1"/>
          </p:cNvSpPr>
          <p:nvPr>
            <p:ph type="body" idx="1"/>
          </p:nvPr>
        </p:nvSpPr>
        <p:spPr>
          <a:xfrm>
            <a:off x="457200" y="962704"/>
            <a:ext cx="3994500" cy="3806909"/>
          </a:xfrm>
          <a:prstGeom prst="rect">
            <a:avLst/>
          </a:prstGeom>
        </p:spPr>
        <p:txBody>
          <a:bodyPr lIns="91425" tIns="91425" rIns="91425" bIns="91425" anchor="ctr" anchorCtr="0">
            <a:spAutoFit/>
          </a:bodyPr>
          <a:lstStyle/>
          <a:p>
            <a:pPr marL="457200" lvl="0" indent="-381000" rtl="0">
              <a:lnSpc>
                <a:spcPct val="110000"/>
              </a:lnSpc>
              <a:spcBef>
                <a:spcPts val="0"/>
              </a:spcBef>
              <a:spcAft>
                <a:spcPts val="1000"/>
              </a:spcAft>
              <a:buClr>
                <a:schemeClr val="dk1"/>
              </a:buClr>
              <a:buSzPct val="100000"/>
              <a:buFont typeface="Arial"/>
              <a:buChar char="●"/>
            </a:pPr>
            <a:r>
              <a:rPr lang="en" sz="2400" dirty="0"/>
              <a:t>Note constructors do not specify a return type</a:t>
            </a:r>
          </a:p>
          <a:p>
            <a:pPr marL="457200" lvl="0" indent="-381000" rtl="0">
              <a:lnSpc>
                <a:spcPct val="110000"/>
              </a:lnSpc>
              <a:spcBef>
                <a:spcPts val="0"/>
              </a:spcBef>
              <a:spcAft>
                <a:spcPts val="1000"/>
              </a:spcAft>
              <a:buClr>
                <a:schemeClr val="dk1"/>
              </a:buClr>
              <a:buSzPct val="100000"/>
              <a:buFont typeface="Arial"/>
              <a:buChar char="●"/>
            </a:pPr>
            <a:r>
              <a:rPr lang="en" sz="2400" dirty="0"/>
              <a:t>Name of constructor must exactly match name of class</a:t>
            </a:r>
          </a:p>
          <a:p>
            <a:pPr marL="457200" lvl="0" indent="-381000" rtl="0">
              <a:lnSpc>
                <a:spcPct val="110000"/>
              </a:lnSpc>
              <a:spcBef>
                <a:spcPts val="0"/>
              </a:spcBef>
              <a:spcAft>
                <a:spcPts val="1000"/>
              </a:spcAft>
              <a:buClr>
                <a:schemeClr val="dk1"/>
              </a:buClr>
              <a:buSzPct val="100000"/>
              <a:buFont typeface="Arial"/>
              <a:buChar char="●"/>
            </a:pPr>
            <a:r>
              <a:rPr lang="en" sz="2400" dirty="0"/>
              <a:t>Now we can instantiate a Dog in some method:</a:t>
            </a:r>
          </a:p>
          <a:p>
            <a:pPr lvl="0" rtl="0">
              <a:lnSpc>
                <a:spcPct val="110000"/>
              </a:lnSpc>
              <a:spcBef>
                <a:spcPts val="0"/>
              </a:spcBef>
              <a:spcAft>
                <a:spcPts val="1000"/>
              </a:spcAft>
              <a:buNone/>
            </a:pPr>
            <a:r>
              <a:rPr lang="en" sz="2400" dirty="0"/>
              <a:t>	</a:t>
            </a:r>
            <a:r>
              <a:rPr lang="en-US" sz="2400" dirty="0"/>
              <a:t>	</a:t>
            </a:r>
            <a:r>
              <a:rPr lang="en" sz="2400" dirty="0">
                <a:solidFill>
                  <a:srgbClr val="0000FF"/>
                </a:solidFill>
                <a:latin typeface="Consolas"/>
                <a:ea typeface="Consolas"/>
                <a:cs typeface="Consolas"/>
                <a:sym typeface="Consolas"/>
              </a:rPr>
              <a:t>new Dog();</a:t>
            </a:r>
          </a:p>
        </p:txBody>
      </p:sp>
      <p:sp>
        <p:nvSpPr>
          <p:cNvPr id="8" name="Shape 105">
            <a:extLst>
              <a:ext uri="{FF2B5EF4-FFF2-40B4-BE49-F238E27FC236}">
                <a16:creationId xmlns:a16="http://schemas.microsoft.com/office/drawing/2014/main" id="{B7216144-98D7-114A-B254-83977CD0EDAD}"/>
              </a:ext>
            </a:extLst>
          </p:cNvPr>
          <p:cNvSpPr txBox="1">
            <a:spLocks noGrp="1"/>
          </p:cNvSpPr>
          <p:nvPr>
            <p:ph type="body" idx="2"/>
          </p:nvPr>
        </p:nvSpPr>
        <p:spPr>
          <a:xfrm>
            <a:off x="4813688" y="755700"/>
            <a:ext cx="4615200" cy="4396558"/>
          </a:xfrm>
          <a:prstGeom prst="rect">
            <a:avLst/>
          </a:prstGeom>
          <a:ln>
            <a:noFill/>
          </a:ln>
        </p:spPr>
        <p:txBody>
          <a:bodyPr lIns="91425" tIns="91425" rIns="91425" bIns="91425" anchor="t" anchorCtr="0">
            <a:spAutoFit/>
          </a:bodyPr>
          <a:lstStyle/>
          <a:p>
            <a:pPr lvl="0" defTabSz="403225" rtl="0">
              <a:lnSpc>
                <a:spcPct val="115000"/>
              </a:lnSpc>
              <a:spcBef>
                <a:spcPts val="0"/>
              </a:spcBef>
              <a:buNone/>
            </a:pPr>
            <a:r>
              <a:rPr lang="en" sz="1400" dirty="0">
                <a:latin typeface="Consolas"/>
                <a:ea typeface="Consolas"/>
                <a:cs typeface="Consolas"/>
                <a:sym typeface="Consolas"/>
              </a:rPr>
              <a:t>public class Dog {</a:t>
            </a:r>
            <a:endParaRPr lang="en-US" sz="1400" dirty="0">
              <a:latin typeface="Consolas"/>
              <a:ea typeface="Consolas"/>
              <a:cs typeface="Consolas"/>
              <a:sym typeface="Consolas"/>
            </a:endParaRPr>
          </a:p>
          <a:p>
            <a:pPr marL="0" lvl="0" indent="0" defTabSz="403225">
              <a:lnSpc>
                <a:spcPct val="115000"/>
              </a:lnSpc>
              <a:buNone/>
            </a:pP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public Dog() {</a:t>
            </a:r>
          </a:p>
          <a:p>
            <a:pPr marL="0" lvl="0" indent="0" defTabSz="403225">
              <a:lnSpc>
                <a:spcPct val="115000"/>
              </a:lnSpc>
              <a:buNone/>
            </a:pPr>
            <a:r>
              <a:rPr lang="en" sz="1400" b="1" dirty="0">
                <a:solidFill>
                  <a:srgbClr val="999999"/>
                </a:solidFill>
                <a:latin typeface="Consolas"/>
                <a:ea typeface="Consolas"/>
                <a:cs typeface="Consolas"/>
                <a:sym typeface="Consolas"/>
              </a:rPr>
              <a:t>	// this is the constructor!</a:t>
            </a:r>
          </a:p>
          <a:p>
            <a:pPr marL="0" lvl="0" indent="0" defTabSz="403225">
              <a:lnSpc>
                <a:spcPct val="115000"/>
              </a:lnSpc>
              <a:buClr>
                <a:schemeClr val="dk1"/>
              </a:buClr>
              <a:buSzPct val="78571"/>
              <a:buNone/>
            </a:pPr>
            <a:r>
              <a:rPr lang="en-US" sz="1400" dirty="0">
                <a:latin typeface="Consolas"/>
                <a:ea typeface="Consolas"/>
                <a:cs typeface="Consolas"/>
                <a:sym typeface="Consolas"/>
              </a:rPr>
              <a:t>  </a:t>
            </a:r>
            <a:r>
              <a:rPr lang="en-US" sz="1400" b="1" dirty="0">
                <a:solidFill>
                  <a:srgbClr val="FF0000"/>
                </a:solidFill>
                <a:latin typeface="Consolas"/>
                <a:ea typeface="Consolas"/>
                <a:cs typeface="Consolas"/>
                <a:sym typeface="Consolas"/>
              </a:rPr>
              <a:t>}</a:t>
            </a: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void bark(int numTimes) {</a:t>
            </a:r>
          </a:p>
          <a:p>
            <a:pPr lvl="0" defTabSz="403225" rtl="0">
              <a:lnSpc>
                <a:spcPct val="115000"/>
              </a:lnSpc>
              <a:spcBef>
                <a:spcPts val="0"/>
              </a:spcBef>
              <a:buClr>
                <a:schemeClr val="dk1"/>
              </a:buClr>
              <a:buSzPct val="78571"/>
              <a:buFont typeface="Arial"/>
              <a:buNone/>
            </a:pPr>
            <a:r>
              <a:rPr lang="en" sz="1400" dirty="0">
                <a:solidFill>
                  <a:srgbClr val="808080"/>
                </a:solidFill>
                <a:latin typeface="Consolas"/>
                <a:ea typeface="Consolas"/>
                <a:cs typeface="Consolas"/>
                <a:sym typeface="Consolas"/>
              </a:rPr>
              <a:t>		// code for barking goes here</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void eat() {</a:t>
            </a:r>
          </a:p>
          <a:p>
            <a:pPr lvl="0" defTabSz="403225" rtl="0">
              <a:lnSpc>
                <a:spcPct val="115000"/>
              </a:lnSpc>
              <a:spcBef>
                <a:spcPts val="0"/>
              </a:spcBef>
              <a:buClr>
                <a:schemeClr val="dk1"/>
              </a:buClr>
              <a:buSzPct val="78571"/>
              <a:buFont typeface="Arial"/>
              <a:buNone/>
            </a:pPr>
            <a:r>
              <a:rPr lang="en" sz="1400" dirty="0">
                <a:solidFill>
                  <a:srgbClr val="808080"/>
                </a:solidFill>
                <a:latin typeface="Consolas"/>
                <a:ea typeface="Consolas"/>
                <a:cs typeface="Consolas"/>
                <a:sym typeface="Consolas"/>
              </a:rPr>
              <a:t>		// code for eating goes here</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void wagTail() {</a:t>
            </a:r>
          </a:p>
          <a:p>
            <a:pPr lvl="0" defTabSz="403225" rtl="0">
              <a:lnSpc>
                <a:spcPct val="115000"/>
              </a:lnSpc>
              <a:spcBef>
                <a:spcPts val="0"/>
              </a:spcBef>
              <a:buClr>
                <a:schemeClr val="dk1"/>
              </a:buClr>
              <a:buSzPct val="78571"/>
              <a:buFont typeface="Arial"/>
              <a:buNone/>
            </a:pPr>
            <a:r>
              <a:rPr lang="en" sz="1400" dirty="0">
                <a:solidFill>
                  <a:srgbClr val="808080"/>
                </a:solidFill>
                <a:latin typeface="Consolas"/>
                <a:ea typeface="Consolas"/>
                <a:cs typeface="Consolas"/>
                <a:sym typeface="Consolas"/>
              </a:rPr>
              <a:t>		// code for wagging tail goes here</a:t>
            </a:r>
          </a:p>
          <a:p>
            <a:pPr lvl="0" defTabSz="403225" rtl="0">
              <a:lnSpc>
                <a:spcPct val="115000"/>
              </a:lnSpc>
              <a:spcBef>
                <a:spcPts val="0"/>
              </a:spcBef>
              <a:buNone/>
            </a:pPr>
            <a:r>
              <a:rPr lang="en" sz="1400" dirty="0">
                <a:latin typeface="Consolas"/>
                <a:ea typeface="Consolas"/>
                <a:cs typeface="Consolas"/>
                <a:sym typeface="Consolas"/>
              </a:rPr>
              <a:t>	}</a:t>
            </a:r>
          </a:p>
          <a:p>
            <a:pPr lvl="0" defTabSz="403225" rtl="0">
              <a:lnSpc>
                <a:spcPct val="115000"/>
              </a:lnSpc>
              <a:spcBef>
                <a:spcPts val="0"/>
              </a:spcBef>
              <a:buNone/>
            </a:pPr>
            <a:r>
              <a:rPr lang="en" sz="1400" dirty="0">
                <a:latin typeface="Consolas"/>
                <a:ea typeface="Consolas"/>
                <a:cs typeface="Consolas"/>
                <a:sym typeface="Consolas"/>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10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Effect transition="in" filter="fade">
                                      <p:cBhvr>
                                        <p:cTn id="12" dur="1000"/>
                                        <p:tgtEl>
                                          <p:spTgt spid="1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xEl>
                                              <p:pRg st="2" end="2"/>
                                            </p:txEl>
                                          </p:spTgt>
                                        </p:tgtEl>
                                        <p:attrNameLst>
                                          <p:attrName>style.visibility</p:attrName>
                                        </p:attrNameLst>
                                      </p:cBhvr>
                                      <p:to>
                                        <p:strVal val="visible"/>
                                      </p:to>
                                    </p:set>
                                    <p:animEffect transition="in" filter="fade">
                                      <p:cBhvr>
                                        <p:cTn id="17" dur="1000"/>
                                        <p:tgtEl>
                                          <p:spTgt spid="11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3">
                                            <p:txEl>
                                              <p:pRg st="3" end="3"/>
                                            </p:txEl>
                                          </p:spTgt>
                                        </p:tgtEl>
                                        <p:attrNameLst>
                                          <p:attrName>style.visibility</p:attrName>
                                        </p:attrNameLst>
                                      </p:cBhvr>
                                      <p:to>
                                        <p:strVal val="visible"/>
                                      </p:to>
                                    </p:set>
                                    <p:animEffect transition="in" filter="fade">
                                      <p:cBhvr>
                                        <p:cTn id="20" dur="1000"/>
                                        <p:tgtEl>
                                          <p:spTgt spid="1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lIns="91425" tIns="91425" rIns="91425" bIns="91425" anchor="b" anchorCtr="0">
            <a:spAutoFit/>
          </a:bodyPr>
          <a:lstStyle/>
          <a:p>
            <a:pPr>
              <a:spcBef>
                <a:spcPts val="0"/>
              </a:spcBef>
              <a:buNone/>
            </a:pPr>
            <a:r>
              <a:rPr lang="en" dirty="0"/>
              <a:t>Variables</a:t>
            </a:r>
          </a:p>
        </p:txBody>
      </p:sp>
      <p:sp>
        <p:nvSpPr>
          <p:cNvPr id="122" name="Shape 122"/>
          <p:cNvSpPr txBox="1">
            <a:spLocks noGrp="1"/>
          </p:cNvSpPr>
          <p:nvPr>
            <p:ph type="body" idx="1"/>
          </p:nvPr>
        </p:nvSpPr>
        <p:spPr>
          <a:xfrm>
            <a:off x="563811" y="927504"/>
            <a:ext cx="8229600" cy="4215996"/>
          </a:xfrm>
          <a:prstGeom prst="rect">
            <a:avLst/>
          </a:prstGeom>
        </p:spPr>
        <p:txBody>
          <a:bodyPr lIns="91425" tIns="91425" rIns="91425" bIns="91425" anchor="t" anchorCtr="0">
            <a:spAutoFit/>
          </a:bodyPr>
          <a:lstStyle/>
          <a:p>
            <a:pPr marL="457200" lvl="0" indent="-381000" rtl="0">
              <a:spcBef>
                <a:spcPts val="0"/>
              </a:spcBef>
              <a:spcAft>
                <a:spcPts val="1000"/>
              </a:spcAft>
              <a:buClr>
                <a:schemeClr val="dk1"/>
              </a:buClr>
              <a:buSzPct val="100000"/>
              <a:buFont typeface="Arial"/>
              <a:buChar char="●"/>
            </a:pPr>
            <a:r>
              <a:rPr lang="x-none" sz="2100" dirty="0"/>
              <a:t>Once we create a </a:t>
            </a:r>
            <a:r>
              <a:rPr lang="x-none" sz="2100" dirty="0">
                <a:solidFill>
                  <a:srgbClr val="0000FF"/>
                </a:solidFill>
                <a:latin typeface="Consolas"/>
                <a:ea typeface="Consolas"/>
                <a:cs typeface="Consolas"/>
                <a:sym typeface="Consolas"/>
              </a:rPr>
              <a:t>Dog</a:t>
            </a:r>
            <a:r>
              <a:rPr lang="en-US" sz="2100" dirty="0">
                <a:solidFill>
                  <a:srgbClr val="0000FF"/>
                </a:solidFill>
                <a:latin typeface="Consolas"/>
                <a:ea typeface="Consolas"/>
                <a:cs typeface="Consolas"/>
                <a:sym typeface="Consolas"/>
              </a:rPr>
              <a:t> </a:t>
            </a:r>
            <a:r>
              <a:rPr lang="en-US" sz="2100" dirty="0">
                <a:sym typeface="Consolas"/>
              </a:rPr>
              <a:t>instance</a:t>
            </a:r>
            <a:r>
              <a:rPr lang="x-none" sz="2100" dirty="0"/>
              <a:t>, we want to be able to give it commands by calling methods on it!</a:t>
            </a:r>
          </a:p>
          <a:p>
            <a:pPr marL="457200" lvl="0" indent="-381000" rtl="0">
              <a:spcBef>
                <a:spcPts val="0"/>
              </a:spcBef>
              <a:spcAft>
                <a:spcPts val="1000"/>
              </a:spcAft>
              <a:buClr>
                <a:schemeClr val="dk1"/>
              </a:buClr>
              <a:buSzPct val="100000"/>
              <a:buFont typeface="Arial"/>
              <a:buChar char="●"/>
            </a:pPr>
            <a:r>
              <a:rPr lang="x-none" sz="2100" dirty="0"/>
              <a:t>To do this, we need to name our </a:t>
            </a:r>
            <a:r>
              <a:rPr lang="x-none" sz="2100" dirty="0">
                <a:solidFill>
                  <a:srgbClr val="0000FF"/>
                </a:solidFill>
                <a:latin typeface="Consolas"/>
                <a:ea typeface="Consolas"/>
                <a:cs typeface="Consolas"/>
                <a:sym typeface="Consolas"/>
              </a:rPr>
              <a:t>Dog</a:t>
            </a:r>
          </a:p>
          <a:p>
            <a:pPr marL="457200" lvl="0" indent="-381000" rtl="0">
              <a:spcBef>
                <a:spcPts val="0"/>
              </a:spcBef>
              <a:spcAft>
                <a:spcPts val="1000"/>
              </a:spcAft>
              <a:buClr>
                <a:schemeClr val="dk1"/>
              </a:buClr>
              <a:buSzPct val="100000"/>
              <a:buFont typeface="Arial"/>
              <a:buChar char="●"/>
            </a:pPr>
            <a:r>
              <a:rPr lang="x-none" sz="2100" dirty="0"/>
              <a:t>Can name an object by storing it in a </a:t>
            </a:r>
            <a:r>
              <a:rPr lang="x-none" sz="2100" b="1" dirty="0">
                <a:solidFill>
                  <a:srgbClr val="FF0000"/>
                </a:solidFill>
              </a:rPr>
              <a:t>variable</a:t>
            </a:r>
            <a:r>
              <a:rPr lang="x-none" sz="2100" dirty="0"/>
              <a:t> </a:t>
            </a:r>
          </a:p>
          <a:p>
            <a:pPr algn="ctr">
              <a:spcAft>
                <a:spcPts val="1000"/>
              </a:spcAft>
              <a:buNone/>
            </a:pPr>
            <a:r>
              <a:rPr lang="x-none" sz="2100" dirty="0">
                <a:solidFill>
                  <a:srgbClr val="0000FF"/>
                </a:solidFill>
                <a:latin typeface="Consolas"/>
                <a:ea typeface="Consolas"/>
                <a:cs typeface="Consolas"/>
                <a:sym typeface="Consolas"/>
              </a:rPr>
              <a:t>Dog django = new Dog();</a:t>
            </a:r>
            <a:endParaRPr lang="en" sz="2100" dirty="0">
              <a:solidFill>
                <a:srgbClr val="0000FF"/>
              </a:solidFill>
              <a:latin typeface="Consolas"/>
              <a:ea typeface="Consolas"/>
              <a:cs typeface="Consolas"/>
              <a:sym typeface="Consolas"/>
            </a:endParaRPr>
          </a:p>
          <a:p>
            <a:pPr>
              <a:spcAft>
                <a:spcPts val="1000"/>
              </a:spcAft>
              <a:buNone/>
            </a:pPr>
            <a:r>
              <a:rPr lang="x-none" sz="1100" dirty="0">
                <a:solidFill>
                  <a:srgbClr val="AFABAB"/>
                </a:solidFill>
                <a:latin typeface="Consolas"/>
                <a:ea typeface="Consolas"/>
                <a:cs typeface="Consolas"/>
                <a:sym typeface="Consolas"/>
              </a:rPr>
              <a:t>/* named after Django Reinhardt – see </a:t>
            </a:r>
            <a:r>
              <a:rPr lang="x-none" sz="1100" dirty="0">
                <a:latin typeface="Consolas"/>
                <a:ea typeface="Consolas"/>
                <a:cs typeface="Consolas"/>
                <a:sym typeface="Consolas"/>
                <a:hlinkClick r:id="rId3"/>
              </a:rPr>
              <a:t>https://www.youtube.com/watch?v=plpSfvdCH0Q</a:t>
            </a:r>
            <a:r>
              <a:rPr lang="x-none" sz="1100" dirty="0">
                <a:latin typeface="Calibri"/>
                <a:ea typeface="Consolas"/>
                <a:cs typeface="Consolas"/>
                <a:sym typeface="Consolas"/>
              </a:rPr>
              <a:t> </a:t>
            </a:r>
            <a:r>
              <a:rPr lang="x-none" sz="1100" dirty="0">
                <a:solidFill>
                  <a:srgbClr val="AFABAB"/>
                </a:solidFill>
                <a:latin typeface="Consolas"/>
                <a:ea typeface="Consolas"/>
                <a:cs typeface="Consolas"/>
                <a:sym typeface="Consolas"/>
              </a:rPr>
              <a:t>*/</a:t>
            </a:r>
            <a:endParaRPr lang="x-none" sz="2400" dirty="0">
              <a:solidFill>
                <a:srgbClr val="0000FF"/>
              </a:solidFill>
              <a:latin typeface="Consolas"/>
              <a:ea typeface="Consolas"/>
              <a:cs typeface="Consolas"/>
              <a:sym typeface="Consolas"/>
            </a:endParaRPr>
          </a:p>
          <a:p>
            <a:pPr marL="457200" lvl="0" indent="-381000">
              <a:spcAft>
                <a:spcPts val="1000"/>
              </a:spcAft>
              <a:buClr>
                <a:schemeClr val="dk1"/>
              </a:buClr>
              <a:buSzPct val="100000"/>
              <a:buFont typeface="Arial"/>
              <a:buChar char="●"/>
            </a:pPr>
            <a:r>
              <a:rPr lang="x-none" sz="2100" dirty="0"/>
              <a:t>In this case, </a:t>
            </a:r>
            <a:r>
              <a:rPr lang="x-none" sz="2100" dirty="0">
                <a:solidFill>
                  <a:srgbClr val="0000FF"/>
                </a:solidFill>
                <a:latin typeface="Consolas"/>
                <a:sym typeface="Consolas"/>
              </a:rPr>
              <a:t>django</a:t>
            </a:r>
            <a:r>
              <a:rPr lang="x-none" sz="2100" dirty="0"/>
              <a:t> is the variable, and it stores a newly created instance </a:t>
            </a:r>
            <a:r>
              <a:rPr lang="x-none" sz="2100"/>
              <a:t>of </a:t>
            </a:r>
            <a:r>
              <a:rPr lang="x-none" sz="2100">
                <a:solidFill>
                  <a:srgbClr val="0000FF"/>
                </a:solidFill>
                <a:latin typeface="Consolas"/>
                <a:ea typeface="Consolas"/>
                <a:cs typeface="Consolas"/>
                <a:sym typeface="Consolas"/>
              </a:rPr>
              <a:t>Dog</a:t>
            </a:r>
            <a:endParaRPr lang="en-US" sz="2100" dirty="0">
              <a:solidFill>
                <a:srgbClr val="0000FF"/>
              </a:solidFill>
              <a:latin typeface="Consolas"/>
              <a:ea typeface="Consolas"/>
              <a:cs typeface="Consolas"/>
              <a:sym typeface="Consolas"/>
            </a:endParaRPr>
          </a:p>
          <a:p>
            <a:pPr marL="914400" lvl="1" indent="-381000">
              <a:spcAft>
                <a:spcPts val="1000"/>
              </a:spcAft>
              <a:buClr>
                <a:schemeClr val="dk1"/>
              </a:buClr>
              <a:buSzPct val="100000"/>
              <a:buFont typeface="Courier New" panose="02070309020205020404" pitchFamily="49" charset="0"/>
              <a:buChar char="o"/>
            </a:pPr>
            <a:r>
              <a:rPr lang="en-US" sz="2100" dirty="0">
                <a:ea typeface="Consolas"/>
                <a:sym typeface="Consolas"/>
              </a:rPr>
              <a:t>the variable name </a:t>
            </a:r>
            <a:r>
              <a:rPr lang="en-US" sz="2100" dirty="0">
                <a:solidFill>
                  <a:srgbClr val="0000FF"/>
                </a:solidFill>
                <a:latin typeface="Consolas"/>
                <a:ea typeface="Consolas"/>
                <a:sym typeface="Consolas"/>
              </a:rPr>
              <a:t>d</a:t>
            </a:r>
            <a:r>
              <a:rPr lang="x-none" sz="2100">
                <a:solidFill>
                  <a:srgbClr val="0000FF"/>
                </a:solidFill>
                <a:latin typeface="Consolas"/>
                <a:sym typeface="Consolas"/>
              </a:rPr>
              <a:t>jango</a:t>
            </a:r>
            <a:r>
              <a:rPr lang="en-US" sz="2100" dirty="0">
                <a:solidFill>
                  <a:srgbClr val="0000FF"/>
                </a:solidFill>
                <a:latin typeface="Consolas"/>
                <a:sym typeface="Consolas"/>
              </a:rPr>
              <a:t> </a:t>
            </a:r>
            <a:r>
              <a:rPr lang="en-US" sz="2100" dirty="0">
                <a:ea typeface="Consolas"/>
                <a:sym typeface="Consolas"/>
              </a:rPr>
              <a:t>is also known as an “identifier”</a:t>
            </a:r>
            <a:r>
              <a:rPr lang="en-US" sz="2100" dirty="0">
                <a:solidFill>
                  <a:srgbClr val="0000FF"/>
                </a:solidFill>
                <a:latin typeface="Consolas"/>
                <a:sym typeface="Consolas"/>
              </a:rPr>
              <a:t> </a:t>
            </a:r>
            <a:endParaRPr lang="en-US" sz="2100" dirty="0">
              <a:solidFill>
                <a:srgbClr val="0000FF"/>
              </a:solidFill>
              <a:latin typeface="Consolas"/>
              <a:ea typeface="Consolas"/>
              <a:cs typeface="Consolas"/>
              <a:sym typeface="Consolas"/>
            </a:endParaRPr>
          </a:p>
          <a:p>
            <a:pPr marL="457200" indent="-381000">
              <a:spcAft>
                <a:spcPts val="1000"/>
              </a:spcAft>
              <a:buClr>
                <a:schemeClr val="dk1"/>
              </a:buClr>
              <a:buSzPct val="100000"/>
              <a:buFont typeface="Arial"/>
              <a:buChar char="●"/>
            </a:pPr>
            <a:r>
              <a:rPr lang="en-US" sz="2100" dirty="0"/>
              <a:t>Now we can call methods on </a:t>
            </a:r>
            <a:r>
              <a:rPr lang="x-none" sz="2100" dirty="0">
                <a:solidFill>
                  <a:srgbClr val="0000FF"/>
                </a:solidFill>
                <a:latin typeface="Consolas"/>
                <a:ea typeface="Consolas"/>
                <a:cs typeface="Consolas"/>
                <a:sym typeface="Consolas"/>
              </a:rPr>
              <a:t>django</a:t>
            </a:r>
            <a:r>
              <a:rPr lang="en-US" sz="2100" dirty="0"/>
              <a:t>, a specific instance of </a:t>
            </a:r>
            <a:r>
              <a:rPr lang="x-none" sz="2100" dirty="0">
                <a:solidFill>
                  <a:srgbClr val="0000FF"/>
                </a:solidFill>
                <a:latin typeface="Consolas"/>
                <a:ea typeface="Consolas"/>
                <a:cs typeface="Consolas"/>
                <a:sym typeface="Consolas"/>
              </a:rPr>
              <a:t>Dog </a:t>
            </a:r>
            <a:endParaRPr lang="en-US" sz="2100" dirty="0">
              <a:solidFill>
                <a:srgbClr val="0000FF"/>
              </a:solidFill>
              <a:latin typeface="Consolas"/>
              <a:ea typeface="Consolas"/>
              <a:cs typeface="Consolas"/>
              <a:sym typeface="Consolas"/>
            </a:endParaRPr>
          </a:p>
          <a:p>
            <a:pPr marL="914400" lvl="1" indent="-381000">
              <a:spcAft>
                <a:spcPts val="1000"/>
              </a:spcAft>
              <a:buClr>
                <a:schemeClr val="dk1"/>
              </a:buClr>
              <a:buSzPct val="100000"/>
            </a:pPr>
            <a:r>
              <a:rPr lang="en-US" sz="1700" dirty="0"/>
              <a:t>i.e. </a:t>
            </a:r>
            <a:r>
              <a:rPr lang="en-US" sz="1700" dirty="0">
                <a:solidFill>
                  <a:srgbClr val="0000FF"/>
                </a:solidFill>
                <a:latin typeface="Consolas"/>
                <a:ea typeface="Consolas"/>
                <a:cs typeface="Consolas"/>
                <a:sym typeface="Consolas"/>
              </a:rPr>
              <a:t>d</a:t>
            </a:r>
            <a:r>
              <a:rPr lang="x-none" sz="1700" dirty="0">
                <a:solidFill>
                  <a:srgbClr val="0000FF"/>
                </a:solidFill>
                <a:latin typeface="Consolas"/>
                <a:ea typeface="Consolas"/>
                <a:cs typeface="Consolas"/>
                <a:sym typeface="Consolas"/>
              </a:rPr>
              <a:t>jango</a:t>
            </a:r>
            <a:r>
              <a:rPr lang="en-US" sz="1700" dirty="0">
                <a:solidFill>
                  <a:srgbClr val="0000FF"/>
                </a:solidFill>
                <a:latin typeface="Consolas"/>
                <a:ea typeface="Consolas"/>
                <a:cs typeface="Consolas"/>
                <a:sym typeface="Consolas"/>
              </a:rPr>
              <a:t>.bark();</a:t>
            </a:r>
            <a:endParaRPr lang="en-US" sz="1700" dirty="0"/>
          </a:p>
        </p:txBody>
      </p:sp>
      <p:pic>
        <p:nvPicPr>
          <p:cNvPr id="4" name="Picture 3"/>
          <p:cNvPicPr>
            <a:picLocks noChangeAspect="1"/>
          </p:cNvPicPr>
          <p:nvPr/>
        </p:nvPicPr>
        <p:blipFill>
          <a:blip r:embed="rId4"/>
          <a:stretch>
            <a:fillRect/>
          </a:stretch>
        </p:blipFill>
        <p:spPr>
          <a:xfrm>
            <a:off x="7659394" y="1380972"/>
            <a:ext cx="1252004" cy="1722392"/>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animEffect transition="in" filter="fade">
                                      <p:cBhvr>
                                        <p:cTn id="7" dur="1000"/>
                                        <p:tgtEl>
                                          <p:spTgt spid="1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xEl>
                                              <p:pRg st="1" end="1"/>
                                            </p:txEl>
                                          </p:spTgt>
                                        </p:tgtEl>
                                        <p:attrNameLst>
                                          <p:attrName>style.visibility</p:attrName>
                                        </p:attrNameLst>
                                      </p:cBhvr>
                                      <p:to>
                                        <p:strVal val="visible"/>
                                      </p:to>
                                    </p:set>
                                    <p:animEffect transition="in" filter="fade">
                                      <p:cBhvr>
                                        <p:cTn id="12" dur="1000"/>
                                        <p:tgtEl>
                                          <p:spTgt spid="1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xEl>
                                              <p:pRg st="2" end="2"/>
                                            </p:txEl>
                                          </p:spTgt>
                                        </p:tgtEl>
                                        <p:attrNameLst>
                                          <p:attrName>style.visibility</p:attrName>
                                        </p:attrNameLst>
                                      </p:cBhvr>
                                      <p:to>
                                        <p:strVal val="visible"/>
                                      </p:to>
                                    </p:set>
                                    <p:animEffect transition="in" filter="fade">
                                      <p:cBhvr>
                                        <p:cTn id="17" dur="1000"/>
                                        <p:tgtEl>
                                          <p:spTgt spid="12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2">
                                            <p:txEl>
                                              <p:pRg st="3" end="3"/>
                                            </p:txEl>
                                          </p:spTgt>
                                        </p:tgtEl>
                                        <p:attrNameLst>
                                          <p:attrName>style.visibility</p:attrName>
                                        </p:attrNameLst>
                                      </p:cBhvr>
                                      <p:to>
                                        <p:strVal val="visible"/>
                                      </p:to>
                                    </p:set>
                                    <p:animEffect transition="in" filter="fade">
                                      <p:cBhvr>
                                        <p:cTn id="20" dur="1000"/>
                                        <p:tgtEl>
                                          <p:spTgt spid="12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2">
                                            <p:txEl>
                                              <p:pRg st="4" end="4"/>
                                            </p:txEl>
                                          </p:spTgt>
                                        </p:tgtEl>
                                        <p:attrNameLst>
                                          <p:attrName>style.visibility</p:attrName>
                                        </p:attrNameLst>
                                      </p:cBhvr>
                                      <p:to>
                                        <p:strVal val="visible"/>
                                      </p:to>
                                    </p:set>
                                    <p:animEffect transition="in" filter="fade">
                                      <p:cBhvr>
                                        <p:cTn id="28" dur="1000"/>
                                        <p:tgtEl>
                                          <p:spTgt spid="12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2">
                                            <p:txEl>
                                              <p:pRg st="5" end="5"/>
                                            </p:txEl>
                                          </p:spTgt>
                                        </p:tgtEl>
                                        <p:attrNameLst>
                                          <p:attrName>style.visibility</p:attrName>
                                        </p:attrNameLst>
                                      </p:cBhvr>
                                      <p:to>
                                        <p:strVal val="visible"/>
                                      </p:to>
                                    </p:set>
                                    <p:animEffect transition="in" filter="fade">
                                      <p:cBhvr>
                                        <p:cTn id="33" dur="1000"/>
                                        <p:tgtEl>
                                          <p:spTgt spid="122">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2">
                                            <p:txEl>
                                              <p:pRg st="6" end="6"/>
                                            </p:txEl>
                                          </p:spTgt>
                                        </p:tgtEl>
                                        <p:attrNameLst>
                                          <p:attrName>style.visibility</p:attrName>
                                        </p:attrNameLst>
                                      </p:cBhvr>
                                      <p:to>
                                        <p:strVal val="visible"/>
                                      </p:to>
                                    </p:set>
                                    <p:animEffect transition="in" filter="fade">
                                      <p:cBhvr>
                                        <p:cTn id="38" dur="1000"/>
                                        <p:tgtEl>
                                          <p:spTgt spid="12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2">
                                            <p:txEl>
                                              <p:pRg st="7" end="7"/>
                                            </p:txEl>
                                          </p:spTgt>
                                        </p:tgtEl>
                                        <p:attrNameLst>
                                          <p:attrName>style.visibility</p:attrName>
                                        </p:attrNameLst>
                                      </p:cBhvr>
                                      <p:to>
                                        <p:strVal val="visible"/>
                                      </p:to>
                                    </p:set>
                                    <p:animEffect transition="in" filter="fade">
                                      <p:cBhvr>
                                        <p:cTn id="43" dur="1000"/>
                                        <p:tgtEl>
                                          <p:spTgt spid="122">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2">
                                            <p:txEl>
                                              <p:pRg st="8" end="8"/>
                                            </p:txEl>
                                          </p:spTgt>
                                        </p:tgtEl>
                                        <p:attrNameLst>
                                          <p:attrName>style.visibility</p:attrName>
                                        </p:attrNameLst>
                                      </p:cBhvr>
                                      <p:to>
                                        <p:strVal val="visible"/>
                                      </p:to>
                                    </p:set>
                                    <p:animEffect transition="in" filter="fade">
                                      <p:cBhvr>
                                        <p:cTn id="48" dur="1000"/>
                                        <p:tgtEl>
                                          <p:spTgt spid="1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177113" y="-82354"/>
            <a:ext cx="8464500" cy="857400"/>
          </a:xfrm>
          <a:prstGeom prst="rect">
            <a:avLst/>
          </a:prstGeom>
        </p:spPr>
        <p:txBody>
          <a:bodyPr lIns="91425" tIns="91425" rIns="91425" bIns="91425" anchor="b" anchorCtr="0">
            <a:spAutoFit/>
          </a:bodyPr>
          <a:lstStyle/>
          <a:p>
            <a:pPr lvl="0" rtl="0">
              <a:spcBef>
                <a:spcPts val="0"/>
              </a:spcBef>
              <a:buNone/>
            </a:pPr>
            <a:r>
              <a:rPr lang="en" sz="3000" dirty="0"/>
              <a:t>Syntax: Variable Declaration and Assignment</a:t>
            </a:r>
          </a:p>
        </p:txBody>
      </p:sp>
      <p:sp>
        <p:nvSpPr>
          <p:cNvPr id="130" name="Shape 130"/>
          <p:cNvSpPr txBox="1">
            <a:spLocks noGrp="1"/>
          </p:cNvSpPr>
          <p:nvPr>
            <p:ph type="body" idx="1"/>
          </p:nvPr>
        </p:nvSpPr>
        <p:spPr>
          <a:xfrm>
            <a:off x="358870" y="682448"/>
            <a:ext cx="8686800" cy="4662785"/>
          </a:xfrm>
          <a:prstGeom prst="rect">
            <a:avLst/>
          </a:prstGeom>
        </p:spPr>
        <p:txBody>
          <a:bodyPr wrap="square" lIns="91425" tIns="91425" rIns="91425" bIns="91425" anchor="t" anchorCtr="0">
            <a:spAutoFit/>
          </a:bodyPr>
          <a:lstStyle/>
          <a:p>
            <a:pPr marL="457200" indent="-381000">
              <a:spcAft>
                <a:spcPts val="1000"/>
              </a:spcAft>
              <a:buClr>
                <a:schemeClr val="dk1"/>
              </a:buClr>
              <a:buSzPct val="100000"/>
              <a:buFont typeface="Arial" panose="020B0604020202020204" pitchFamily="34" charset="0"/>
              <a:buChar char="●"/>
            </a:pPr>
            <a:r>
              <a:rPr lang="x-none" sz="2000" dirty="0"/>
              <a:t>To </a:t>
            </a:r>
            <a:r>
              <a:rPr lang="x-none" sz="2000" b="1" dirty="0">
                <a:solidFill>
                  <a:srgbClr val="FF0000"/>
                </a:solidFill>
              </a:rPr>
              <a:t>declare</a:t>
            </a:r>
            <a:r>
              <a:rPr lang="x-none" sz="2000" dirty="0"/>
              <a:t> and </a:t>
            </a:r>
            <a:r>
              <a:rPr lang="x-none" sz="2000" b="1" dirty="0">
                <a:solidFill>
                  <a:srgbClr val="FF0000"/>
                </a:solidFill>
              </a:rPr>
              <a:t>assign</a:t>
            </a:r>
            <a:r>
              <a:rPr lang="x-none" sz="2000" dirty="0"/>
              <a:t> a variable, thereby initializing it</a:t>
            </a:r>
            <a:r>
              <a:rPr lang="en-US" sz="2000" dirty="0"/>
              <a:t>,</a:t>
            </a:r>
            <a:r>
              <a:rPr lang="x-none" sz="2000" dirty="0"/>
              <a:t> in a single statement is: </a:t>
            </a:r>
            <a:r>
              <a:rPr lang="x-none" sz="2000" dirty="0">
                <a:solidFill>
                  <a:srgbClr val="0000FF"/>
                </a:solidFill>
                <a:latin typeface="Consolas"/>
                <a:ea typeface="Consolas"/>
                <a:cs typeface="Consolas"/>
                <a:sym typeface="Consolas"/>
              </a:rPr>
              <a:t>Dog django = new Dog();</a:t>
            </a:r>
          </a:p>
          <a:p>
            <a:pPr marL="76200" indent="0">
              <a:spcAft>
                <a:spcPts val="1000"/>
              </a:spcAft>
              <a:buClr>
                <a:schemeClr val="dk1"/>
              </a:buClr>
              <a:buSzPct val="100000"/>
              <a:buNone/>
            </a:pPr>
            <a:endParaRPr lang="en" sz="2000" dirty="0"/>
          </a:p>
          <a:p>
            <a:pPr lvl="0" rtl="0">
              <a:spcBef>
                <a:spcPts val="0"/>
              </a:spcBef>
              <a:spcAft>
                <a:spcPts val="1000"/>
              </a:spcAft>
              <a:buNone/>
            </a:pPr>
            <a:r>
              <a:rPr lang="en" sz="2000" dirty="0"/>
              <a:t>			</a:t>
            </a:r>
            <a:r>
              <a:rPr lang="x-none" sz="2000" dirty="0">
                <a:solidFill>
                  <a:srgbClr val="0000FF"/>
                </a:solidFill>
                <a:latin typeface="Consolas"/>
                <a:ea typeface="Consolas"/>
                <a:cs typeface="Consolas"/>
                <a:sym typeface="Consolas"/>
              </a:rPr>
              <a:t>&lt;type&gt; &lt;name&gt; = &lt;value&gt;;</a:t>
            </a:r>
          </a:p>
          <a:p>
            <a:pPr lvl="0" rtl="0">
              <a:spcBef>
                <a:spcPts val="0"/>
              </a:spcBef>
              <a:spcAft>
                <a:spcPts val="1000"/>
              </a:spcAft>
              <a:buNone/>
            </a:pPr>
            <a:endParaRPr lang="en" sz="2000" dirty="0">
              <a:solidFill>
                <a:srgbClr val="0000FF"/>
              </a:solidFill>
              <a:latin typeface="Consolas"/>
              <a:ea typeface="Consolas"/>
              <a:cs typeface="Consolas"/>
              <a:sym typeface="Consolas"/>
            </a:endParaRPr>
          </a:p>
          <a:p>
            <a:pPr marL="457200" indent="-381000">
              <a:spcAft>
                <a:spcPts val="1000"/>
              </a:spcAft>
              <a:buClr>
                <a:schemeClr val="dk1"/>
              </a:buClr>
              <a:buSzPct val="100000"/>
              <a:buFont typeface="Arial"/>
              <a:buChar char="●"/>
            </a:pPr>
            <a:r>
              <a:rPr lang="en" sz="2000" dirty="0"/>
              <a:t>The “=” operator </a:t>
            </a:r>
            <a:r>
              <a:rPr lang="en" sz="2000" b="1" dirty="0">
                <a:solidFill>
                  <a:srgbClr val="FF0000"/>
                </a:solidFill>
              </a:rPr>
              <a:t>assigns</a:t>
            </a:r>
            <a:r>
              <a:rPr lang="en" sz="2000" dirty="0">
                <a:solidFill>
                  <a:srgbClr val="FF0000"/>
                </a:solidFill>
              </a:rPr>
              <a:t> </a:t>
            </a:r>
            <a:r>
              <a:rPr lang="en" sz="2000" dirty="0"/>
              <a:t>the instance of </a:t>
            </a:r>
            <a:r>
              <a:rPr lang="en" sz="2000" dirty="0">
                <a:solidFill>
                  <a:srgbClr val="0000FF"/>
                </a:solidFill>
                <a:latin typeface="Consolas"/>
                <a:ea typeface="Consolas"/>
                <a:cs typeface="Consolas"/>
                <a:sym typeface="Consolas"/>
              </a:rPr>
              <a:t>Dog</a:t>
            </a:r>
            <a:r>
              <a:rPr lang="en" sz="2000" dirty="0"/>
              <a:t> that we created to the variable </a:t>
            </a:r>
            <a:r>
              <a:rPr lang="en" sz="2000" dirty="0" err="1">
                <a:solidFill>
                  <a:srgbClr val="0000FF"/>
                </a:solidFill>
                <a:latin typeface="Consolas"/>
                <a:sym typeface="Consolas"/>
              </a:rPr>
              <a:t>django</a:t>
            </a:r>
            <a:r>
              <a:rPr lang="en" sz="2000" dirty="0"/>
              <a:t>.  We say “</a:t>
            </a:r>
            <a:r>
              <a:rPr lang="en" sz="2000" dirty="0" err="1">
                <a:solidFill>
                  <a:srgbClr val="0000FF"/>
                </a:solidFill>
                <a:latin typeface="Consolas"/>
                <a:sym typeface="Consolas"/>
              </a:rPr>
              <a:t>django</a:t>
            </a:r>
            <a:r>
              <a:rPr lang="en" sz="2000" dirty="0"/>
              <a:t> </a:t>
            </a:r>
            <a:r>
              <a:rPr lang="en" sz="2000" b="1" dirty="0"/>
              <a:t>gets</a:t>
            </a:r>
            <a:r>
              <a:rPr lang="en" sz="2000" dirty="0">
                <a:solidFill>
                  <a:srgbClr val="FF0000"/>
                </a:solidFill>
              </a:rPr>
              <a:t> </a:t>
            </a:r>
            <a:r>
              <a:rPr lang="en" sz="2000" dirty="0"/>
              <a:t>a new </a:t>
            </a:r>
            <a:r>
              <a:rPr lang="en" sz="2000" dirty="0">
                <a:solidFill>
                  <a:srgbClr val="0000FF"/>
                </a:solidFill>
                <a:latin typeface="Consolas"/>
                <a:ea typeface="Consolas"/>
                <a:cs typeface="Consolas"/>
                <a:sym typeface="Consolas"/>
              </a:rPr>
              <a:t>Dog</a:t>
            </a:r>
            <a:r>
              <a:rPr lang="en" sz="2000" dirty="0"/>
              <a:t>” </a:t>
            </a:r>
          </a:p>
          <a:p>
            <a:pPr marL="457200" lvl="0" indent="-381000" rtl="0">
              <a:spcBef>
                <a:spcPts val="0"/>
              </a:spcBef>
              <a:spcAft>
                <a:spcPts val="1000"/>
              </a:spcAft>
              <a:buClr>
                <a:schemeClr val="dk1"/>
              </a:buClr>
              <a:buSzPct val="100000"/>
              <a:buFont typeface="Arial"/>
              <a:buChar char="●"/>
            </a:pPr>
            <a:endParaRPr lang="en-US" sz="2000" dirty="0"/>
          </a:p>
          <a:p>
            <a:pPr marL="457200" lvl="0" indent="-381000" rtl="0">
              <a:spcBef>
                <a:spcPts val="0"/>
              </a:spcBef>
              <a:spcAft>
                <a:spcPts val="1000"/>
              </a:spcAft>
              <a:buClr>
                <a:schemeClr val="dk1"/>
              </a:buClr>
              <a:buSzPct val="100000"/>
              <a:buFont typeface="Arial"/>
              <a:buChar char="●"/>
            </a:pPr>
            <a:r>
              <a:rPr lang="x-none" sz="2000" dirty="0"/>
              <a:t>Note: type of </a:t>
            </a:r>
            <a:r>
              <a:rPr lang="x-none" sz="2000" dirty="0">
                <a:solidFill>
                  <a:srgbClr val="0000FF"/>
                </a:solidFill>
                <a:latin typeface="Consolas"/>
                <a:ea typeface="Consolas"/>
                <a:cs typeface="Consolas"/>
                <a:sym typeface="Consolas"/>
              </a:rPr>
              <a:t>value</a:t>
            </a:r>
            <a:r>
              <a:rPr lang="x-none" sz="2000" dirty="0"/>
              <a:t> must match declared </a:t>
            </a:r>
            <a:r>
              <a:rPr lang="x-none" sz="2000" dirty="0">
                <a:solidFill>
                  <a:srgbClr val="0000FF"/>
                </a:solidFill>
                <a:latin typeface="Consolas"/>
                <a:ea typeface="Consolas"/>
                <a:cs typeface="Consolas"/>
                <a:sym typeface="Consolas"/>
              </a:rPr>
              <a:t>type</a:t>
            </a:r>
            <a:r>
              <a:rPr lang="x-none" sz="2000" dirty="0">
                <a:solidFill>
                  <a:srgbClr val="0000FF"/>
                </a:solidFill>
                <a:sym typeface="Consolas"/>
              </a:rPr>
              <a:t> </a:t>
            </a:r>
            <a:r>
              <a:rPr lang="x-none" sz="2000" dirty="0"/>
              <a:t>on left </a:t>
            </a:r>
          </a:p>
          <a:p>
            <a:pPr marL="76200" lvl="0" indent="0" rtl="0">
              <a:spcBef>
                <a:spcPts val="0"/>
              </a:spcBef>
              <a:spcAft>
                <a:spcPts val="1000"/>
              </a:spcAft>
              <a:buClr>
                <a:schemeClr val="dk1"/>
              </a:buClr>
              <a:buSzPct val="100000"/>
              <a:buNone/>
            </a:pPr>
            <a:endParaRPr lang="en" sz="1600" dirty="0"/>
          </a:p>
          <a:p>
            <a:pPr marL="457200" lvl="0" indent="-381000" rtl="0">
              <a:spcBef>
                <a:spcPts val="0"/>
              </a:spcBef>
              <a:spcAft>
                <a:spcPts val="1000"/>
              </a:spcAft>
              <a:buClr>
                <a:schemeClr val="dk1"/>
              </a:buClr>
              <a:buSzPct val="100000"/>
              <a:buFont typeface="Arial"/>
              <a:buChar char="●"/>
            </a:pPr>
            <a:r>
              <a:rPr lang="en-US" sz="2000" dirty="0"/>
              <a:t>We </a:t>
            </a:r>
            <a:r>
              <a:rPr lang="x-none" sz="2000" dirty="0"/>
              <a:t>can reassign as many times as we like (example soon)</a:t>
            </a:r>
          </a:p>
          <a:p>
            <a:pPr lvl="0" rtl="0">
              <a:spcBef>
                <a:spcPts val="0"/>
              </a:spcBef>
              <a:buNone/>
            </a:pPr>
            <a:endParaRPr sz="2000" dirty="0"/>
          </a:p>
        </p:txBody>
      </p:sp>
      <p:sp>
        <p:nvSpPr>
          <p:cNvPr id="3" name="Left Brace 2">
            <a:extLst>
              <a:ext uri="{FF2B5EF4-FFF2-40B4-BE49-F238E27FC236}">
                <a16:creationId xmlns:a16="http://schemas.microsoft.com/office/drawing/2014/main" id="{4D6FF745-C919-4219-9632-52340398370A}"/>
              </a:ext>
            </a:extLst>
          </p:cNvPr>
          <p:cNvSpPr/>
          <p:nvPr/>
        </p:nvSpPr>
        <p:spPr>
          <a:xfrm rot="16200000">
            <a:off x="3085384" y="835824"/>
            <a:ext cx="73511" cy="112034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97A2C21C-DA6F-4295-8ED4-6760AECC6FDF}"/>
              </a:ext>
            </a:extLst>
          </p:cNvPr>
          <p:cNvSpPr/>
          <p:nvPr/>
        </p:nvSpPr>
        <p:spPr>
          <a:xfrm rot="16200000">
            <a:off x="4680026" y="633996"/>
            <a:ext cx="73511" cy="152400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B9B0E09-8EA4-40E9-BB6E-0CDDDD03034A}"/>
              </a:ext>
            </a:extLst>
          </p:cNvPr>
          <p:cNvSpPr txBox="1"/>
          <p:nvPr/>
        </p:nvSpPr>
        <p:spPr>
          <a:xfrm>
            <a:off x="2622407" y="1432753"/>
            <a:ext cx="1059906" cy="307777"/>
          </a:xfrm>
          <a:prstGeom prst="rect">
            <a:avLst/>
          </a:prstGeom>
          <a:noFill/>
        </p:spPr>
        <p:txBody>
          <a:bodyPr wrap="none" rtlCol="0">
            <a:spAutoFit/>
          </a:bodyPr>
          <a:lstStyle/>
          <a:p>
            <a:r>
              <a:rPr lang="en-US" dirty="0"/>
              <a:t>declaration</a:t>
            </a:r>
          </a:p>
        </p:txBody>
      </p:sp>
      <p:sp>
        <p:nvSpPr>
          <p:cNvPr id="8" name="TextBox 7">
            <a:extLst>
              <a:ext uri="{FF2B5EF4-FFF2-40B4-BE49-F238E27FC236}">
                <a16:creationId xmlns:a16="http://schemas.microsoft.com/office/drawing/2014/main" id="{E56A08E1-8067-4B8F-85CC-747392BC9EE9}"/>
              </a:ext>
            </a:extLst>
          </p:cNvPr>
          <p:cNvSpPr txBox="1"/>
          <p:nvPr/>
        </p:nvSpPr>
        <p:spPr>
          <a:xfrm>
            <a:off x="4032192" y="1432753"/>
            <a:ext cx="3110147" cy="307777"/>
          </a:xfrm>
          <a:prstGeom prst="rect">
            <a:avLst/>
          </a:prstGeom>
          <a:noFill/>
        </p:spPr>
        <p:txBody>
          <a:bodyPr wrap="none" rtlCol="0">
            <a:spAutoFit/>
          </a:bodyPr>
          <a:lstStyle/>
          <a:p>
            <a:r>
              <a:rPr lang="en-US" dirty="0"/>
              <a:t>Instantiation, followed by assignment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30">
                                            <p:txEl>
                                              <p:pRg st="2" end="2"/>
                                            </p:txEl>
                                          </p:spTgt>
                                        </p:tgtEl>
                                        <p:attrNameLst>
                                          <p:attrName>style.visibility</p:attrName>
                                        </p:attrNameLst>
                                      </p:cBhvr>
                                      <p:to>
                                        <p:strVal val="visible"/>
                                      </p:to>
                                    </p:set>
                                    <p:animEffect transition="in" filter="fade">
                                      <p:cBhvr>
                                        <p:cTn id="24" dur="1000"/>
                                        <p:tgtEl>
                                          <p:spTgt spid="13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0">
                                            <p:txEl>
                                              <p:pRg st="4" end="4"/>
                                            </p:txEl>
                                          </p:spTgt>
                                        </p:tgtEl>
                                        <p:attrNameLst>
                                          <p:attrName>style.visibility</p:attrName>
                                        </p:attrNameLst>
                                      </p:cBhvr>
                                      <p:to>
                                        <p:strVal val="visible"/>
                                      </p:to>
                                    </p:set>
                                    <p:animEffect transition="in" filter="fade">
                                      <p:cBhvr>
                                        <p:cTn id="29" dur="1000"/>
                                        <p:tgtEl>
                                          <p:spTgt spid="13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0">
                                            <p:txEl>
                                              <p:pRg st="6" end="6"/>
                                            </p:txEl>
                                          </p:spTgt>
                                        </p:tgtEl>
                                        <p:attrNameLst>
                                          <p:attrName>style.visibility</p:attrName>
                                        </p:attrNameLst>
                                      </p:cBhvr>
                                      <p:to>
                                        <p:strVal val="visible"/>
                                      </p:to>
                                    </p:set>
                                    <p:animEffect transition="in" filter="fade">
                                      <p:cBhvr>
                                        <p:cTn id="34" dur="1000"/>
                                        <p:tgtEl>
                                          <p:spTgt spid="130">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xEl>
                                              <p:pRg st="8" end="8"/>
                                            </p:txEl>
                                          </p:spTgt>
                                        </p:tgtEl>
                                        <p:attrNameLst>
                                          <p:attrName>style.visibility</p:attrName>
                                        </p:attrNameLst>
                                      </p:cBhvr>
                                      <p:to>
                                        <p:strVal val="visible"/>
                                      </p:to>
                                    </p:set>
                                    <p:animEffect transition="in" filter="fade">
                                      <p:cBhvr>
                                        <p:cTn id="39" dur="1000"/>
                                        <p:tgtEl>
                                          <p:spTgt spid="1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t>Assignment vs. Equality</a:t>
            </a:r>
          </a:p>
        </p:txBody>
      </p:sp>
      <p:sp>
        <p:nvSpPr>
          <p:cNvPr id="3" name="Text Placeholder 2"/>
          <p:cNvSpPr>
            <a:spLocks noGrp="1"/>
          </p:cNvSpPr>
          <p:nvPr>
            <p:ph type="body" idx="1"/>
          </p:nvPr>
        </p:nvSpPr>
        <p:spPr>
          <a:xfrm>
            <a:off x="701040" y="1156607"/>
            <a:ext cx="3994525" cy="3725680"/>
          </a:xfrm>
        </p:spPr>
        <p:txBody>
          <a:bodyPr>
            <a:normAutofit/>
          </a:bodyPr>
          <a:lstStyle/>
          <a:p>
            <a:pPr marL="0" indent="0">
              <a:buNone/>
            </a:pPr>
            <a:r>
              <a:rPr lang="x-none" dirty="0"/>
              <a:t>In Java:</a:t>
            </a:r>
            <a:endParaRPr lang="en-US" dirty="0"/>
          </a:p>
          <a:p>
            <a:pPr marL="0" indent="0">
              <a:buNone/>
            </a:pPr>
            <a:endParaRPr lang="en-US" dirty="0"/>
          </a:p>
          <a:p>
            <a:pPr marL="457200" lvl="1" indent="0">
              <a:buNone/>
            </a:pPr>
            <a:r>
              <a:rPr lang="en-US" dirty="0">
                <a:solidFill>
                  <a:srgbClr val="0000FF"/>
                </a:solidFill>
                <a:latin typeface="Consolas"/>
              </a:rPr>
              <a:t>p</a:t>
            </a:r>
            <a:r>
              <a:rPr lang="x-none" dirty="0">
                <a:solidFill>
                  <a:srgbClr val="0000FF"/>
                </a:solidFill>
                <a:latin typeface="Consolas"/>
              </a:rPr>
              <a:t>rice</a:t>
            </a:r>
            <a:r>
              <a:rPr lang="en-US" dirty="0">
                <a:solidFill>
                  <a:srgbClr val="0000FF"/>
                </a:solidFill>
                <a:latin typeface="Consolas"/>
              </a:rPr>
              <a:t> </a:t>
            </a:r>
            <a:r>
              <a:rPr lang="x-none" dirty="0">
                <a:solidFill>
                  <a:srgbClr val="0000FF"/>
                </a:solidFill>
                <a:latin typeface="Consolas"/>
              </a:rPr>
              <a:t>= price + 10;</a:t>
            </a:r>
            <a:endParaRPr lang="en-US" dirty="0">
              <a:solidFill>
                <a:srgbClr val="0000FF"/>
              </a:solidFill>
              <a:latin typeface="Consolas"/>
            </a:endParaRPr>
          </a:p>
          <a:p>
            <a:pPr marL="457200" lvl="1" indent="0">
              <a:buNone/>
            </a:pPr>
            <a:endParaRPr lang="x-none" dirty="0">
              <a:latin typeface="Consolas"/>
            </a:endParaRPr>
          </a:p>
          <a:p>
            <a:r>
              <a:rPr lang="x-none" dirty="0"/>
              <a:t>Means “add 10 to the current value of price and assign that to price</a:t>
            </a:r>
            <a:r>
              <a:rPr lang="en-US" dirty="0"/>
              <a:t>.” We shorthand this to “increment price by 10”</a:t>
            </a:r>
            <a:endParaRPr lang="x-none" dirty="0"/>
          </a:p>
        </p:txBody>
      </p:sp>
      <p:sp>
        <p:nvSpPr>
          <p:cNvPr id="4" name="Text Placeholder 3"/>
          <p:cNvSpPr>
            <a:spLocks noGrp="1"/>
          </p:cNvSpPr>
          <p:nvPr>
            <p:ph type="body" idx="2"/>
          </p:nvPr>
        </p:nvSpPr>
        <p:spPr>
          <a:xfrm>
            <a:off x="4936113" y="1156607"/>
            <a:ext cx="3994525" cy="3725680"/>
          </a:xfrm>
        </p:spPr>
        <p:txBody>
          <a:bodyPr/>
          <a:lstStyle/>
          <a:p>
            <a:pPr marL="0" indent="0">
              <a:buNone/>
            </a:pPr>
            <a:r>
              <a:rPr lang="x-none" dirty="0"/>
              <a:t>In Algebra:</a:t>
            </a:r>
            <a:endParaRPr lang="en-US" dirty="0"/>
          </a:p>
          <a:p>
            <a:pPr marL="0" indent="0">
              <a:buNone/>
            </a:pPr>
            <a:endParaRPr lang="en-US" dirty="0"/>
          </a:p>
          <a:p>
            <a:r>
              <a:rPr lang="x-none" dirty="0"/>
              <a:t>price = price + 10 is a logical contradiction  </a:t>
            </a:r>
            <a:endParaRPr lang="en-US" dirty="0"/>
          </a:p>
          <a:p>
            <a:pPr marL="0" indent="0">
              <a:buNone/>
            </a:pPr>
            <a:endParaRPr lang="en-US" dirty="0"/>
          </a:p>
        </p:txBody>
      </p:sp>
    </p:spTree>
    <p:extLst>
      <p:ext uri="{BB962C8B-B14F-4D97-AF65-F5344CB8AC3E}">
        <p14:creationId xmlns:p14="http://schemas.microsoft.com/office/powerpoint/2010/main" val="94110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0" name="Shape 150"/>
          <p:cNvSpPr txBox="1">
            <a:spLocks noGrp="1"/>
          </p:cNvSpPr>
          <p:nvPr>
            <p:ph type="body" idx="1"/>
          </p:nvPr>
        </p:nvSpPr>
        <p:spPr>
          <a:xfrm>
            <a:off x="189671" y="798069"/>
            <a:ext cx="6516168" cy="5667162"/>
          </a:xfrm>
          <a:prstGeom prst="rect">
            <a:avLst/>
          </a:prstGeom>
        </p:spPr>
        <p:txBody>
          <a:bodyPr wrap="square" lIns="91425" tIns="91425" rIns="91425" bIns="91425" anchor="t" anchorCtr="0">
            <a:spAutoFit/>
          </a:bodyPr>
          <a:lstStyle/>
          <a:p>
            <a:pPr marL="457200" lvl="0" indent="-342900" rtl="0">
              <a:spcBef>
                <a:spcPts val="0"/>
              </a:spcBef>
              <a:spcAft>
                <a:spcPts val="1000"/>
              </a:spcAft>
              <a:buClr>
                <a:schemeClr val="dk1"/>
              </a:buClr>
              <a:buSzPct val="100000"/>
              <a:buFont typeface="Arial"/>
              <a:buChar char="●"/>
            </a:pPr>
            <a:r>
              <a:rPr lang="en" sz="1800" dirty="0"/>
              <a:t>A variable stores information as either</a:t>
            </a:r>
            <a:r>
              <a:rPr lang="en-US" sz="1800" dirty="0"/>
              <a:t>:</a:t>
            </a:r>
          </a:p>
          <a:p>
            <a:pPr marL="914400" lvl="1" indent="-342900">
              <a:spcAft>
                <a:spcPts val="1000"/>
              </a:spcAft>
              <a:buClr>
                <a:schemeClr val="dk1"/>
              </a:buClr>
              <a:buSzPct val="100000"/>
            </a:pPr>
            <a:r>
              <a:rPr lang="en-US" sz="1600" dirty="0"/>
              <a:t>a </a:t>
            </a:r>
            <a:r>
              <a:rPr lang="en" sz="1600" b="1" dirty="0">
                <a:solidFill>
                  <a:srgbClr val="FF0000"/>
                </a:solidFill>
              </a:rPr>
              <a:t>value</a:t>
            </a:r>
            <a:r>
              <a:rPr lang="en" sz="1600" dirty="0"/>
              <a:t> </a:t>
            </a:r>
            <a:r>
              <a:rPr lang="en-US" sz="1600" dirty="0"/>
              <a:t>of a </a:t>
            </a:r>
            <a:r>
              <a:rPr lang="en-US" sz="1600" b="1" dirty="0"/>
              <a:t>primitive</a:t>
            </a:r>
            <a:r>
              <a:rPr lang="en-US" sz="1600" dirty="0"/>
              <a:t> (aka </a:t>
            </a:r>
            <a:r>
              <a:rPr lang="en-US" sz="1600" b="1" dirty="0"/>
              <a:t>base</a:t>
            </a:r>
            <a:r>
              <a:rPr lang="en-US" sz="1600" dirty="0"/>
              <a:t>) </a:t>
            </a:r>
            <a:r>
              <a:rPr lang="en-US" sz="1600" b="1" dirty="0"/>
              <a:t>type</a:t>
            </a:r>
            <a:r>
              <a:rPr lang="en-US" sz="1600" dirty="0"/>
              <a:t> (like </a:t>
            </a:r>
            <a:r>
              <a:rPr lang="en" sz="1600" dirty="0" err="1">
                <a:solidFill>
                  <a:srgbClr val="0000FF"/>
                </a:solidFill>
                <a:latin typeface="Consolas"/>
                <a:ea typeface="Consolas"/>
                <a:cs typeface="Consolas"/>
                <a:sym typeface="Consolas"/>
              </a:rPr>
              <a:t>int</a:t>
            </a:r>
            <a:r>
              <a:rPr lang="en-US" sz="1600" dirty="0">
                <a:sym typeface="Consolas"/>
              </a:rPr>
              <a:t> </a:t>
            </a:r>
            <a:r>
              <a:rPr lang="en-US" sz="1600" dirty="0"/>
              <a:t>or </a:t>
            </a:r>
            <a:r>
              <a:rPr lang="en" sz="1600" dirty="0">
                <a:solidFill>
                  <a:srgbClr val="0000FF"/>
                </a:solidFill>
                <a:latin typeface="Consolas"/>
                <a:ea typeface="Consolas"/>
                <a:cs typeface="Consolas"/>
                <a:sym typeface="Consolas"/>
              </a:rPr>
              <a:t>float</a:t>
            </a:r>
            <a:r>
              <a:rPr lang="en-US" sz="1600" dirty="0"/>
              <a:t>)</a:t>
            </a:r>
          </a:p>
          <a:p>
            <a:pPr marL="914400" lvl="1" indent="-342900">
              <a:spcAft>
                <a:spcPts val="1000"/>
              </a:spcAft>
              <a:buClr>
                <a:schemeClr val="dk1"/>
              </a:buClr>
              <a:buSzPct val="100000"/>
            </a:pPr>
            <a:r>
              <a:rPr lang="en" sz="1600" dirty="0"/>
              <a:t>a </a:t>
            </a:r>
            <a:r>
              <a:rPr lang="en" sz="1600" b="1" dirty="0">
                <a:solidFill>
                  <a:srgbClr val="FF0000"/>
                </a:solidFill>
              </a:rPr>
              <a:t>reference</a:t>
            </a:r>
            <a:r>
              <a:rPr lang="en" sz="1600" dirty="0"/>
              <a:t> to an instance (like an instance of </a:t>
            </a:r>
            <a:r>
              <a:rPr lang="en" sz="1600" dirty="0">
                <a:solidFill>
                  <a:srgbClr val="0000FF"/>
                </a:solidFill>
                <a:latin typeface="Consolas"/>
                <a:ea typeface="Consolas"/>
                <a:cs typeface="Consolas"/>
                <a:sym typeface="Consolas"/>
              </a:rPr>
              <a:t>Dog</a:t>
            </a:r>
            <a:r>
              <a:rPr lang="en" sz="1600" dirty="0"/>
              <a:t>) of an arbitrary type stored elsewhere in memory</a:t>
            </a:r>
            <a:r>
              <a:rPr lang="en-US" sz="1600" dirty="0"/>
              <a:t> </a:t>
            </a:r>
          </a:p>
          <a:p>
            <a:pPr marL="1371600" lvl="2" indent="-342900">
              <a:spcAft>
                <a:spcPts val="1000"/>
              </a:spcAft>
              <a:buClr>
                <a:schemeClr val="dk1"/>
              </a:buClr>
              <a:buSzPct val="100000"/>
            </a:pPr>
            <a:r>
              <a:rPr lang="en" sz="1400" dirty="0"/>
              <a:t>we symbolize a reference with an arrow</a:t>
            </a:r>
          </a:p>
          <a:p>
            <a:pPr marL="571500" lvl="1" indent="0">
              <a:spcAft>
                <a:spcPts val="1000"/>
              </a:spcAft>
              <a:buClr>
                <a:schemeClr val="dk1"/>
              </a:buClr>
              <a:buSzPct val="100000"/>
              <a:buNone/>
            </a:pPr>
            <a:endParaRPr lang="en-US" sz="1100" dirty="0"/>
          </a:p>
          <a:p>
            <a:pPr marL="457200" indent="-342900">
              <a:spcAft>
                <a:spcPts val="1000"/>
              </a:spcAft>
              <a:buFont typeface="Arial"/>
              <a:buChar char="●"/>
            </a:pPr>
            <a:r>
              <a:rPr lang="en" sz="1800" dirty="0"/>
              <a:t>Think of the variable like a box; storing a value or reference is like putting something into the box</a:t>
            </a:r>
          </a:p>
          <a:p>
            <a:pPr marL="457200" indent="-342900">
              <a:spcAft>
                <a:spcPts val="1000"/>
              </a:spcAft>
              <a:buFont typeface="Arial"/>
              <a:buChar char="●"/>
            </a:pPr>
            <a:r>
              <a:rPr lang="en" sz="1800" dirty="0"/>
              <a:t>Primitives have a predictable memory size, while arbitrary objects vary in size.  Thus</a:t>
            </a:r>
            <a:r>
              <a:rPr lang="en-US" sz="1800" dirty="0"/>
              <a:t>,</a:t>
            </a:r>
            <a:r>
              <a:rPr lang="en" sz="1800" dirty="0"/>
              <a:t> Java simplifies its memory management by having a fixed size reference to an instance elsewhere in memory</a:t>
            </a:r>
          </a:p>
          <a:p>
            <a:pPr marL="914400" lvl="1" indent="-342900">
              <a:spcAft>
                <a:spcPts val="1000"/>
              </a:spcAft>
              <a:buClr>
                <a:schemeClr val="dk1"/>
              </a:buClr>
              <a:buSzPct val="100000"/>
            </a:pPr>
            <a:r>
              <a:rPr lang="en" sz="1600" dirty="0"/>
              <a:t>“one level of indirect</a:t>
            </a:r>
            <a:r>
              <a:rPr lang="en-US" sz="1600" dirty="0"/>
              <a:t>ion</a:t>
            </a:r>
            <a:r>
              <a:rPr lang="en" sz="1600" dirty="0"/>
              <a:t>”</a:t>
            </a:r>
          </a:p>
          <a:p>
            <a:pPr marL="114300" indent="0">
              <a:spcAft>
                <a:spcPts val="1000"/>
              </a:spcAft>
              <a:buNone/>
            </a:pPr>
            <a:endParaRPr lang="en" sz="1800" dirty="0"/>
          </a:p>
          <a:p>
            <a:pPr marL="114300">
              <a:spcAft>
                <a:spcPts val="1000"/>
              </a:spcAft>
            </a:pPr>
            <a:endParaRPr lang="en" sz="1800" dirty="0"/>
          </a:p>
          <a:p>
            <a:pPr marL="457200" lvl="0" indent="-342900" rtl="0">
              <a:spcBef>
                <a:spcPts val="0"/>
              </a:spcBef>
              <a:spcAft>
                <a:spcPts val="1000"/>
              </a:spcAft>
              <a:buClr>
                <a:schemeClr val="dk1"/>
              </a:buClr>
              <a:buSzPct val="100000"/>
              <a:buFont typeface="Arial"/>
              <a:buChar char="●"/>
            </a:pPr>
            <a:endParaRPr lang="en-US" sz="1800" dirty="0"/>
          </a:p>
          <a:p>
            <a:pPr marL="457200" lvl="0" indent="-342900" rtl="0">
              <a:spcBef>
                <a:spcPts val="0"/>
              </a:spcBef>
              <a:spcAft>
                <a:spcPts val="1000"/>
              </a:spcAft>
              <a:buClr>
                <a:schemeClr val="dk1"/>
              </a:buClr>
              <a:buSzPct val="100000"/>
              <a:buFont typeface="Arial"/>
              <a:buChar char="●"/>
            </a:pPr>
            <a:endParaRPr lang="en" sz="1800" dirty="0"/>
          </a:p>
        </p:txBody>
      </p:sp>
      <p:sp>
        <p:nvSpPr>
          <p:cNvPr id="148" name="Shape 148"/>
          <p:cNvSpPr/>
          <p:nvPr/>
        </p:nvSpPr>
        <p:spPr>
          <a:xfrm>
            <a:off x="6920762" y="3342202"/>
            <a:ext cx="1737443" cy="1269299"/>
          </a:xfrm>
          <a:prstGeom prst="flowChartAlternateProcess">
            <a:avLst/>
          </a:prstGeom>
          <a:solidFill>
            <a:schemeClr val="lt2"/>
          </a:solidFill>
          <a:ln w="19050" cap="flat">
            <a:solidFill>
              <a:schemeClr val="dk2"/>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sp>
        <p:nvSpPr>
          <p:cNvPr id="151" name="Shape 151"/>
          <p:cNvSpPr txBox="1"/>
          <p:nvPr/>
        </p:nvSpPr>
        <p:spPr>
          <a:xfrm>
            <a:off x="6296429" y="658700"/>
            <a:ext cx="2576700" cy="400079"/>
          </a:xfrm>
          <a:prstGeom prst="rect">
            <a:avLst/>
          </a:prstGeom>
          <a:noFill/>
          <a:ln>
            <a:noFill/>
          </a:ln>
        </p:spPr>
        <p:txBody>
          <a:bodyPr lIns="91425" tIns="91425" rIns="91425" bIns="91425" anchor="t" anchorCtr="0">
            <a:spAutoFit/>
          </a:bodyPr>
          <a:lstStyle/>
          <a:p>
            <a:pPr algn="ctr">
              <a:spcBef>
                <a:spcPts val="0"/>
              </a:spcBef>
              <a:buNone/>
            </a:pPr>
            <a:r>
              <a:rPr lang="en" b="1" dirty="0" err="1">
                <a:solidFill>
                  <a:srgbClr val="FF0000"/>
                </a:solidFill>
                <a:latin typeface="Consolas"/>
                <a:ea typeface="Consolas"/>
                <a:cs typeface="Consolas"/>
                <a:sym typeface="Consolas"/>
              </a:rPr>
              <a:t>int</a:t>
            </a:r>
            <a:r>
              <a:rPr lang="en" b="1" dirty="0">
                <a:solidFill>
                  <a:srgbClr val="FF0000"/>
                </a:solidFill>
                <a:latin typeface="Consolas"/>
                <a:ea typeface="Consolas"/>
                <a:cs typeface="Consolas"/>
                <a:sym typeface="Consolas"/>
              </a:rPr>
              <a:t> </a:t>
            </a:r>
            <a:r>
              <a:rPr lang="en" b="1" dirty="0" err="1">
                <a:solidFill>
                  <a:srgbClr val="FF0000"/>
                </a:solidFill>
                <a:latin typeface="Consolas"/>
                <a:ea typeface="Consolas"/>
                <a:cs typeface="Consolas"/>
                <a:sym typeface="Consolas"/>
              </a:rPr>
              <a:t>favNumber</a:t>
            </a:r>
            <a:r>
              <a:rPr lang="en" b="1" dirty="0">
                <a:solidFill>
                  <a:srgbClr val="FF0000"/>
                </a:solidFill>
                <a:latin typeface="Consolas"/>
                <a:ea typeface="Consolas"/>
                <a:cs typeface="Consolas"/>
                <a:sym typeface="Consolas"/>
              </a:rPr>
              <a:t> = 9;</a:t>
            </a:r>
          </a:p>
        </p:txBody>
      </p:sp>
      <p:sp>
        <p:nvSpPr>
          <p:cNvPr id="152" name="Shape 152"/>
          <p:cNvSpPr txBox="1"/>
          <p:nvPr/>
        </p:nvSpPr>
        <p:spPr>
          <a:xfrm>
            <a:off x="6284028" y="2100910"/>
            <a:ext cx="2576700" cy="400079"/>
          </a:xfrm>
          <a:prstGeom prst="rect">
            <a:avLst/>
          </a:prstGeom>
          <a:noFill/>
          <a:ln>
            <a:noFill/>
          </a:ln>
        </p:spPr>
        <p:txBody>
          <a:bodyPr lIns="91425" tIns="91425" rIns="91425" bIns="91425" anchor="t" anchorCtr="0">
            <a:spAutoFit/>
          </a:bodyPr>
          <a:lstStyle/>
          <a:p>
            <a:pPr lvl="0" algn="ctr" rtl="0">
              <a:spcBef>
                <a:spcPts val="0"/>
              </a:spcBef>
              <a:buNone/>
            </a:pPr>
            <a:r>
              <a:rPr lang="en" b="1" dirty="0">
                <a:solidFill>
                  <a:srgbClr val="FF0000"/>
                </a:solidFill>
                <a:latin typeface="Consolas"/>
                <a:ea typeface="Consolas"/>
                <a:cs typeface="Consolas"/>
                <a:sym typeface="Consolas"/>
              </a:rPr>
              <a:t>Dog django = new Dog();</a:t>
            </a:r>
          </a:p>
        </p:txBody>
      </p:sp>
      <p:sp>
        <p:nvSpPr>
          <p:cNvPr id="154" name="Shape 154"/>
          <p:cNvSpPr txBox="1"/>
          <p:nvPr/>
        </p:nvSpPr>
        <p:spPr>
          <a:xfrm>
            <a:off x="7300499" y="1007825"/>
            <a:ext cx="1150820" cy="400079"/>
          </a:xfrm>
          <a:prstGeom prst="rect">
            <a:avLst/>
          </a:prstGeom>
          <a:noFill/>
          <a:ln>
            <a:noFill/>
          </a:ln>
        </p:spPr>
        <p:txBody>
          <a:bodyPr wrap="square" lIns="91425" tIns="91425" rIns="91425" bIns="91425" anchor="t" anchorCtr="0">
            <a:spAutoFit/>
          </a:bodyPr>
          <a:lstStyle/>
          <a:p>
            <a:pPr>
              <a:spcBef>
                <a:spcPts val="0"/>
              </a:spcBef>
              <a:buNone/>
            </a:pPr>
            <a:r>
              <a:rPr lang="en" dirty="0">
                <a:latin typeface="Consolas"/>
                <a:ea typeface="Consolas"/>
                <a:cs typeface="Consolas"/>
                <a:sym typeface="Consolas"/>
              </a:rPr>
              <a:t>favNumber</a:t>
            </a:r>
          </a:p>
        </p:txBody>
      </p:sp>
      <p:cxnSp>
        <p:nvCxnSpPr>
          <p:cNvPr id="155" name="Shape 155"/>
          <p:cNvCxnSpPr/>
          <p:nvPr/>
        </p:nvCxnSpPr>
        <p:spPr>
          <a:xfrm>
            <a:off x="7372851" y="1357779"/>
            <a:ext cx="966255" cy="86"/>
          </a:xfrm>
          <a:prstGeom prst="straightConnector1">
            <a:avLst/>
          </a:prstGeom>
          <a:noFill/>
          <a:ln w="19050" cap="flat">
            <a:solidFill>
              <a:srgbClr val="000000"/>
            </a:solidFill>
            <a:prstDash val="solid"/>
            <a:round/>
            <a:headEnd type="none" w="lg" len="lg"/>
            <a:tailEnd type="none" w="lg" len="lg"/>
          </a:ln>
        </p:spPr>
      </p:cxnSp>
      <p:sp>
        <p:nvSpPr>
          <p:cNvPr id="156" name="Shape 156"/>
          <p:cNvSpPr txBox="1"/>
          <p:nvPr/>
        </p:nvSpPr>
        <p:spPr>
          <a:xfrm>
            <a:off x="7657748" y="1270039"/>
            <a:ext cx="431400" cy="431400"/>
          </a:xfrm>
          <a:prstGeom prst="rect">
            <a:avLst/>
          </a:prstGeom>
          <a:noFill/>
          <a:ln>
            <a:noFill/>
          </a:ln>
        </p:spPr>
        <p:txBody>
          <a:bodyPr lIns="91425" tIns="91425" rIns="91425" bIns="91425" anchor="t" anchorCtr="0">
            <a:spAutoFit/>
          </a:bodyPr>
          <a:lstStyle/>
          <a:p>
            <a:pPr>
              <a:spcBef>
                <a:spcPts val="0"/>
              </a:spcBef>
              <a:buNone/>
            </a:pPr>
            <a:r>
              <a:rPr lang="en" sz="2400" dirty="0">
                <a:solidFill>
                  <a:srgbClr val="FF0000"/>
                </a:solidFill>
              </a:rPr>
              <a:t>9</a:t>
            </a:r>
          </a:p>
        </p:txBody>
      </p:sp>
      <p:sp>
        <p:nvSpPr>
          <p:cNvPr id="158" name="Shape 158"/>
          <p:cNvSpPr txBox="1"/>
          <p:nvPr/>
        </p:nvSpPr>
        <p:spPr>
          <a:xfrm>
            <a:off x="6999861" y="2410063"/>
            <a:ext cx="1557899" cy="400079"/>
          </a:xfrm>
          <a:prstGeom prst="rect">
            <a:avLst/>
          </a:prstGeom>
          <a:noFill/>
          <a:ln>
            <a:noFill/>
          </a:ln>
        </p:spPr>
        <p:txBody>
          <a:bodyPr lIns="91425" tIns="91425" rIns="91425" bIns="91425" anchor="t" anchorCtr="0">
            <a:spAutoFit/>
          </a:bodyPr>
          <a:lstStyle/>
          <a:p>
            <a:pPr lvl="0" algn="ctr" rtl="0">
              <a:spcBef>
                <a:spcPts val="0"/>
              </a:spcBef>
              <a:buNone/>
            </a:pPr>
            <a:r>
              <a:rPr lang="en" dirty="0">
                <a:latin typeface="Consolas"/>
                <a:ea typeface="Consolas"/>
                <a:cs typeface="Consolas"/>
                <a:sym typeface="Consolas"/>
              </a:rPr>
              <a:t>django</a:t>
            </a:r>
          </a:p>
        </p:txBody>
      </p:sp>
      <p:sp>
        <p:nvSpPr>
          <p:cNvPr id="161" name="Shape 161"/>
          <p:cNvSpPr txBox="1"/>
          <p:nvPr/>
        </p:nvSpPr>
        <p:spPr>
          <a:xfrm>
            <a:off x="5711042" y="4685065"/>
            <a:ext cx="2727874" cy="400079"/>
          </a:xfrm>
          <a:prstGeom prst="rect">
            <a:avLst/>
          </a:prstGeom>
          <a:noFill/>
          <a:ln>
            <a:noFill/>
          </a:ln>
        </p:spPr>
        <p:txBody>
          <a:bodyPr wrap="square" lIns="91425" tIns="91425" rIns="91425" bIns="91425" anchor="t" anchorCtr="0">
            <a:spAutoFit/>
          </a:bodyPr>
          <a:lstStyle/>
          <a:p>
            <a:pPr>
              <a:spcBef>
                <a:spcPts val="0"/>
              </a:spcBef>
              <a:buNone/>
            </a:pPr>
            <a:r>
              <a:rPr lang="en" dirty="0">
                <a:solidFill>
                  <a:schemeClr val="tx1"/>
                </a:solidFill>
              </a:rPr>
              <a:t>(somewhere else in memory)</a:t>
            </a:r>
          </a:p>
        </p:txBody>
      </p:sp>
      <p:cxnSp>
        <p:nvCxnSpPr>
          <p:cNvPr id="23" name="Shape 155"/>
          <p:cNvCxnSpPr/>
          <p:nvPr/>
        </p:nvCxnSpPr>
        <p:spPr>
          <a:xfrm>
            <a:off x="7295140" y="2729441"/>
            <a:ext cx="966255" cy="86"/>
          </a:xfrm>
          <a:prstGeom prst="straightConnector1">
            <a:avLst/>
          </a:prstGeom>
          <a:noFill/>
          <a:ln w="19050" cap="flat">
            <a:solidFill>
              <a:srgbClr val="000000"/>
            </a:solidFill>
            <a:prstDash val="solid"/>
            <a:round/>
            <a:headEnd type="none" w="lg" len="lg"/>
            <a:tailEnd type="none" w="lg" len="lg"/>
          </a:ln>
        </p:spPr>
      </p:cxnSp>
      <p:pic>
        <p:nvPicPr>
          <p:cNvPr id="2" name="Picture 1"/>
          <p:cNvPicPr>
            <a:picLocks noChangeAspect="1"/>
          </p:cNvPicPr>
          <p:nvPr/>
        </p:nvPicPr>
        <p:blipFill>
          <a:blip r:embed="rId3"/>
          <a:stretch>
            <a:fillRect/>
          </a:stretch>
        </p:blipFill>
        <p:spPr>
          <a:xfrm>
            <a:off x="7414138" y="3460060"/>
            <a:ext cx="750689" cy="1033581"/>
          </a:xfrm>
          <a:prstGeom prst="rect">
            <a:avLst/>
          </a:prstGeom>
        </p:spPr>
      </p:pic>
      <p:cxnSp>
        <p:nvCxnSpPr>
          <p:cNvPr id="162" name="Shape 162"/>
          <p:cNvCxnSpPr>
            <a:stCxn id="158" idx="2"/>
            <a:endCxn id="2" idx="0"/>
          </p:cNvCxnSpPr>
          <p:nvPr/>
        </p:nvCxnSpPr>
        <p:spPr>
          <a:xfrm>
            <a:off x="7778811" y="2810142"/>
            <a:ext cx="10672" cy="649918"/>
          </a:xfrm>
          <a:prstGeom prst="straightConnector1">
            <a:avLst/>
          </a:prstGeom>
          <a:noFill/>
          <a:ln w="28575" cap="flat">
            <a:solidFill>
              <a:srgbClr val="FF0000"/>
            </a:solidFill>
            <a:prstDash val="solid"/>
            <a:round/>
            <a:headEnd type="none" w="lg" len="lg"/>
            <a:tailEnd type="triangle" w="lg" len="lg"/>
          </a:ln>
        </p:spPr>
      </p:cxnSp>
      <p:sp>
        <p:nvSpPr>
          <p:cNvPr id="18" name="Title 1"/>
          <p:cNvSpPr txBox="1">
            <a:spLocks/>
          </p:cNvSpPr>
          <p:nvPr/>
        </p:nvSpPr>
        <p:spPr>
          <a:xfrm>
            <a:off x="292443" y="74173"/>
            <a:ext cx="8229600" cy="857250"/>
          </a:xfrm>
          <a:prstGeom prst="rect">
            <a:avLst/>
          </a:prstGeom>
        </p:spPr>
        <p:txBody>
          <a:bodyPr vert="horz" lIns="91425" tIns="91425" rIns="91425" bIns="91425" rtlCol="0" anchor="b" anchorCtr="0">
            <a:normAutofit/>
          </a:bodyPr>
          <a:lstStyle>
            <a:lvl1pPr algn="l" defTabSz="914400" rtl="0" eaLnBrk="1" latinLnBrk="0" hangingPunct="1">
              <a:lnSpc>
                <a:spcPct val="90000"/>
              </a:lnSpc>
              <a:spcBef>
                <a:spcPts val="0"/>
              </a:spcBef>
              <a:buNone/>
              <a:defRPr sz="3600" b="1" kern="1200">
                <a:solidFill>
                  <a:schemeClr val="tx1"/>
                </a:solidFill>
                <a:latin typeface="Arial" charset="0"/>
                <a:ea typeface="Arial" charset="0"/>
                <a:cs typeface="Arial" charset="0"/>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dirty="0"/>
              <a:t>Values vs. References</a:t>
            </a:r>
            <a:endParaRPr lang="x-none"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animEffect transition="in" filter="fade">
                                      <p:cBhvr>
                                        <p:cTn id="7" dur="1000"/>
                                        <p:tgtEl>
                                          <p:spTgt spid="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xEl>
                                              <p:pRg st="1" end="1"/>
                                            </p:txEl>
                                          </p:spTgt>
                                        </p:tgtEl>
                                        <p:attrNameLst>
                                          <p:attrName>style.visibility</p:attrName>
                                        </p:attrNameLst>
                                      </p:cBhvr>
                                      <p:to>
                                        <p:strVal val="visible"/>
                                      </p:to>
                                    </p:set>
                                    <p:animEffect transition="in" filter="fade">
                                      <p:cBhvr>
                                        <p:cTn id="12" dur="1000"/>
                                        <p:tgtEl>
                                          <p:spTgt spid="15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fade">
                                      <p:cBhvr>
                                        <p:cTn id="15" dur="1000"/>
                                        <p:tgtEl>
                                          <p:spTgt spid="151"/>
                                        </p:tgtEl>
                                      </p:cBhvr>
                                    </p:animEffect>
                                  </p:childTnLst>
                                </p:cTn>
                              </p:par>
                              <p:par>
                                <p:cTn id="16" presetID="10" presetClass="entr" presetSubtype="0" fill="hold"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1000"/>
                                        <p:tgtEl>
                                          <p:spTgt spid="155"/>
                                        </p:tgtEl>
                                      </p:cBhvr>
                                    </p:animEffect>
                                  </p:childTnLst>
                                </p:cTn>
                              </p:par>
                              <p:par>
                                <p:cTn id="19" presetID="10"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1000"/>
                                        <p:tgtEl>
                                          <p:spTgt spid="1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6"/>
                                        </p:tgtEl>
                                        <p:attrNameLst>
                                          <p:attrName>style.visibility</p:attrName>
                                        </p:attrNameLst>
                                      </p:cBhvr>
                                      <p:to>
                                        <p:strVal val="visible"/>
                                      </p:to>
                                    </p:set>
                                    <p:animEffect transition="in" filter="fade">
                                      <p:cBhvr>
                                        <p:cTn id="24" dur="500"/>
                                        <p:tgtEl>
                                          <p:spTgt spid="1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0">
                                            <p:txEl>
                                              <p:pRg st="2" end="2"/>
                                            </p:txEl>
                                          </p:spTgt>
                                        </p:tgtEl>
                                        <p:attrNameLst>
                                          <p:attrName>style.visibility</p:attrName>
                                        </p:attrNameLst>
                                      </p:cBhvr>
                                      <p:to>
                                        <p:strVal val="visible"/>
                                      </p:to>
                                    </p:set>
                                    <p:animEffect transition="in" filter="fade">
                                      <p:cBhvr>
                                        <p:cTn id="29" dur="1000"/>
                                        <p:tgtEl>
                                          <p:spTgt spid="150">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2"/>
                                        </p:tgtEl>
                                        <p:attrNameLst>
                                          <p:attrName>style.visibility</p:attrName>
                                        </p:attrNameLst>
                                      </p:cBhvr>
                                      <p:to>
                                        <p:strVal val="visible"/>
                                      </p:to>
                                    </p:set>
                                    <p:animEffect transition="in" filter="fade">
                                      <p:cBhvr>
                                        <p:cTn id="32" dur="1000"/>
                                        <p:tgtEl>
                                          <p:spTgt spid="1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0">
                                            <p:txEl>
                                              <p:pRg st="3" end="3"/>
                                            </p:txEl>
                                          </p:spTgt>
                                        </p:tgtEl>
                                        <p:attrNameLst>
                                          <p:attrName>style.visibility</p:attrName>
                                        </p:attrNameLst>
                                      </p:cBhvr>
                                      <p:to>
                                        <p:strVal val="visible"/>
                                      </p:to>
                                    </p:set>
                                    <p:animEffect transition="in" filter="fade">
                                      <p:cBhvr>
                                        <p:cTn id="37" dur="1000"/>
                                        <p:tgtEl>
                                          <p:spTgt spid="150">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fade">
                                      <p:cBhvr>
                                        <p:cTn id="43" dur="1000"/>
                                        <p:tgtEl>
                                          <p:spTgt spid="158"/>
                                        </p:tgtEl>
                                      </p:cBhvr>
                                    </p:animEffect>
                                  </p:childTnLst>
                                </p:cTn>
                              </p:par>
                              <p:par>
                                <p:cTn id="44" presetID="10" presetClass="entr" presetSubtype="0" fill="hold" nodeType="with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fade">
                                      <p:cBhvr>
                                        <p:cTn id="46" dur="1000"/>
                                        <p:tgtEl>
                                          <p:spTgt spid="148"/>
                                        </p:tgtEl>
                                      </p:cBhvr>
                                    </p:animEffect>
                                  </p:childTnLst>
                                </p:cTn>
                              </p:par>
                              <p:par>
                                <p:cTn id="47" presetID="10" presetClass="entr" presetSubtype="0" fill="hold" nodeType="withEffect">
                                  <p:stCondLst>
                                    <p:cond delay="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1000"/>
                                        <p:tgtEl>
                                          <p:spTgt spid="161"/>
                                        </p:tgtEl>
                                      </p:cBhvr>
                                    </p:animEffect>
                                  </p:childTnLst>
                                </p:cTn>
                              </p:par>
                              <p:par>
                                <p:cTn id="50" presetID="10" presetClass="entr" presetSubtype="0" fill="hold" nodeType="with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fade">
                                      <p:cBhvr>
                                        <p:cTn id="52" dur="1000"/>
                                        <p:tgtEl>
                                          <p:spTgt spid="162"/>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0">
                                            <p:txEl>
                                              <p:pRg st="5" end="5"/>
                                            </p:txEl>
                                          </p:spTgt>
                                        </p:tgtEl>
                                        <p:attrNameLst>
                                          <p:attrName>style.visibility</p:attrName>
                                        </p:attrNameLst>
                                      </p:cBhvr>
                                      <p:to>
                                        <p:strVal val="visible"/>
                                      </p:to>
                                    </p:set>
                                    <p:animEffect transition="in" filter="fade">
                                      <p:cBhvr>
                                        <p:cTn id="60" dur="1000"/>
                                        <p:tgtEl>
                                          <p:spTgt spid="150">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0">
                                            <p:txEl>
                                              <p:pRg st="6" end="6"/>
                                            </p:txEl>
                                          </p:spTgt>
                                        </p:tgtEl>
                                        <p:attrNameLst>
                                          <p:attrName>style.visibility</p:attrName>
                                        </p:attrNameLst>
                                      </p:cBhvr>
                                      <p:to>
                                        <p:strVal val="visible"/>
                                      </p:to>
                                    </p:set>
                                    <p:animEffect transition="in" filter="fade">
                                      <p:cBhvr>
                                        <p:cTn id="65" dur="1000"/>
                                        <p:tgtEl>
                                          <p:spTgt spid="150">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0">
                                            <p:txEl>
                                              <p:pRg st="7" end="7"/>
                                            </p:txEl>
                                          </p:spTgt>
                                        </p:tgtEl>
                                        <p:attrNameLst>
                                          <p:attrName>style.visibility</p:attrName>
                                        </p:attrNameLst>
                                      </p:cBhvr>
                                      <p:to>
                                        <p:strVal val="visible"/>
                                      </p:to>
                                    </p:set>
                                    <p:animEffect transition="in" filter="fade">
                                      <p:cBhvr>
                                        <p:cTn id="70" dur="1000"/>
                                        <p:tgtEl>
                                          <p:spTgt spid="1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507"/>
            <a:ext cx="8229600" cy="857250"/>
          </a:xfrm>
        </p:spPr>
        <p:txBody>
          <a:bodyPr/>
          <a:lstStyle/>
          <a:p>
            <a:r>
              <a:rPr lang="en-US" dirty="0"/>
              <a:t>TopHat Question</a:t>
            </a:r>
          </a:p>
        </p:txBody>
      </p:sp>
      <p:sp>
        <p:nvSpPr>
          <p:cNvPr id="3" name="Text Placeholder 2"/>
          <p:cNvSpPr>
            <a:spLocks noGrp="1"/>
          </p:cNvSpPr>
          <p:nvPr>
            <p:ph type="body" idx="1"/>
          </p:nvPr>
        </p:nvSpPr>
        <p:spPr>
          <a:xfrm>
            <a:off x="457200" y="1059757"/>
            <a:ext cx="8229600" cy="3866256"/>
          </a:xfrm>
        </p:spPr>
        <p:txBody>
          <a:bodyPr>
            <a:normAutofit/>
          </a:bodyPr>
          <a:lstStyle/>
          <a:p>
            <a:pPr marL="7938" lvl="1" indent="165100">
              <a:buNone/>
            </a:pPr>
            <a:r>
              <a:rPr lang="en-US" dirty="0"/>
              <a:t>Given this code, fill in the blanks: </a:t>
            </a:r>
          </a:p>
          <a:p>
            <a:pPr algn="ctr"/>
            <a:endParaRPr lang="en-US" dirty="0"/>
          </a:p>
          <a:p>
            <a:pPr algn="ctr"/>
            <a:endParaRPr lang="en-US" dirty="0"/>
          </a:p>
          <a:p>
            <a:pPr algn="ctr"/>
            <a:endParaRPr lang="en-US" dirty="0"/>
          </a:p>
          <a:p>
            <a:pPr marL="0" indent="0" algn="ctr">
              <a:buNone/>
            </a:pPr>
            <a:r>
              <a:rPr lang="en-US" sz="2400" dirty="0"/>
              <a:t>Variable </a:t>
            </a:r>
            <a:r>
              <a:rPr lang="en-US" sz="2400" dirty="0">
                <a:solidFill>
                  <a:srgbClr val="0000FF"/>
                </a:solidFill>
                <a:latin typeface="Consolas"/>
              </a:rPr>
              <a:t>x</a:t>
            </a:r>
            <a:r>
              <a:rPr lang="en-US" sz="2400" dirty="0"/>
              <a:t> stores a _____, and </a:t>
            </a:r>
            <a:r>
              <a:rPr lang="en-US" sz="2400" dirty="0">
                <a:solidFill>
                  <a:srgbClr val="0000FF"/>
                </a:solidFill>
                <a:latin typeface="Consolas"/>
              </a:rPr>
              <a:t>myCalc</a:t>
            </a:r>
            <a:r>
              <a:rPr lang="en-US" sz="2400" dirty="0"/>
              <a:t> stores a _______.  </a:t>
            </a:r>
          </a:p>
          <a:p>
            <a:endParaRPr lang="en-US" sz="2000" dirty="0"/>
          </a:p>
          <a:p>
            <a:pPr marL="457200" lvl="1" indent="0">
              <a:buNone/>
            </a:pPr>
            <a:r>
              <a:rPr lang="en-US" sz="2000" dirty="0"/>
              <a:t>A. value, value</a:t>
            </a:r>
          </a:p>
          <a:p>
            <a:pPr marL="457200" lvl="1" indent="0">
              <a:buNone/>
              <a:tabLst>
                <a:tab pos="2563813" algn="l"/>
              </a:tabLst>
            </a:pPr>
            <a:r>
              <a:rPr lang="en-US" sz="2000" dirty="0"/>
              <a:t>B. value, reference </a:t>
            </a:r>
          </a:p>
          <a:p>
            <a:pPr marL="457200" lvl="1" indent="0">
              <a:buNone/>
            </a:pPr>
            <a:r>
              <a:rPr lang="en-US" sz="2000" dirty="0"/>
              <a:t>C. reference, value</a:t>
            </a:r>
          </a:p>
          <a:p>
            <a:pPr marL="457200" lvl="1" indent="0">
              <a:buNone/>
            </a:pPr>
            <a:r>
              <a:rPr lang="en-US" sz="2000" dirty="0"/>
              <a:t>D. reference, reference </a:t>
            </a:r>
          </a:p>
          <a:p>
            <a:pPr marL="0" indent="0">
              <a:buNone/>
            </a:pPr>
            <a:endParaRPr lang="en-US" dirty="0"/>
          </a:p>
          <a:p>
            <a:endParaRPr lang="en-US" dirty="0"/>
          </a:p>
        </p:txBody>
      </p:sp>
      <p:sp>
        <p:nvSpPr>
          <p:cNvPr id="4" name="TextBox 3"/>
          <p:cNvSpPr txBox="1"/>
          <p:nvPr/>
        </p:nvSpPr>
        <p:spPr>
          <a:xfrm>
            <a:off x="1222131" y="1633163"/>
            <a:ext cx="6699738" cy="707886"/>
          </a:xfrm>
          <a:prstGeom prst="rect">
            <a:avLst/>
          </a:prstGeom>
        </p:spPr>
        <p:txBody>
          <a:bodyPr rtlCol="0" anchor="t">
            <a:spAutoFit/>
          </a:bodyPr>
          <a:lstStyle/>
          <a:p>
            <a:r>
              <a:rPr lang="x-none" sz="2000" dirty="0">
                <a:solidFill>
                  <a:srgbClr val="0000FF"/>
                </a:solidFill>
                <a:latin typeface="Consolas"/>
              </a:rPr>
              <a:t>int x = 5; </a:t>
            </a:r>
          </a:p>
          <a:p>
            <a:r>
              <a:rPr lang="x-none" sz="2000" dirty="0">
                <a:solidFill>
                  <a:srgbClr val="0000FF"/>
                </a:solidFill>
                <a:latin typeface="Consolas"/>
              </a:rPr>
              <a:t>Calculator myCalc</a:t>
            </a:r>
            <a:r>
              <a:rPr lang="en-US" sz="2000" dirty="0">
                <a:solidFill>
                  <a:srgbClr val="0000FF"/>
                </a:solidFill>
                <a:latin typeface="Consolas"/>
              </a:rPr>
              <a:t> </a:t>
            </a:r>
            <a:r>
              <a:rPr lang="x-none" sz="2000" dirty="0">
                <a:solidFill>
                  <a:srgbClr val="0000FF"/>
                </a:solidFill>
                <a:latin typeface="Consolas"/>
              </a:rPr>
              <a:t>= new Calculator(); </a:t>
            </a:r>
          </a:p>
        </p:txBody>
      </p:sp>
    </p:spTree>
    <p:extLst>
      <p:ext uri="{BB962C8B-B14F-4D97-AF65-F5344CB8AC3E}">
        <p14:creationId xmlns:p14="http://schemas.microsoft.com/office/powerpoint/2010/main" val="285771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33633" y="212723"/>
            <a:ext cx="8229600" cy="683234"/>
          </a:xfrm>
          <a:prstGeom prst="rect">
            <a:avLst/>
          </a:prstGeom>
        </p:spPr>
        <p:txBody>
          <a:bodyPr lIns="91425" tIns="91425" rIns="91425" bIns="91425" anchor="b" anchorCtr="0">
            <a:spAutoFit/>
          </a:bodyPr>
          <a:lstStyle/>
          <a:p>
            <a:pPr>
              <a:spcBef>
                <a:spcPts val="0"/>
              </a:spcBef>
              <a:buNone/>
            </a:pPr>
            <a:r>
              <a:rPr lang="en" dirty="0"/>
              <a:t>Example: Instantiation (1/2)</a:t>
            </a:r>
          </a:p>
        </p:txBody>
      </p:sp>
      <p:sp>
        <p:nvSpPr>
          <p:cNvPr id="171" name="Shape 171"/>
          <p:cNvSpPr txBox="1">
            <a:spLocks noGrp="1"/>
          </p:cNvSpPr>
          <p:nvPr>
            <p:ph type="body" idx="1"/>
          </p:nvPr>
        </p:nvSpPr>
        <p:spPr>
          <a:xfrm>
            <a:off x="213756" y="1079697"/>
            <a:ext cx="4660500" cy="3653278"/>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/*constructor of trivial PetShop! */</a:t>
            </a:r>
          </a:p>
          <a:p>
            <a:pPr lvl="0" defTabSz="403225" rtl="0">
              <a:lnSpc>
                <a:spcPct val="115000"/>
              </a:lnSpc>
              <a:spcBef>
                <a:spcPts val="0"/>
              </a:spcBef>
              <a:buClr>
                <a:schemeClr val="dk1"/>
              </a:buClr>
              <a:buSzPct val="78571"/>
              <a:buFont typeface="Arial"/>
              <a:buNone/>
            </a:pPr>
            <a:r>
              <a:rPr lang="x-none" sz="1400" dirty="0">
                <a:solidFill>
                  <a:srgbClr val="999999"/>
                </a:solidFill>
                <a:latin typeface="Consolas"/>
                <a:ea typeface="Consolas"/>
                <a:cs typeface="Consolas"/>
                <a:sym typeface="Consolas"/>
              </a:rPr>
              <a:t>	</a:t>
            </a:r>
            <a:r>
              <a:rPr lang="x-none" sz="1400" dirty="0">
                <a:latin typeface="Consolas"/>
                <a:ea typeface="Consolas"/>
                <a:cs typeface="Consolas"/>
                <a:sym typeface="Consolas"/>
              </a:rPr>
              <a:t>public PetShop() {</a:t>
            </a:r>
          </a:p>
          <a:p>
            <a:pPr lvl="0" defTabSz="403225" rtl="0">
              <a:lnSpc>
                <a:spcPct val="115000"/>
              </a:lnSpc>
              <a:spcBef>
                <a:spcPts val="0"/>
              </a:spcBef>
              <a:buClr>
                <a:schemeClr val="dk1"/>
              </a:buClr>
              <a:buSzPct val="78571"/>
              <a:buFont typeface="Arial"/>
              <a:buNone/>
            </a:pPr>
            <a:r>
              <a:rPr lang="en-US" sz="1400" dirty="0"/>
              <a:t>         </a:t>
            </a:r>
            <a:r>
              <a:rPr lang="x-none" sz="1400" dirty="0">
                <a:latin typeface="Consolas" panose="020B0609020204030204" pitchFamily="49" charset="0"/>
              </a:rPr>
              <a:t>this.testDjango();</a:t>
            </a:r>
            <a:endParaRPr lang="x-none" sz="1400" dirty="0"/>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public void testDjango() {</a:t>
            </a:r>
          </a:p>
          <a:p>
            <a:pPr lvl="0" defTabSz="403225">
              <a:lnSpc>
                <a:spcPct val="115000"/>
              </a:lnSpc>
              <a:buClr>
                <a:schemeClr val="dk1"/>
              </a:buClr>
              <a:buSzPct val="78571"/>
              <a:buNone/>
            </a:pPr>
            <a:r>
              <a:rPr lang="en-US" sz="1400" dirty="0">
                <a:latin typeface="Consolas"/>
                <a:ea typeface="Consolas"/>
                <a:cs typeface="Consolas"/>
                <a:sym typeface="Consolas"/>
              </a:rPr>
              <a:t>     </a:t>
            </a:r>
            <a:r>
              <a:rPr lang="x-none" sz="1400" dirty="0">
                <a:latin typeface="Consolas"/>
                <a:ea typeface="Consolas"/>
                <a:cs typeface="Consolas"/>
                <a:sym typeface="Consolas"/>
              </a:rPr>
              <a:t>Dog django = new Dog();</a:t>
            </a:r>
          </a:p>
          <a:p>
            <a:pPr lvl="0" defTabSz="403225">
              <a:lnSpc>
                <a:spcPct val="115000"/>
              </a:lnSpc>
              <a:buClr>
                <a:schemeClr val="dk1"/>
              </a:buClr>
              <a:buSzPct val="78571"/>
              <a:buNone/>
            </a:pPr>
            <a:r>
              <a:rPr lang="x-none" sz="1400" dirty="0">
                <a:latin typeface="Consolas"/>
                <a:ea typeface="Consolas"/>
                <a:cs typeface="Consolas"/>
                <a:sym typeface="Consolas"/>
              </a:rPr>
              <a:t>		</a:t>
            </a:r>
            <a:r>
              <a:rPr lang="en-US" sz="1400" dirty="0">
                <a:latin typeface="Consolas"/>
                <a:ea typeface="Consolas"/>
                <a:cs typeface="Consolas"/>
                <a:sym typeface="Consolas"/>
              </a:rPr>
              <a:t> </a:t>
            </a:r>
            <a:r>
              <a:rPr lang="x-none" sz="1400" dirty="0">
                <a:latin typeface="Consolas"/>
                <a:ea typeface="Consolas"/>
                <a:cs typeface="Consolas"/>
                <a:sym typeface="Consolas"/>
              </a:rPr>
              <a:t>django.bark(5);</a:t>
            </a:r>
          </a:p>
          <a:p>
            <a:pPr lvl="0" defTabSz="403225">
              <a:lnSpc>
                <a:spcPct val="115000"/>
              </a:lnSpc>
              <a:buClr>
                <a:schemeClr val="dk1"/>
              </a:buClr>
              <a:buSzPct val="78571"/>
              <a:buNone/>
            </a:pPr>
            <a:r>
              <a:rPr lang="x-none" sz="1400" dirty="0">
                <a:latin typeface="Consolas"/>
                <a:ea typeface="Consolas"/>
                <a:cs typeface="Consolas"/>
                <a:sym typeface="Consolas"/>
              </a:rPr>
              <a:t>		</a:t>
            </a:r>
            <a:r>
              <a:rPr lang="en-US" sz="1400" dirty="0">
                <a:latin typeface="Consolas"/>
                <a:ea typeface="Consolas"/>
                <a:cs typeface="Consolas"/>
                <a:sym typeface="Consolas"/>
              </a:rPr>
              <a:t> </a:t>
            </a:r>
            <a:r>
              <a:rPr lang="x-none" sz="1400" dirty="0">
                <a:latin typeface="Consolas"/>
                <a:ea typeface="Consolas"/>
                <a:cs typeface="Consolas"/>
                <a:sym typeface="Consolas"/>
              </a:rPr>
              <a:t>django.eat();</a:t>
            </a:r>
          </a:p>
          <a:p>
            <a:pPr lvl="0" defTabSz="403225">
              <a:lnSpc>
                <a:spcPct val="115000"/>
              </a:lnSpc>
              <a:buClr>
                <a:schemeClr val="dk1"/>
              </a:buClr>
              <a:buSzPct val="78571"/>
              <a:buNone/>
            </a:pPr>
            <a:r>
              <a:rPr lang="x-none" sz="1400" dirty="0">
                <a:latin typeface="Consolas"/>
                <a:ea typeface="Consolas"/>
                <a:cs typeface="Consolas"/>
                <a:sym typeface="Consolas"/>
              </a:rPr>
              <a:t>		</a:t>
            </a:r>
            <a:r>
              <a:rPr lang="en-US" sz="1400" dirty="0">
                <a:latin typeface="Consolas"/>
                <a:ea typeface="Consolas"/>
                <a:cs typeface="Consolas"/>
                <a:sym typeface="Consolas"/>
              </a:rPr>
              <a:t> </a:t>
            </a:r>
            <a:r>
              <a:rPr lang="x-none" sz="1400" dirty="0">
                <a:latin typeface="Consolas"/>
                <a:ea typeface="Consolas"/>
                <a:cs typeface="Consolas"/>
                <a:sym typeface="Consolas"/>
              </a:rPr>
              <a:t>django.wagTail();</a:t>
            </a: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endParaRPr lang="en-US" sz="1400" dirty="0">
              <a:latin typeface="Consolas"/>
              <a:ea typeface="Consolas"/>
              <a:cs typeface="Consolas"/>
              <a:sym typeface="Consolas"/>
            </a:endParaRPr>
          </a:p>
          <a:p>
            <a:pPr lvl="0" defTabSz="403225">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sp>
        <p:nvSpPr>
          <p:cNvPr id="172" name="Shape 172"/>
          <p:cNvSpPr txBox="1">
            <a:spLocks noGrp="1"/>
          </p:cNvSpPr>
          <p:nvPr>
            <p:ph type="body" idx="2"/>
          </p:nvPr>
        </p:nvSpPr>
        <p:spPr>
          <a:xfrm>
            <a:off x="4145887" y="895957"/>
            <a:ext cx="4784357" cy="3954899"/>
          </a:xfrm>
          <a:prstGeom prst="rect">
            <a:avLst/>
          </a:prstGeom>
        </p:spPr>
        <p:txBody>
          <a:bodyPr wrap="square" lIns="91425" tIns="91425" rIns="91425" bIns="91425" anchor="ctr" anchorCtr="0">
            <a:spAutoFit/>
          </a:bodyPr>
          <a:lstStyle/>
          <a:p>
            <a:pPr marL="457200" lvl="0" indent="-355600">
              <a:lnSpc>
                <a:spcPct val="100000"/>
              </a:lnSpc>
              <a:spcAft>
                <a:spcPts val="1000"/>
              </a:spcAft>
              <a:buClr>
                <a:schemeClr val="dk1"/>
              </a:buClr>
              <a:buSzPct val="100000"/>
              <a:buFont typeface="Arial"/>
              <a:buChar char="●"/>
            </a:pPr>
            <a:r>
              <a:rPr lang="en" sz="2000" dirty="0"/>
              <a:t>Let’s define a new class </a:t>
            </a:r>
            <a:r>
              <a:rPr lang="en" sz="2000" dirty="0" err="1">
                <a:solidFill>
                  <a:srgbClr val="0000FF"/>
                </a:solidFill>
                <a:latin typeface="Consolas"/>
                <a:ea typeface="Consolas"/>
                <a:cs typeface="Consolas"/>
                <a:sym typeface="Consolas"/>
              </a:rPr>
              <a:t>PetShop</a:t>
            </a:r>
            <a:r>
              <a:rPr lang="en" sz="2000" dirty="0">
                <a:solidFill>
                  <a:srgbClr val="0000FF"/>
                </a:solidFill>
                <a:latin typeface="Consolas"/>
                <a:ea typeface="Consolas"/>
                <a:cs typeface="Consolas"/>
                <a:sym typeface="Consolas"/>
              </a:rPr>
              <a:t> </a:t>
            </a:r>
            <a:r>
              <a:rPr lang="en" sz="2000" dirty="0">
                <a:ea typeface="Consolas"/>
                <a:sym typeface="Consolas"/>
              </a:rPr>
              <a:t>which has a</a:t>
            </a:r>
            <a:r>
              <a:rPr lang="en-US" sz="2000" dirty="0"/>
              <a:t> </a:t>
            </a:r>
            <a:r>
              <a:rPr lang="en" sz="2000" dirty="0" err="1">
                <a:solidFill>
                  <a:srgbClr val="0000FF"/>
                </a:solidFill>
                <a:latin typeface="Consolas" panose="020B0609020204030204" pitchFamily="49" charset="0"/>
              </a:rPr>
              <a:t>testDjango</a:t>
            </a:r>
            <a:r>
              <a:rPr lang="en" sz="2000" dirty="0">
                <a:solidFill>
                  <a:srgbClr val="0000FF"/>
                </a:solidFill>
                <a:latin typeface="Consolas" panose="020B0609020204030204" pitchFamily="49" charset="0"/>
              </a:rPr>
              <a:t>() </a:t>
            </a:r>
            <a:r>
              <a:rPr lang="en" sz="2000" dirty="0"/>
              <a:t>method.</a:t>
            </a:r>
          </a:p>
          <a:p>
            <a:pPr marL="914400" lvl="1" indent="-355600">
              <a:lnSpc>
                <a:spcPct val="100000"/>
              </a:lnSpc>
              <a:spcAft>
                <a:spcPts val="1000"/>
              </a:spcAft>
              <a:buClr>
                <a:schemeClr val="dk1"/>
              </a:buClr>
              <a:buSzPct val="100000"/>
              <a:buFont typeface="Courier New" panose="02070309020205020404" pitchFamily="49" charset="0"/>
              <a:buChar char="o"/>
            </a:pPr>
            <a:r>
              <a:rPr lang="en-US" sz="2000" dirty="0"/>
              <a:t>d</a:t>
            </a:r>
            <a:r>
              <a:rPr lang="en" sz="2000" dirty="0" err="1"/>
              <a:t>on’t</a:t>
            </a:r>
            <a:r>
              <a:rPr lang="en" sz="2000" dirty="0"/>
              <a:t> worry if the example seems a bit contrived…</a:t>
            </a:r>
          </a:p>
          <a:p>
            <a:pPr marL="457200" lvl="0" indent="-355600">
              <a:lnSpc>
                <a:spcPct val="100000"/>
              </a:lnSpc>
              <a:spcAft>
                <a:spcPts val="1000"/>
              </a:spcAft>
              <a:buClr>
                <a:schemeClr val="dk1"/>
              </a:buClr>
              <a:buSzPct val="100000"/>
              <a:buFont typeface="Arial"/>
              <a:buChar char="●"/>
            </a:pPr>
            <a:r>
              <a:rPr lang="en" sz="2000" dirty="0"/>
              <a:t>Whenever someone instantiates a </a:t>
            </a:r>
            <a:r>
              <a:rPr lang="en" sz="2000" dirty="0">
                <a:solidFill>
                  <a:srgbClr val="0000FF"/>
                </a:solidFill>
                <a:latin typeface="Consolas"/>
                <a:ea typeface="Consolas"/>
                <a:cs typeface="Consolas"/>
                <a:sym typeface="Consolas"/>
              </a:rPr>
              <a:t>PetShop</a:t>
            </a:r>
            <a:r>
              <a:rPr lang="en" sz="2000" dirty="0"/>
              <a:t>, its constructor is called, which calls </a:t>
            </a:r>
            <a:r>
              <a:rPr lang="en" sz="2000" dirty="0">
                <a:solidFill>
                  <a:srgbClr val="0000FF"/>
                </a:solidFill>
                <a:latin typeface="Consolas" panose="020B0609020204030204" pitchFamily="49" charset="0"/>
              </a:rPr>
              <a:t>testDjango()</a:t>
            </a:r>
            <a:r>
              <a:rPr lang="en" sz="2000" dirty="0"/>
              <a:t>, which in turn instantiates a </a:t>
            </a:r>
            <a:r>
              <a:rPr lang="en" sz="2000" dirty="0">
                <a:solidFill>
                  <a:srgbClr val="0000FF"/>
                </a:solidFill>
                <a:latin typeface="Consolas"/>
                <a:ea typeface="Consolas"/>
                <a:cs typeface="Consolas"/>
                <a:sym typeface="Consolas"/>
              </a:rPr>
              <a:t>Dog</a:t>
            </a:r>
          </a:p>
          <a:p>
            <a:pPr marL="457200" lvl="0" indent="-355600">
              <a:lnSpc>
                <a:spcPct val="100000"/>
              </a:lnSpc>
              <a:spcAft>
                <a:spcPts val="1000"/>
              </a:spcAft>
              <a:buClr>
                <a:schemeClr val="dk1"/>
              </a:buClr>
              <a:buSzPct val="100000"/>
              <a:buFont typeface="Arial"/>
              <a:buChar char="●"/>
            </a:pPr>
            <a:r>
              <a:rPr lang="en" sz="2000" dirty="0"/>
              <a:t>Then </a:t>
            </a:r>
            <a:r>
              <a:rPr lang="en" sz="2000" dirty="0">
                <a:solidFill>
                  <a:srgbClr val="0000FF"/>
                </a:solidFill>
                <a:latin typeface="Consolas" panose="020B0609020204030204" pitchFamily="49" charset="0"/>
              </a:rPr>
              <a:t>testDjango()</a:t>
            </a:r>
            <a:r>
              <a:rPr lang="en" sz="2000" dirty="0"/>
              <a:t> tells the </a:t>
            </a:r>
            <a:r>
              <a:rPr lang="en" sz="2000" dirty="0">
                <a:solidFill>
                  <a:srgbClr val="0000FF"/>
                </a:solidFill>
                <a:latin typeface="Consolas"/>
                <a:ea typeface="Consolas"/>
                <a:cs typeface="Consolas"/>
                <a:sym typeface="Consolas"/>
              </a:rPr>
              <a:t>Dog</a:t>
            </a:r>
            <a:r>
              <a:rPr lang="en" sz="2000" dirty="0"/>
              <a:t> to bark, eat, and wag its tail  (see definition of </a:t>
            </a:r>
            <a:r>
              <a:rPr lang="en" sz="2000" dirty="0">
                <a:solidFill>
                  <a:srgbClr val="0000FF"/>
                </a:solidFill>
                <a:latin typeface="Consolas"/>
                <a:ea typeface="Consolas"/>
                <a:cs typeface="Consolas"/>
                <a:sym typeface="Consolas"/>
              </a:rPr>
              <a:t>Dog</a:t>
            </a:r>
            <a:r>
              <a:rPr lang="en" sz="2000" dirty="0">
                <a:sym typeface="Consolas"/>
              </a:rPr>
              <a:t>)</a:t>
            </a:r>
            <a:endParaRPr lang="en" sz="2000" dirty="0"/>
          </a:p>
        </p:txBody>
      </p:sp>
    </p:spTree>
    <p:extLst>
      <p:ext uri="{BB962C8B-B14F-4D97-AF65-F5344CB8AC3E}">
        <p14:creationId xmlns:p14="http://schemas.microsoft.com/office/powerpoint/2010/main" val="62694246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Effect transition="in" filter="fade">
                                      <p:cBhvr>
                                        <p:cTn id="7" dur="1000"/>
                                        <p:tgtEl>
                                          <p:spTgt spid="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Effect transition="in" filter="fade">
                                      <p:cBhvr>
                                        <p:cTn id="12" dur="1000"/>
                                        <p:tgtEl>
                                          <p:spTgt spid="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1000"/>
                                        <p:tgtEl>
                                          <p:spTgt spid="171"/>
                                        </p:tgtEl>
                                      </p:cBhvr>
                                    </p:animEffect>
                                  </p:childTnLst>
                                </p:cTn>
                              </p:par>
                              <p:par>
                                <p:cTn id="18" presetID="10" presetClass="entr" presetSubtype="0" fill="hold" nodeType="withEffect">
                                  <p:stCondLst>
                                    <p:cond delay="0"/>
                                  </p:stCondLst>
                                  <p:childTnLst>
                                    <p:set>
                                      <p:cBhvr>
                                        <p:cTn id="19" dur="1" fill="hold">
                                          <p:stCondLst>
                                            <p:cond delay="0"/>
                                          </p:stCondLst>
                                        </p:cTn>
                                        <p:tgtEl>
                                          <p:spTgt spid="171">
                                            <p:txEl>
                                              <p:pRg st="7" end="7"/>
                                            </p:txEl>
                                          </p:spTgt>
                                        </p:tgtEl>
                                        <p:attrNameLst>
                                          <p:attrName>style.visibility</p:attrName>
                                        </p:attrNameLst>
                                      </p:cBhvr>
                                      <p:to>
                                        <p:strVal val="visible"/>
                                      </p:to>
                                    </p:set>
                                    <p:animEffect transition="in" filter="fade">
                                      <p:cBhvr>
                                        <p:cTn id="20" dur="500"/>
                                        <p:tgtEl>
                                          <p:spTgt spid="171">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xEl>
                                              <p:pRg st="8" end="8"/>
                                            </p:txEl>
                                          </p:spTgt>
                                        </p:tgtEl>
                                        <p:attrNameLst>
                                          <p:attrName>style.visibility</p:attrName>
                                        </p:attrNameLst>
                                      </p:cBhvr>
                                      <p:to>
                                        <p:strVal val="visible"/>
                                      </p:to>
                                    </p:set>
                                    <p:animEffect transition="in" filter="fade">
                                      <p:cBhvr>
                                        <p:cTn id="23" dur="500"/>
                                        <p:tgtEl>
                                          <p:spTgt spid="171">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1">
                                            <p:txEl>
                                              <p:pRg st="9" end="9"/>
                                            </p:txEl>
                                          </p:spTgt>
                                        </p:tgtEl>
                                        <p:attrNameLst>
                                          <p:attrName>style.visibility</p:attrName>
                                        </p:attrNameLst>
                                      </p:cBhvr>
                                      <p:to>
                                        <p:strVal val="visible"/>
                                      </p:to>
                                    </p:set>
                                    <p:animEffect transition="in" filter="fade">
                                      <p:cBhvr>
                                        <p:cTn id="26" dur="500"/>
                                        <p:tgtEl>
                                          <p:spTgt spid="171">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1">
                                            <p:txEl>
                                              <p:pRg st="10" end="10"/>
                                            </p:txEl>
                                          </p:spTgt>
                                        </p:tgtEl>
                                        <p:attrNameLst>
                                          <p:attrName>style.visibility</p:attrName>
                                        </p:attrNameLst>
                                      </p:cBhvr>
                                      <p:to>
                                        <p:strVal val="visible"/>
                                      </p:to>
                                    </p:set>
                                    <p:animEffect transition="in" filter="fade">
                                      <p:cBhvr>
                                        <p:cTn id="29" dur="500"/>
                                        <p:tgtEl>
                                          <p:spTgt spid="171">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71">
                                            <p:txEl>
                                              <p:pRg st="11" end="11"/>
                                            </p:txEl>
                                          </p:spTgt>
                                        </p:tgtEl>
                                        <p:attrNameLst>
                                          <p:attrName>style.visibility</p:attrName>
                                        </p:attrNameLst>
                                      </p:cBhvr>
                                      <p:to>
                                        <p:strVal val="visible"/>
                                      </p:to>
                                    </p:set>
                                    <p:animEffect transition="in" filter="fade">
                                      <p:cBhvr>
                                        <p:cTn id="32" dur="500"/>
                                        <p:tgtEl>
                                          <p:spTgt spid="171">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1">
                                            <p:txEl>
                                              <p:pRg st="12" end="12"/>
                                            </p:txEl>
                                          </p:spTgt>
                                        </p:tgtEl>
                                        <p:attrNameLst>
                                          <p:attrName>style.visibility</p:attrName>
                                        </p:attrNameLst>
                                      </p:cBhvr>
                                      <p:to>
                                        <p:strVal val="visible"/>
                                      </p:to>
                                    </p:set>
                                    <p:animEffect transition="in" filter="fade">
                                      <p:cBhvr>
                                        <p:cTn id="35" dur="500"/>
                                        <p:tgtEl>
                                          <p:spTgt spid="171">
                                            <p:txEl>
                                              <p:pRg st="12" end="1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2">
                                            <p:txEl>
                                              <p:pRg st="2" end="2"/>
                                            </p:txEl>
                                          </p:spTgt>
                                        </p:tgtEl>
                                        <p:attrNameLst>
                                          <p:attrName>style.visibility</p:attrName>
                                        </p:attrNameLst>
                                      </p:cBhvr>
                                      <p:to>
                                        <p:strVal val="visible"/>
                                      </p:to>
                                    </p:set>
                                    <p:animEffect transition="in" filter="fade">
                                      <p:cBhvr>
                                        <p:cTn id="40" dur="1000"/>
                                        <p:tgtEl>
                                          <p:spTgt spid="172">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2">
                                            <p:txEl>
                                              <p:pRg st="3" end="3"/>
                                            </p:txEl>
                                          </p:spTgt>
                                        </p:tgtEl>
                                        <p:attrNameLst>
                                          <p:attrName>style.visibility</p:attrName>
                                        </p:attrNameLst>
                                      </p:cBhvr>
                                      <p:to>
                                        <p:strVal val="visible"/>
                                      </p:to>
                                    </p:set>
                                    <p:animEffect transition="in" filter="fade">
                                      <p:cBhvr>
                                        <p:cTn id="45" dur="1000"/>
                                        <p:tgtEl>
                                          <p:spTgt spid="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8014-8C42-B046-AF09-BC18515FE1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04C471-9D12-7E4B-B206-CB053BCC94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8128CC-9748-1644-BE75-347A477D552D}"/>
              </a:ext>
            </a:extLst>
          </p:cNvPr>
          <p:cNvPicPr>
            <a:picLocks noChangeAspect="1"/>
          </p:cNvPicPr>
          <p:nvPr/>
        </p:nvPicPr>
        <p:blipFill>
          <a:blip r:embed="rId2"/>
          <a:stretch>
            <a:fillRect/>
          </a:stretch>
        </p:blipFill>
        <p:spPr>
          <a:xfrm>
            <a:off x="14579" y="0"/>
            <a:ext cx="9114842" cy="5143500"/>
          </a:xfrm>
          <a:prstGeom prst="rect">
            <a:avLst/>
          </a:prstGeom>
        </p:spPr>
      </p:pic>
    </p:spTree>
    <p:extLst>
      <p:ext uri="{BB962C8B-B14F-4D97-AF65-F5344CB8AC3E}">
        <p14:creationId xmlns:p14="http://schemas.microsoft.com/office/powerpoint/2010/main" val="50099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31473" y="186750"/>
            <a:ext cx="8229600" cy="683234"/>
          </a:xfrm>
          <a:prstGeom prst="rect">
            <a:avLst/>
          </a:prstGeom>
        </p:spPr>
        <p:txBody>
          <a:bodyPr lIns="91425" tIns="91425" rIns="91425" bIns="91425" anchor="b" anchorCtr="0">
            <a:spAutoFit/>
          </a:bodyPr>
          <a:lstStyle/>
          <a:p>
            <a:pPr>
              <a:spcBef>
                <a:spcPts val="0"/>
              </a:spcBef>
              <a:buNone/>
            </a:pPr>
            <a:r>
              <a:rPr lang="en" dirty="0"/>
              <a:t>Another Example: Instantiation (2/2)</a:t>
            </a:r>
          </a:p>
        </p:txBody>
      </p:sp>
      <p:sp>
        <p:nvSpPr>
          <p:cNvPr id="11" name="Shape 181"/>
          <p:cNvSpPr txBox="1">
            <a:spLocks/>
          </p:cNvSpPr>
          <p:nvPr/>
        </p:nvSpPr>
        <p:spPr>
          <a:xfrm>
            <a:off x="4286035" y="775271"/>
            <a:ext cx="4400766" cy="4207532"/>
          </a:xfrm>
          <a:prstGeom prst="rect">
            <a:avLst/>
          </a:prstGeom>
          <a:noFill/>
          <a:ln>
            <a:noFill/>
          </a:ln>
        </p:spPr>
        <p:txBody>
          <a:bodyPr wrap="square" lIns="91425" tIns="91425" rIns="91425" bIns="91425"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457200" indent="-342900">
              <a:lnSpc>
                <a:spcPct val="110000"/>
              </a:lnSpc>
              <a:spcAft>
                <a:spcPts val="1000"/>
              </a:spcAft>
              <a:buFont typeface="Arial"/>
              <a:buChar char="●"/>
            </a:pPr>
            <a:r>
              <a:rPr lang="x-none" sz="1800" i="1" dirty="0"/>
              <a:t>Another example: </a:t>
            </a:r>
            <a:r>
              <a:rPr lang="x-none" sz="1800" dirty="0"/>
              <a:t>can instantiate a  a </a:t>
            </a:r>
            <a:r>
              <a:rPr lang="x-none" sz="1800" dirty="0">
                <a:solidFill>
                  <a:srgbClr val="0000FF"/>
                </a:solidFill>
                <a:latin typeface="Consolas"/>
                <a:ea typeface="Consolas"/>
                <a:cs typeface="Consolas"/>
                <a:sym typeface="Consolas"/>
              </a:rPr>
              <a:t>MathStudent</a:t>
            </a:r>
            <a:r>
              <a:rPr lang="x-none" sz="1800" dirty="0"/>
              <a:t> and then call that instance to perform a simple, fixed, calculation</a:t>
            </a:r>
          </a:p>
          <a:p>
            <a:pPr marL="457200" indent="-342900">
              <a:lnSpc>
                <a:spcPct val="110000"/>
              </a:lnSpc>
              <a:spcAft>
                <a:spcPts val="1000"/>
              </a:spcAft>
              <a:buFont typeface="Arial"/>
              <a:buChar char="●"/>
            </a:pPr>
            <a:r>
              <a:rPr lang="x-none" sz="1800" dirty="0"/>
              <a:t>First, create new </a:t>
            </a:r>
            <a:r>
              <a:rPr lang="x-none" sz="1800" dirty="0">
                <a:solidFill>
                  <a:srgbClr val="0000FF"/>
                </a:solidFill>
                <a:latin typeface="Consolas"/>
                <a:ea typeface="Consolas"/>
                <a:cs typeface="Consolas"/>
                <a:sym typeface="Consolas"/>
              </a:rPr>
              <a:t>Calculator</a:t>
            </a:r>
            <a:r>
              <a:rPr lang="x-none" sz="1800" dirty="0"/>
              <a:t> and store it</a:t>
            </a:r>
            <a:r>
              <a:rPr lang="en-US" sz="1800" dirty="0"/>
              <a:t>s reference</a:t>
            </a:r>
            <a:r>
              <a:rPr lang="x-none" sz="1800" dirty="0"/>
              <a:t> in variable named </a:t>
            </a:r>
            <a:r>
              <a:rPr lang="x-none" sz="1800" dirty="0">
                <a:solidFill>
                  <a:srgbClr val="0000FF"/>
                </a:solidFill>
                <a:latin typeface="Consolas"/>
                <a:ea typeface="Consolas"/>
                <a:cs typeface="Consolas"/>
                <a:sym typeface="Consolas"/>
              </a:rPr>
              <a:t>myCalc</a:t>
            </a:r>
          </a:p>
          <a:p>
            <a:pPr marL="457200" indent="-342900">
              <a:lnSpc>
                <a:spcPct val="110000"/>
              </a:lnSpc>
              <a:spcAft>
                <a:spcPts val="1000"/>
              </a:spcAft>
              <a:buFont typeface="Arial"/>
              <a:buChar char="●"/>
            </a:pPr>
            <a:r>
              <a:rPr lang="x-none" sz="1800" dirty="0"/>
              <a:t>Next, tell </a:t>
            </a:r>
            <a:r>
              <a:rPr lang="x-none" sz="1800" dirty="0">
                <a:solidFill>
                  <a:srgbClr val="0000FF"/>
                </a:solidFill>
                <a:latin typeface="Consolas"/>
                <a:ea typeface="Consolas"/>
                <a:cs typeface="Consolas"/>
                <a:sym typeface="Consolas"/>
              </a:rPr>
              <a:t>myCalc</a:t>
            </a:r>
            <a:r>
              <a:rPr lang="x-none" sz="1800" dirty="0"/>
              <a:t> to add 2 to 6 and store result in variable named </a:t>
            </a:r>
            <a:r>
              <a:rPr lang="x-none" sz="1800" dirty="0">
                <a:solidFill>
                  <a:srgbClr val="0000FF"/>
                </a:solidFill>
                <a:latin typeface="Consolas"/>
                <a:ea typeface="Consolas"/>
                <a:cs typeface="Consolas"/>
                <a:sym typeface="Consolas"/>
              </a:rPr>
              <a:t>answer</a:t>
            </a:r>
            <a:r>
              <a:rPr lang="en-US" sz="1800" dirty="0">
                <a:solidFill>
                  <a:srgbClr val="0000FF"/>
                </a:solidFill>
                <a:latin typeface="Consolas"/>
                <a:ea typeface="Consolas"/>
                <a:cs typeface="Consolas"/>
                <a:sym typeface="Consolas"/>
              </a:rPr>
              <a:t> </a:t>
            </a:r>
            <a:endParaRPr lang="x-none" sz="1800" dirty="0">
              <a:solidFill>
                <a:srgbClr val="0000FF"/>
              </a:solidFill>
              <a:latin typeface="Consolas"/>
              <a:ea typeface="Consolas"/>
              <a:cs typeface="Consolas"/>
              <a:sym typeface="Consolas"/>
            </a:endParaRPr>
          </a:p>
          <a:p>
            <a:pPr marL="457200" lvl="0" indent="-342900">
              <a:lnSpc>
                <a:spcPct val="110000"/>
              </a:lnSpc>
              <a:spcAft>
                <a:spcPts val="1000"/>
              </a:spcAft>
              <a:buFont typeface="Arial"/>
              <a:buChar char="●"/>
            </a:pPr>
            <a:r>
              <a:rPr lang="x-none" sz="1800" dirty="0"/>
              <a:t>Finally, use </a:t>
            </a:r>
            <a:r>
              <a:rPr lang="x-none" sz="1800" dirty="0">
                <a:solidFill>
                  <a:srgbClr val="0000FF"/>
                </a:solidFill>
                <a:latin typeface="Consolas"/>
                <a:ea typeface="Consolas"/>
                <a:cs typeface="Consolas"/>
                <a:sym typeface="Consolas"/>
              </a:rPr>
              <a:t>System.out.println</a:t>
            </a:r>
            <a:r>
              <a:rPr lang="x-none" sz="1800" dirty="0">
                <a:solidFill>
                  <a:srgbClr val="0000FF"/>
                </a:solidFill>
              </a:rPr>
              <a:t> </a:t>
            </a:r>
            <a:r>
              <a:rPr lang="x-none" sz="1800" dirty="0"/>
              <a:t>to print value of </a:t>
            </a:r>
            <a:r>
              <a:rPr lang="x-none" sz="1800" dirty="0">
                <a:solidFill>
                  <a:srgbClr val="0000FF"/>
                </a:solidFill>
                <a:latin typeface="Consolas"/>
                <a:ea typeface="Consolas"/>
                <a:cs typeface="Consolas"/>
                <a:sym typeface="Consolas"/>
              </a:rPr>
              <a:t>answer</a:t>
            </a:r>
            <a:r>
              <a:rPr lang="x-none" sz="1800" dirty="0"/>
              <a:t> to the console!</a:t>
            </a:r>
          </a:p>
        </p:txBody>
      </p:sp>
      <p:sp>
        <p:nvSpPr>
          <p:cNvPr id="2" name="TextBox 1"/>
          <p:cNvSpPr txBox="1"/>
          <p:nvPr/>
        </p:nvSpPr>
        <p:spPr>
          <a:xfrm>
            <a:off x="331473" y="1647931"/>
            <a:ext cx="4296511" cy="2893100"/>
          </a:xfrm>
          <a:prstGeom prst="rect">
            <a:avLst/>
          </a:prstGeom>
          <a:noFill/>
        </p:spPr>
        <p:txBody>
          <a:bodyPr wrap="square" rtlCol="0" anchor="t">
            <a:spAutoFit/>
          </a:bodyPr>
          <a:lstStyle/>
          <a:p>
            <a:r>
              <a:rPr lang="x-none" dirty="0">
                <a:latin typeface="Consolas" charset="0"/>
                <a:ea typeface="Consolas" charset="0"/>
                <a:cs typeface="Consolas" charset="0"/>
              </a:rPr>
              <a:t>public class </a:t>
            </a:r>
            <a:r>
              <a:rPr lang="x-none" dirty="0" err="1">
                <a:latin typeface="Consolas" charset="0"/>
                <a:ea typeface="Consolas" charset="0"/>
                <a:cs typeface="Consolas" charset="0"/>
              </a:rPr>
              <a:t>MathStudent</a:t>
            </a:r>
            <a:r>
              <a:rPr lang="x-none" dirty="0">
                <a:latin typeface="Consolas" charset="0"/>
                <a:ea typeface="Consolas" charset="0"/>
                <a:cs typeface="Consolas" charset="0"/>
              </a:rPr>
              <a:t> {</a:t>
            </a:r>
          </a:p>
          <a:p>
            <a:pPr lvl="0"/>
            <a:r>
              <a:rPr lang="x-none" dirty="0">
                <a:latin typeface="Consolas" charset="0"/>
                <a:ea typeface="Consolas" charset="0"/>
                <a:cs typeface="Consolas" charset="0"/>
              </a:rPr>
              <a:t>  </a:t>
            </a:r>
          </a:p>
          <a:p>
            <a:pPr lvl="0"/>
            <a:r>
              <a:rPr lang="x-none" dirty="0">
                <a:solidFill>
                  <a:srgbClr val="999999"/>
                </a:solidFill>
                <a:latin typeface="Consolas" charset="0"/>
                <a:ea typeface="Consolas" charset="0"/>
                <a:cs typeface="Consolas" charset="0"/>
                <a:sym typeface="Consolas"/>
              </a:rPr>
              <a:t>  </a:t>
            </a:r>
            <a:r>
              <a:rPr lang="x-none" dirty="0">
                <a:solidFill>
                  <a:srgbClr val="999999"/>
                </a:solidFill>
                <a:latin typeface="Consolas"/>
                <a:ea typeface="Consolas"/>
                <a:cs typeface="Consolas"/>
                <a:sym typeface="Consolas"/>
              </a:rPr>
              <a:t>/* constructor elided */</a:t>
            </a:r>
          </a:p>
          <a:p>
            <a:endParaRPr lang="en-US" dirty="0">
              <a:latin typeface="Consolas" charset="0"/>
              <a:ea typeface="Consolas" charset="0"/>
              <a:cs typeface="Consolas" charset="0"/>
            </a:endParaRPr>
          </a:p>
          <a:p>
            <a:r>
              <a:rPr lang="x-none" dirty="0">
                <a:latin typeface="Consolas" charset="0"/>
                <a:ea typeface="Consolas" charset="0"/>
                <a:cs typeface="Consolas" charset="0"/>
              </a:rPr>
              <a:t>  public void </a:t>
            </a:r>
            <a:r>
              <a:rPr lang="x-none" dirty="0" err="1">
                <a:latin typeface="Consolas" charset="0"/>
                <a:ea typeface="Consolas" charset="0"/>
                <a:cs typeface="Consolas" charset="0"/>
              </a:rPr>
              <a:t>performCalculation</a:t>
            </a:r>
            <a:r>
              <a:rPr lang="x-none" dirty="0">
                <a:latin typeface="Consolas" charset="0"/>
                <a:ea typeface="Consolas" charset="0"/>
                <a:cs typeface="Consolas" charset="0"/>
              </a:rPr>
              <a:t>() {</a:t>
            </a:r>
          </a:p>
          <a:p>
            <a:r>
              <a:rPr lang="x-none" dirty="0">
                <a:latin typeface="Consolas" charset="0"/>
                <a:ea typeface="Consolas" charset="0"/>
                <a:cs typeface="Consolas" charset="0"/>
              </a:rPr>
              <a:t>    </a:t>
            </a:r>
            <a:r>
              <a:rPr lang="x-none" b="1" dirty="0">
                <a:solidFill>
                  <a:srgbClr val="FF0000"/>
                </a:solidFill>
                <a:latin typeface="Consolas" charset="0"/>
                <a:ea typeface="Consolas" charset="0"/>
                <a:cs typeface="Consolas" charset="0"/>
              </a:rPr>
              <a:t>Calculator myCalc = new Calculator();</a:t>
            </a:r>
          </a:p>
          <a:p>
            <a:r>
              <a:rPr lang="x-none" dirty="0">
                <a:latin typeface="Consolas" charset="0"/>
                <a:ea typeface="Consolas" charset="0"/>
                <a:cs typeface="Consolas" charset="0"/>
              </a:rPr>
              <a:t>    </a:t>
            </a:r>
            <a:r>
              <a:rPr lang="x-none" b="1" dirty="0">
                <a:solidFill>
                  <a:srgbClr val="FF0000"/>
                </a:solidFill>
                <a:latin typeface="Consolas" charset="0"/>
                <a:ea typeface="Consolas" charset="0"/>
                <a:cs typeface="Consolas" charset="0"/>
              </a:rPr>
              <a:t>int answer = myCalc.add(2, 6);</a:t>
            </a:r>
          </a:p>
          <a:p>
            <a:r>
              <a:rPr lang="x-none" b="1" dirty="0">
                <a:solidFill>
                  <a:srgbClr val="FF0000"/>
                </a:solidFill>
                <a:latin typeface="Consolas" charset="0"/>
                <a:ea typeface="Consolas" charset="0"/>
                <a:cs typeface="Consolas" charset="0"/>
              </a:rPr>
              <a:t>    </a:t>
            </a:r>
            <a:r>
              <a:rPr lang="x-none" b="1" dirty="0" err="1">
                <a:solidFill>
                  <a:srgbClr val="FF0000"/>
                </a:solidFill>
                <a:latin typeface="Consolas" charset="0"/>
                <a:ea typeface="Consolas" charset="0"/>
                <a:cs typeface="Consolas" charset="0"/>
              </a:rPr>
              <a:t>System.out.println</a:t>
            </a:r>
            <a:r>
              <a:rPr lang="x-none" b="1" dirty="0">
                <a:solidFill>
                  <a:srgbClr val="FF0000"/>
                </a:solidFill>
                <a:latin typeface="Consolas" charset="0"/>
                <a:ea typeface="Consolas" charset="0"/>
                <a:cs typeface="Consolas" charset="0"/>
              </a:rPr>
              <a:t>(answer);</a:t>
            </a:r>
          </a:p>
          <a:p>
            <a:r>
              <a:rPr lang="x-none" dirty="0">
                <a:latin typeface="Consolas" charset="0"/>
                <a:ea typeface="Consolas" charset="0"/>
                <a:cs typeface="Consolas" charset="0"/>
              </a:rPr>
              <a:t>  }</a:t>
            </a:r>
          </a:p>
          <a:p>
            <a:endParaRPr lang="en-US" dirty="0">
              <a:latin typeface="Consolas" charset="0"/>
              <a:ea typeface="Consolas" charset="0"/>
              <a:cs typeface="Consolas" charset="0"/>
            </a:endParaRPr>
          </a:p>
          <a:p>
            <a:r>
              <a:rPr lang="en-US" dirty="0">
                <a:solidFill>
                  <a:srgbClr val="999999"/>
                </a:solidFill>
                <a:latin typeface="Consolas"/>
                <a:ea typeface="Consolas"/>
                <a:cs typeface="Consolas"/>
                <a:sym typeface="Consolas"/>
              </a:rPr>
              <a:t>  </a:t>
            </a:r>
            <a:r>
              <a:rPr lang="x-none" dirty="0">
                <a:solidFill>
                  <a:srgbClr val="999999"/>
                </a:solidFill>
                <a:latin typeface="Consolas"/>
                <a:ea typeface="Consolas"/>
                <a:cs typeface="Consolas"/>
                <a:sym typeface="Consolas"/>
              </a:rPr>
              <a:t>/* </a:t>
            </a:r>
            <a:r>
              <a:rPr lang="en-US" dirty="0">
                <a:solidFill>
                  <a:srgbClr val="999999"/>
                </a:solidFill>
                <a:latin typeface="Consolas"/>
                <a:ea typeface="Consolas"/>
                <a:cs typeface="Consolas"/>
                <a:sym typeface="Consolas"/>
              </a:rPr>
              <a:t>add() method</a:t>
            </a:r>
            <a:r>
              <a:rPr lang="x-none" dirty="0">
                <a:solidFill>
                  <a:srgbClr val="999999"/>
                </a:solidFill>
                <a:latin typeface="Consolas"/>
                <a:ea typeface="Consolas"/>
                <a:cs typeface="Consolas"/>
                <a:sym typeface="Consolas"/>
              </a:rPr>
              <a:t> elided */ </a:t>
            </a:r>
            <a:r>
              <a:rPr lang="x-none" dirty="0">
                <a:latin typeface="Consolas" charset="0"/>
                <a:ea typeface="Consolas" charset="0"/>
                <a:cs typeface="Consolas" charset="0"/>
              </a:rPr>
              <a:t>	</a:t>
            </a:r>
            <a:endParaRPr lang="en-US" dirty="0">
              <a:latin typeface="Consolas" charset="0"/>
              <a:ea typeface="Consolas" charset="0"/>
              <a:cs typeface="Consolas" charset="0"/>
            </a:endParaRPr>
          </a:p>
          <a:p>
            <a:r>
              <a:rPr lang="en-US" dirty="0">
                <a:latin typeface="Consolas" charset="0"/>
                <a:ea typeface="Consolas" charset="0"/>
                <a:cs typeface="Consolas" charset="0"/>
              </a:rPr>
              <a:t>	</a:t>
            </a:r>
            <a:r>
              <a:rPr lang="x-none" dirty="0">
                <a:latin typeface="Consolas" charset="0"/>
                <a:ea typeface="Consolas" charset="0"/>
                <a:cs typeface="Consolas" charset="0"/>
              </a:rPr>
              <a:t>...</a:t>
            </a:r>
            <a:r>
              <a:rPr lang="en-US" dirty="0">
                <a:latin typeface="Consolas" charset="0"/>
                <a:ea typeface="Consolas" charset="0"/>
                <a:cs typeface="Consolas" charset="0"/>
              </a:rPr>
              <a:t> </a:t>
            </a:r>
            <a:endParaRPr lang="x-none" dirty="0">
              <a:latin typeface="Consolas" charset="0"/>
              <a:ea typeface="Consolas" charset="0"/>
              <a:cs typeface="Consolas" charset="0"/>
            </a:endParaRPr>
          </a:p>
          <a:p>
            <a:r>
              <a:rPr lang="x-none" dirty="0">
                <a:latin typeface="Consolas" charset="0"/>
                <a:ea typeface="Consolas" charset="0"/>
                <a:cs typeface="Consolas" charset="0"/>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0" end="10"/>
                                            </p:txEl>
                                          </p:spTgt>
                                        </p:tgtEl>
                                        <p:attrNameLst>
                                          <p:attrName>style.visibility</p:attrName>
                                        </p:attrNameLst>
                                      </p:cBhvr>
                                      <p:to>
                                        <p:strVal val="visible"/>
                                      </p:to>
                                    </p:set>
                                    <p:animEffect transition="in" filter="fade">
                                      <p:cBhvr>
                                        <p:cTn id="22" dur="500"/>
                                        <p:tgtEl>
                                          <p:spTgt spid="2">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animEffect transition="in" filter="fade">
                                      <p:cBhvr>
                                        <p:cTn id="25" dur="500"/>
                                        <p:tgtEl>
                                          <p:spTgt spid="2">
                                            <p:txEl>
                                              <p:pRg st="11" end="1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12" end="12"/>
                                            </p:txEl>
                                          </p:spTgt>
                                        </p:tgtEl>
                                        <p:attrNameLst>
                                          <p:attrName>style.visibility</p:attrName>
                                        </p:attrNameLst>
                                      </p:cBhvr>
                                      <p:to>
                                        <p:strVal val="visible"/>
                                      </p:to>
                                    </p:set>
                                    <p:animEffect transition="in" filter="fade">
                                      <p:cBhvr>
                                        <p:cTn id="28" dur="500"/>
                                        <p:tgtEl>
                                          <p:spTgt spid="2">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500"/>
                                        <p:tgtEl>
                                          <p:spTgt spid="11">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5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Effect transition="in" filter="fade">
                                      <p:cBhvr>
                                        <p:cTn id="41" dur="500"/>
                                        <p:tgtEl>
                                          <p:spTgt spid="11">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animEffect transition="in" filter="fade">
                                      <p:cBhvr>
                                        <p:cTn id="49" dur="500"/>
                                        <p:tgtEl>
                                          <p:spTgt spid="11">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fade">
                                      <p:cBhvr>
                                        <p:cTn id="5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75202"/>
            <a:ext cx="8229600" cy="683234"/>
          </a:xfrm>
          <a:prstGeom prst="rect">
            <a:avLst/>
          </a:prstGeom>
        </p:spPr>
        <p:txBody>
          <a:bodyPr lIns="91425" tIns="91425" rIns="91425" bIns="91425" anchor="b" anchorCtr="0">
            <a:spAutoFit/>
          </a:bodyPr>
          <a:lstStyle/>
          <a:p>
            <a:pPr>
              <a:spcBef>
                <a:spcPts val="0"/>
              </a:spcBef>
              <a:buNone/>
            </a:pPr>
            <a:r>
              <a:rPr lang="en-US" dirty="0"/>
              <a:t>Instances</a:t>
            </a:r>
            <a:r>
              <a:rPr lang="en" dirty="0"/>
              <a:t> as Parameters (1/</a:t>
            </a:r>
            <a:r>
              <a:rPr lang="en-US" dirty="0"/>
              <a:t>3</a:t>
            </a:r>
            <a:r>
              <a:rPr lang="en" dirty="0"/>
              <a:t>)</a:t>
            </a:r>
          </a:p>
        </p:txBody>
      </p:sp>
      <p:sp>
        <p:nvSpPr>
          <p:cNvPr id="189" name="Shape 189"/>
          <p:cNvSpPr txBox="1">
            <a:spLocks noGrp="1"/>
          </p:cNvSpPr>
          <p:nvPr>
            <p:ph type="body" idx="1"/>
          </p:nvPr>
        </p:nvSpPr>
        <p:spPr>
          <a:xfrm>
            <a:off x="309407" y="892168"/>
            <a:ext cx="4629150" cy="3616344"/>
          </a:xfrm>
          <a:prstGeom prst="rect">
            <a:avLst/>
          </a:prstGeom>
        </p:spPr>
        <p:txBody>
          <a:bodyPr wrap="square" lIns="91425" tIns="91425" rIns="91425" bIns="91425" anchor="ctr" anchorCtr="0">
            <a:spAutoFit/>
          </a:bodyPr>
          <a:lstStyle/>
          <a:p>
            <a:pPr marL="457200" lvl="0" indent="-355600" rtl="0">
              <a:lnSpc>
                <a:spcPct val="110000"/>
              </a:lnSpc>
              <a:spcBef>
                <a:spcPts val="0"/>
              </a:spcBef>
              <a:spcAft>
                <a:spcPts val="1000"/>
              </a:spcAft>
              <a:buClr>
                <a:schemeClr val="dk1"/>
              </a:buClr>
              <a:buSzPct val="100000"/>
              <a:buFont typeface="Arial"/>
              <a:buChar char="●"/>
            </a:pPr>
            <a:r>
              <a:rPr lang="en" sz="2000" dirty="0"/>
              <a:t>Methods can take in not just numbers but also </a:t>
            </a:r>
            <a:r>
              <a:rPr lang="en-US" sz="2000" dirty="0"/>
              <a:t>instances </a:t>
            </a:r>
            <a:r>
              <a:rPr lang="en" sz="2000" dirty="0"/>
              <a:t>as parameters</a:t>
            </a:r>
          </a:p>
          <a:p>
            <a:pPr marL="457200" lvl="0" indent="-355600" rtl="0">
              <a:lnSpc>
                <a:spcPct val="110000"/>
              </a:lnSpc>
              <a:spcBef>
                <a:spcPts val="0"/>
              </a:spcBef>
              <a:spcAft>
                <a:spcPts val="1000"/>
              </a:spcAft>
              <a:buClr>
                <a:schemeClr val="dk1"/>
              </a:buClr>
              <a:buSzPct val="100000"/>
              <a:buFont typeface="Arial"/>
              <a:buChar char="●"/>
            </a:pPr>
            <a:r>
              <a:rPr lang="en" sz="2000" dirty="0"/>
              <a:t>The </a:t>
            </a:r>
            <a:r>
              <a:rPr lang="en" sz="2000" dirty="0">
                <a:solidFill>
                  <a:srgbClr val="0000FF"/>
                </a:solidFill>
                <a:latin typeface="Consolas"/>
                <a:ea typeface="Consolas"/>
                <a:cs typeface="Consolas"/>
                <a:sym typeface="Consolas"/>
              </a:rPr>
              <a:t>DogGroomer</a:t>
            </a:r>
            <a:r>
              <a:rPr lang="en" sz="2000" dirty="0"/>
              <a:t> class has a method </a:t>
            </a:r>
            <a:r>
              <a:rPr lang="en" sz="2000" dirty="0">
                <a:solidFill>
                  <a:srgbClr val="0000FF"/>
                </a:solidFill>
                <a:latin typeface="Consolas"/>
                <a:ea typeface="Consolas"/>
                <a:cs typeface="Consolas"/>
                <a:sym typeface="Consolas"/>
              </a:rPr>
              <a:t>groom</a:t>
            </a:r>
            <a:r>
              <a:rPr lang="en" sz="2000" dirty="0"/>
              <a:t> </a:t>
            </a:r>
          </a:p>
          <a:p>
            <a:pPr marL="457200" lvl="0" indent="-355600">
              <a:lnSpc>
                <a:spcPct val="110000"/>
              </a:lnSpc>
              <a:spcBef>
                <a:spcPts val="0"/>
              </a:spcBef>
              <a:spcAft>
                <a:spcPts val="1000"/>
              </a:spcAft>
              <a:buClr>
                <a:schemeClr val="dk1"/>
              </a:buClr>
              <a:buSzPct val="100000"/>
              <a:buFont typeface="Arial"/>
              <a:buChar char="●"/>
            </a:pPr>
            <a:r>
              <a:rPr lang="en" sz="2000" dirty="0">
                <a:solidFill>
                  <a:srgbClr val="0000FF"/>
                </a:solidFill>
                <a:latin typeface="Consolas"/>
                <a:ea typeface="Consolas"/>
                <a:cs typeface="Consolas"/>
                <a:sym typeface="Consolas"/>
              </a:rPr>
              <a:t>groom</a:t>
            </a:r>
            <a:r>
              <a:rPr lang="en" sz="2000" dirty="0"/>
              <a:t> method needs to know which</a:t>
            </a:r>
            <a:r>
              <a:rPr lang="en" sz="2000" dirty="0">
                <a:solidFill>
                  <a:srgbClr val="0000FF"/>
                </a:solidFill>
              </a:rPr>
              <a:t> </a:t>
            </a:r>
            <a:r>
              <a:rPr lang="en" sz="2000" dirty="0">
                <a:solidFill>
                  <a:srgbClr val="0000FF"/>
                </a:solidFill>
                <a:latin typeface="Consolas"/>
                <a:ea typeface="Consolas"/>
                <a:cs typeface="Consolas"/>
                <a:sym typeface="Consolas"/>
              </a:rPr>
              <a:t>Dog</a:t>
            </a:r>
            <a:r>
              <a:rPr lang="en" sz="2000" dirty="0"/>
              <a:t> to groom</a:t>
            </a:r>
            <a:endParaRPr lang="en-US" sz="2000" dirty="0"/>
          </a:p>
          <a:p>
            <a:pPr marL="457200" lvl="0" indent="-355600">
              <a:lnSpc>
                <a:spcPct val="110000"/>
              </a:lnSpc>
              <a:spcBef>
                <a:spcPts val="0"/>
              </a:spcBef>
              <a:spcAft>
                <a:spcPts val="1000"/>
              </a:spcAft>
              <a:buClr>
                <a:schemeClr val="dk1"/>
              </a:buClr>
              <a:buSzPct val="100000"/>
              <a:buFont typeface="Arial"/>
              <a:buChar char="●"/>
            </a:pPr>
            <a:r>
              <a:rPr lang="en-US" sz="2000" dirty="0"/>
              <a:t>Method calling </a:t>
            </a:r>
            <a:r>
              <a:rPr lang="en-US" sz="2000" dirty="0">
                <a:solidFill>
                  <a:srgbClr val="0000FF"/>
                </a:solidFill>
                <a:latin typeface="Consolas"/>
                <a:ea typeface="Consolas"/>
                <a:cs typeface="Consolas"/>
              </a:rPr>
              <a:t>groom</a:t>
            </a:r>
            <a:r>
              <a:rPr lang="en-US" sz="2000" dirty="0"/>
              <a:t> will have to supply a specific instance of a </a:t>
            </a:r>
            <a:r>
              <a:rPr lang="en-US" sz="2000" dirty="0">
                <a:solidFill>
                  <a:srgbClr val="0000FF"/>
                </a:solidFill>
                <a:latin typeface="Consolas"/>
                <a:ea typeface="Consolas"/>
                <a:cs typeface="Consolas"/>
              </a:rPr>
              <a:t>Dog</a:t>
            </a:r>
            <a:endParaRPr lang="en" sz="2000" dirty="0">
              <a:solidFill>
                <a:srgbClr val="0000FF"/>
              </a:solidFill>
              <a:latin typeface="Consolas"/>
              <a:ea typeface="Consolas"/>
              <a:cs typeface="Consolas"/>
            </a:endParaRPr>
          </a:p>
        </p:txBody>
      </p:sp>
      <p:sp>
        <p:nvSpPr>
          <p:cNvPr id="190" name="Shape 190"/>
          <p:cNvSpPr txBox="1">
            <a:spLocks noGrp="1"/>
          </p:cNvSpPr>
          <p:nvPr>
            <p:ph type="body" idx="2"/>
          </p:nvPr>
        </p:nvSpPr>
        <p:spPr>
          <a:xfrm>
            <a:off x="4847804" y="1710784"/>
            <a:ext cx="3986789" cy="2662237"/>
          </a:xfrm>
          <a:prstGeom prst="rect">
            <a:avLst/>
          </a:prstGeom>
        </p:spPr>
        <p:txBody>
          <a:bodyPr wrap="square"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r>
              <a:rPr lang="x-none" sz="1400" dirty="0">
                <a:latin typeface="Consolas"/>
                <a:ea typeface="Consolas"/>
                <a:cs typeface="Consolas"/>
                <a:sym typeface="Consolas"/>
              </a:rPr>
              <a:t>public DogGroomer() {</a:t>
            </a:r>
          </a:p>
          <a:p>
            <a:pPr lvl="0" defTabSz="403225" rtl="0">
              <a:lnSpc>
                <a:spcPct val="115000"/>
              </a:lnSpc>
              <a:spcBef>
                <a:spcPts val="0"/>
              </a:spcBef>
              <a:buNone/>
            </a:pPr>
            <a:r>
              <a:rPr lang="en"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this is the constructor!</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r>
              <a:rPr lang="x-none" sz="1400" dirty="0">
                <a:latin typeface="Consolas"/>
                <a:ea typeface="Consolas"/>
                <a:cs typeface="Consolas"/>
                <a:sym typeface="Consolas"/>
              </a:rPr>
              <a:t>}</a:t>
            </a:r>
          </a:p>
          <a:p>
            <a:pPr lvl="0" defTabSz="403225" rtl="0">
              <a:lnSpc>
                <a:spcPct val="115000"/>
              </a:lnSpc>
              <a:spcBef>
                <a:spcPts val="0"/>
              </a:spcBef>
              <a:buClr>
                <a:schemeClr val="dk1"/>
              </a:buClr>
              <a:buFont typeface="Arial"/>
              <a:buNone/>
            </a:pPr>
            <a:endParaRPr sz="14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999999"/>
                </a:solidFill>
                <a:latin typeface="Consolas"/>
                <a:ea typeface="Consolas"/>
                <a:cs typeface="Consolas"/>
                <a:sym typeface="Consolas"/>
              </a:rPr>
              <a:t>	</a:t>
            </a:r>
            <a:r>
              <a:rPr lang="x-none" sz="1400" b="1" dirty="0">
                <a:solidFill>
                  <a:srgbClr val="FF0000"/>
                </a:solidFill>
                <a:latin typeface="Consolas"/>
                <a:ea typeface="Consolas"/>
                <a:cs typeface="Consolas"/>
                <a:sym typeface="Consolas"/>
              </a:rPr>
              <a:t>public void groom(Dog shaggyDog)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code that grooms shaggyDog</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a:t>
            </a:r>
          </a:p>
          <a:p>
            <a:pPr lvl="0" defTabSz="403225">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sp>
        <p:nvSpPr>
          <p:cNvPr id="17" name="TextBox 16"/>
          <p:cNvSpPr txBox="1"/>
          <p:nvPr/>
        </p:nvSpPr>
        <p:spPr>
          <a:xfrm>
            <a:off x="335972" y="4400753"/>
            <a:ext cx="7382654" cy="400110"/>
          </a:xfrm>
          <a:prstGeom prst="rect">
            <a:avLst/>
          </a:prstGeom>
          <a:noFill/>
        </p:spPr>
        <p:txBody>
          <a:bodyPr wrap="square" rtlCol="0">
            <a:spAutoFit/>
          </a:bodyPr>
          <a:lstStyle/>
          <a:p>
            <a:pPr marL="457200" indent="-355600">
              <a:spcAft>
                <a:spcPts val="1000"/>
              </a:spcAft>
              <a:buClr>
                <a:schemeClr val="dk1"/>
              </a:buClr>
              <a:buSzPct val="100000"/>
              <a:buFont typeface="Arial"/>
              <a:buChar char="●"/>
            </a:pPr>
            <a:r>
              <a:rPr lang="en-US" sz="2000" dirty="0"/>
              <a:t>Analogous to </a:t>
            </a:r>
            <a:r>
              <a:rPr lang="en-US" sz="2000" dirty="0">
                <a:solidFill>
                  <a:srgbClr val="0000FF"/>
                </a:solidFill>
                <a:latin typeface="Consolas"/>
                <a:ea typeface="Consolas"/>
                <a:cs typeface="Consolas"/>
              </a:rPr>
              <a:t>void </a:t>
            </a:r>
            <a:r>
              <a:rPr lang="en-US" sz="2000" dirty="0" err="1">
                <a:solidFill>
                  <a:srgbClr val="0000FF"/>
                </a:solidFill>
                <a:latin typeface="Consolas"/>
                <a:ea typeface="Consolas"/>
                <a:cs typeface="Consolas"/>
              </a:rPr>
              <a:t>moveForward</a:t>
            </a:r>
            <a:r>
              <a:rPr lang="en-US" sz="2000" dirty="0">
                <a:solidFill>
                  <a:srgbClr val="0000FF"/>
                </a:solidFill>
                <a:latin typeface="Consolas"/>
                <a:ea typeface="Consolas"/>
                <a:cs typeface="Consolas"/>
              </a:rPr>
              <a:t>(</a:t>
            </a:r>
            <a:r>
              <a:rPr lang="en-US" sz="2000" dirty="0" err="1">
                <a:solidFill>
                  <a:srgbClr val="0000FF"/>
                </a:solidFill>
                <a:latin typeface="Consolas"/>
                <a:ea typeface="Consolas"/>
                <a:cs typeface="Consolas"/>
              </a:rPr>
              <a:t>int</a:t>
            </a:r>
            <a:r>
              <a:rPr lang="en-US" sz="2000" dirty="0">
                <a:solidFill>
                  <a:srgbClr val="0000FF"/>
                </a:solidFill>
                <a:latin typeface="Consolas"/>
                <a:ea typeface="Consolas"/>
                <a:cs typeface="Consolas"/>
              </a:rPr>
              <a:t> </a:t>
            </a:r>
            <a:r>
              <a:rPr lang="en-US" sz="2000" dirty="0" err="1">
                <a:solidFill>
                  <a:srgbClr val="0000FF"/>
                </a:solidFill>
                <a:latin typeface="Consolas"/>
                <a:ea typeface="Consolas"/>
                <a:cs typeface="Consolas"/>
              </a:rPr>
              <a:t>numberOfSteps</a:t>
            </a:r>
            <a:r>
              <a:rPr lang="en-US" sz="2000" dirty="0">
                <a:solidFill>
                  <a:srgbClr val="0000FF"/>
                </a:solidFill>
                <a:latin typeface="Consolas"/>
                <a:ea typeface="Consolas"/>
                <a:cs typeface="Consolas"/>
              </a:rPr>
              <a:t>); </a:t>
            </a:r>
          </a:p>
        </p:txBody>
      </p:sp>
      <p:sp>
        <p:nvSpPr>
          <p:cNvPr id="18" name="Shape 201"/>
          <p:cNvSpPr txBox="1"/>
          <p:nvPr/>
        </p:nvSpPr>
        <p:spPr>
          <a:xfrm>
            <a:off x="7975775" y="2503473"/>
            <a:ext cx="1401959" cy="830966"/>
          </a:xfrm>
          <a:prstGeom prst="rect">
            <a:avLst/>
          </a:prstGeom>
          <a:noFill/>
          <a:ln>
            <a:noFill/>
          </a:ln>
        </p:spPr>
        <p:txBody>
          <a:bodyPr wrap="square" lIns="91425" tIns="91425" rIns="91425" bIns="91425" anchor="t" anchorCtr="0">
            <a:spAutoFit/>
          </a:bodyPr>
          <a:lstStyle/>
          <a:p>
            <a:pPr lvl="0" rtl="0">
              <a:spcBef>
                <a:spcPts val="0"/>
              </a:spcBef>
              <a:buNone/>
            </a:pPr>
            <a:r>
              <a:rPr lang="en-US" b="1" dirty="0">
                <a:solidFill>
                  <a:srgbClr val="FF0000"/>
                </a:solidFill>
              </a:rPr>
              <a:t>n</a:t>
            </a:r>
            <a:r>
              <a:rPr lang="en" b="1" dirty="0" err="1">
                <a:solidFill>
                  <a:srgbClr val="FF0000"/>
                </a:solidFill>
              </a:rPr>
              <a:t>ame</a:t>
            </a:r>
            <a:r>
              <a:rPr lang="en-US" b="1" dirty="0">
                <a:solidFill>
                  <a:srgbClr val="FF0000"/>
                </a:solidFill>
              </a:rPr>
              <a:t> of specific instance</a:t>
            </a:r>
            <a:endParaRPr lang="en" b="1" dirty="0">
              <a:solidFill>
                <a:srgbClr val="FF0000"/>
              </a:solidFill>
            </a:endParaRPr>
          </a:p>
        </p:txBody>
      </p:sp>
      <p:cxnSp>
        <p:nvCxnSpPr>
          <p:cNvPr id="19" name="Shape 203"/>
          <p:cNvCxnSpPr>
            <a:cxnSpLocks/>
          </p:cNvCxnSpPr>
          <p:nvPr/>
        </p:nvCxnSpPr>
        <p:spPr>
          <a:xfrm flipH="1">
            <a:off x="7712818" y="3025903"/>
            <a:ext cx="291559" cy="301412"/>
          </a:xfrm>
          <a:prstGeom prst="straightConnector1">
            <a:avLst/>
          </a:prstGeom>
          <a:noFill/>
          <a:ln w="19050" cap="flat">
            <a:solidFill>
              <a:srgbClr val="FF0000"/>
            </a:solidFill>
            <a:prstDash val="solid"/>
            <a:round/>
            <a:headEnd type="none" w="lg" len="lg"/>
            <a:tailEnd type="triangle" w="lg" len="lg"/>
          </a:ln>
        </p:spPr>
      </p:cxnSp>
      <p:sp>
        <p:nvSpPr>
          <p:cNvPr id="20" name="Shape 200"/>
          <p:cNvSpPr txBox="1"/>
          <p:nvPr/>
        </p:nvSpPr>
        <p:spPr>
          <a:xfrm>
            <a:off x="6401762" y="2715528"/>
            <a:ext cx="1123507" cy="400079"/>
          </a:xfrm>
          <a:prstGeom prst="rect">
            <a:avLst/>
          </a:prstGeom>
          <a:noFill/>
          <a:ln>
            <a:noFill/>
          </a:ln>
        </p:spPr>
        <p:txBody>
          <a:bodyPr wrap="square" lIns="91425" tIns="91425" rIns="91425" bIns="91425" anchor="t" anchorCtr="0">
            <a:spAutoFit/>
          </a:bodyPr>
          <a:lstStyle/>
          <a:p>
            <a:pPr>
              <a:spcBef>
                <a:spcPts val="0"/>
              </a:spcBef>
              <a:buNone/>
            </a:pPr>
            <a:r>
              <a:rPr lang="en-US" b="1" dirty="0">
                <a:solidFill>
                  <a:srgbClr val="FF0000"/>
                </a:solidFill>
              </a:rPr>
              <a:t>t</a:t>
            </a:r>
            <a:r>
              <a:rPr lang="en" b="1" dirty="0" err="1">
                <a:solidFill>
                  <a:srgbClr val="FF0000"/>
                </a:solidFill>
              </a:rPr>
              <a:t>ype</a:t>
            </a:r>
            <a:r>
              <a:rPr lang="en-US" b="1" dirty="0">
                <a:solidFill>
                  <a:srgbClr val="FF0000"/>
                </a:solidFill>
              </a:rPr>
              <a:t>/class</a:t>
            </a:r>
            <a:endParaRPr lang="en" b="1" dirty="0">
              <a:solidFill>
                <a:srgbClr val="FF0000"/>
              </a:solidFill>
            </a:endParaRPr>
          </a:p>
        </p:txBody>
      </p:sp>
      <p:cxnSp>
        <p:nvCxnSpPr>
          <p:cNvPr id="21" name="Shape 202"/>
          <p:cNvCxnSpPr>
            <a:cxnSpLocks/>
          </p:cNvCxnSpPr>
          <p:nvPr/>
        </p:nvCxnSpPr>
        <p:spPr>
          <a:xfrm>
            <a:off x="6963516" y="3037067"/>
            <a:ext cx="212452" cy="290248"/>
          </a:xfrm>
          <a:prstGeom prst="straightConnector1">
            <a:avLst/>
          </a:prstGeom>
          <a:noFill/>
          <a:ln w="19050" cap="flat">
            <a:solidFill>
              <a:srgbClr val="FF0000"/>
            </a:solidFill>
            <a:prstDash val="solid"/>
            <a:round/>
            <a:headEnd type="none" w="lg" len="lg"/>
            <a:tailEnd type="triangle" w="lg" len="lg"/>
          </a:ln>
        </p:spPr>
      </p:cxnSp>
      <p:sp>
        <p:nvSpPr>
          <p:cNvPr id="2" name="Cloud 1">
            <a:extLst>
              <a:ext uri="{FF2B5EF4-FFF2-40B4-BE49-F238E27FC236}">
                <a16:creationId xmlns:a16="http://schemas.microsoft.com/office/drawing/2014/main" id="{276789A3-E2F4-964A-9610-0DB9FB6080A7}"/>
              </a:ext>
            </a:extLst>
          </p:cNvPr>
          <p:cNvSpPr/>
          <p:nvPr/>
        </p:nvSpPr>
        <p:spPr>
          <a:xfrm>
            <a:off x="4345170" y="649414"/>
            <a:ext cx="1186774" cy="77290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a:t>
            </a:r>
          </a:p>
        </p:txBody>
      </p:sp>
      <p:sp>
        <p:nvSpPr>
          <p:cNvPr id="11" name="Cloud 10">
            <a:extLst>
              <a:ext uri="{FF2B5EF4-FFF2-40B4-BE49-F238E27FC236}">
                <a16:creationId xmlns:a16="http://schemas.microsoft.com/office/drawing/2014/main" id="{6227536F-85F1-6A48-A27C-95AFAF28293B}"/>
              </a:ext>
            </a:extLst>
          </p:cNvPr>
          <p:cNvSpPr/>
          <p:nvPr/>
        </p:nvSpPr>
        <p:spPr>
          <a:xfrm>
            <a:off x="7296225" y="628624"/>
            <a:ext cx="1268584" cy="77290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petShop </a:t>
            </a:r>
          </a:p>
        </p:txBody>
      </p:sp>
      <p:sp>
        <p:nvSpPr>
          <p:cNvPr id="12" name="Cloud 11">
            <a:extLst>
              <a:ext uri="{FF2B5EF4-FFF2-40B4-BE49-F238E27FC236}">
                <a16:creationId xmlns:a16="http://schemas.microsoft.com/office/drawing/2014/main" id="{9707CBCD-5E31-8F48-9A24-0E4A2D511CBB}"/>
              </a:ext>
            </a:extLst>
          </p:cNvPr>
          <p:cNvSpPr/>
          <p:nvPr/>
        </p:nvSpPr>
        <p:spPr>
          <a:xfrm>
            <a:off x="5507298" y="913087"/>
            <a:ext cx="1788927" cy="88417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DogGroomer</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89">
                                            <p:txEl>
                                              <p:pRg st="0" end="0"/>
                                            </p:txEl>
                                          </p:spTgt>
                                        </p:tgtEl>
                                        <p:attrNameLst>
                                          <p:attrName>style.visibility</p:attrName>
                                        </p:attrNameLst>
                                      </p:cBhvr>
                                      <p:to>
                                        <p:strVal val="visible"/>
                                      </p:to>
                                    </p:set>
                                    <p:animEffect transition="in" filter="fade">
                                      <p:cBhvr>
                                        <p:cTn id="10" dur="1000"/>
                                        <p:tgtEl>
                                          <p:spTgt spid="18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0">
                                            <p:txEl>
                                              <p:pRg st="0" end="0"/>
                                            </p:txEl>
                                          </p:spTgt>
                                        </p:tgtEl>
                                        <p:attrNameLst>
                                          <p:attrName>style.visibility</p:attrName>
                                        </p:attrNameLst>
                                      </p:cBhvr>
                                      <p:to>
                                        <p:strVal val="visible"/>
                                      </p:to>
                                    </p:set>
                                    <p:animEffect transition="in" filter="fade">
                                      <p:cBhvr>
                                        <p:cTn id="13" dur="500"/>
                                        <p:tgtEl>
                                          <p:spTgt spid="19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0">
                                            <p:txEl>
                                              <p:pRg st="2" end="2"/>
                                            </p:txEl>
                                          </p:spTgt>
                                        </p:tgtEl>
                                        <p:attrNameLst>
                                          <p:attrName>style.visibility</p:attrName>
                                        </p:attrNameLst>
                                      </p:cBhvr>
                                      <p:to>
                                        <p:strVal val="visible"/>
                                      </p:to>
                                    </p:set>
                                    <p:animEffect transition="in" filter="fade">
                                      <p:cBhvr>
                                        <p:cTn id="16" dur="500"/>
                                        <p:tgtEl>
                                          <p:spTgt spid="190">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animEffect transition="in" filter="fade">
                                      <p:cBhvr>
                                        <p:cTn id="19" dur="500"/>
                                        <p:tgtEl>
                                          <p:spTgt spid="190">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0">
                                            <p:txEl>
                                              <p:pRg st="4" end="4"/>
                                            </p:txEl>
                                          </p:spTgt>
                                        </p:tgtEl>
                                        <p:attrNameLst>
                                          <p:attrName>style.visibility</p:attrName>
                                        </p:attrNameLst>
                                      </p:cBhvr>
                                      <p:to>
                                        <p:strVal val="visible"/>
                                      </p:to>
                                    </p:set>
                                    <p:animEffect transition="in" filter="fade">
                                      <p:cBhvr>
                                        <p:cTn id="22" dur="500"/>
                                        <p:tgtEl>
                                          <p:spTgt spid="190">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0">
                                            <p:txEl>
                                              <p:pRg st="9" end="9"/>
                                            </p:txEl>
                                          </p:spTgt>
                                        </p:tgtEl>
                                        <p:attrNameLst>
                                          <p:attrName>style.visibility</p:attrName>
                                        </p:attrNameLst>
                                      </p:cBhvr>
                                      <p:to>
                                        <p:strVal val="visible"/>
                                      </p:to>
                                    </p:set>
                                    <p:animEffect transition="in" filter="fade">
                                      <p:cBhvr>
                                        <p:cTn id="25" dur="500"/>
                                        <p:tgtEl>
                                          <p:spTgt spid="190">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9">
                                            <p:txEl>
                                              <p:pRg st="1" end="1"/>
                                            </p:txEl>
                                          </p:spTgt>
                                        </p:tgtEl>
                                        <p:attrNameLst>
                                          <p:attrName>style.visibility</p:attrName>
                                        </p:attrNameLst>
                                      </p:cBhvr>
                                      <p:to>
                                        <p:strVal val="visible"/>
                                      </p:to>
                                    </p:set>
                                    <p:animEffect transition="in" filter="fade">
                                      <p:cBhvr>
                                        <p:cTn id="30" dur="500"/>
                                        <p:tgtEl>
                                          <p:spTgt spid="189">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90">
                                            <p:txEl>
                                              <p:pRg st="6" end="6"/>
                                            </p:txEl>
                                          </p:spTgt>
                                        </p:tgtEl>
                                        <p:attrNameLst>
                                          <p:attrName>style.visibility</p:attrName>
                                        </p:attrNameLst>
                                      </p:cBhvr>
                                      <p:to>
                                        <p:strVal val="visible"/>
                                      </p:to>
                                    </p:set>
                                    <p:animEffect transition="in" filter="fade">
                                      <p:cBhvr>
                                        <p:cTn id="33" dur="500"/>
                                        <p:tgtEl>
                                          <p:spTgt spid="190">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0">
                                            <p:txEl>
                                              <p:pRg st="7" end="7"/>
                                            </p:txEl>
                                          </p:spTgt>
                                        </p:tgtEl>
                                        <p:attrNameLst>
                                          <p:attrName>style.visibility</p:attrName>
                                        </p:attrNameLst>
                                      </p:cBhvr>
                                      <p:to>
                                        <p:strVal val="visible"/>
                                      </p:to>
                                    </p:set>
                                    <p:animEffect transition="in" filter="fade">
                                      <p:cBhvr>
                                        <p:cTn id="36" dur="500"/>
                                        <p:tgtEl>
                                          <p:spTgt spid="190">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90">
                                            <p:txEl>
                                              <p:pRg st="8" end="8"/>
                                            </p:txEl>
                                          </p:spTgt>
                                        </p:tgtEl>
                                        <p:attrNameLst>
                                          <p:attrName>style.visibility</p:attrName>
                                        </p:attrNameLst>
                                      </p:cBhvr>
                                      <p:to>
                                        <p:strVal val="visible"/>
                                      </p:to>
                                    </p:set>
                                    <p:animEffect transition="in" filter="fade">
                                      <p:cBhvr>
                                        <p:cTn id="39" dur="500"/>
                                        <p:tgtEl>
                                          <p:spTgt spid="190">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9">
                                            <p:txEl>
                                              <p:pRg st="2" end="2"/>
                                            </p:txEl>
                                          </p:spTgt>
                                        </p:tgtEl>
                                        <p:attrNameLst>
                                          <p:attrName>style.visibility</p:attrName>
                                        </p:attrNameLst>
                                      </p:cBhvr>
                                      <p:to>
                                        <p:strVal val="visible"/>
                                      </p:to>
                                    </p:set>
                                    <p:animEffect transition="in" filter="fade">
                                      <p:cBhvr>
                                        <p:cTn id="44" dur="1000"/>
                                        <p:tgtEl>
                                          <p:spTgt spid="18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9">
                                            <p:txEl>
                                              <p:pRg st="3" end="3"/>
                                            </p:txEl>
                                          </p:spTgt>
                                        </p:tgtEl>
                                        <p:attrNameLst>
                                          <p:attrName>style.visibility</p:attrName>
                                        </p:attrNameLst>
                                      </p:cBhvr>
                                      <p:to>
                                        <p:strVal val="visible"/>
                                      </p:to>
                                    </p:set>
                                    <p:animEffect transition="in" filter="fade">
                                      <p:cBhvr>
                                        <p:cTn id="49" dur="1000"/>
                                        <p:tgtEl>
                                          <p:spTgt spid="189">
                                            <p:txEl>
                                              <p:pRg st="3" end="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Shape 211"/>
          <p:cNvSpPr txBox="1">
            <a:spLocks noGrp="1"/>
          </p:cNvSpPr>
          <p:nvPr>
            <p:ph type="body" idx="1"/>
          </p:nvPr>
        </p:nvSpPr>
        <p:spPr>
          <a:xfrm>
            <a:off x="92765" y="971409"/>
            <a:ext cx="4717774" cy="3976443"/>
          </a:xfrm>
          <a:prstGeom prst="rect">
            <a:avLst/>
          </a:prstGeom>
        </p:spPr>
        <p:txBody>
          <a:bodyPr wrap="square" lIns="91425" tIns="91425" rIns="91425" bIns="91425" anchor="ctr" anchorCtr="0">
            <a:spAutoFit/>
          </a:bodyPr>
          <a:lstStyle/>
          <a:p>
            <a:pPr marL="457200" lvl="0" indent="-355600">
              <a:spcAft>
                <a:spcPts val="1000"/>
              </a:spcAft>
              <a:buClr>
                <a:schemeClr val="dk1"/>
              </a:buClr>
              <a:buSzPct val="100000"/>
              <a:buFont typeface="Arial"/>
              <a:buChar char="●"/>
            </a:pPr>
            <a:r>
              <a:rPr lang="en-US" sz="2200" dirty="0"/>
              <a:t>Where</a:t>
            </a:r>
            <a:r>
              <a:rPr lang="en" sz="2200" dirty="0"/>
              <a:t> </a:t>
            </a:r>
            <a:r>
              <a:rPr lang="en-US" sz="2200" dirty="0"/>
              <a:t>to </a:t>
            </a:r>
            <a:r>
              <a:rPr lang="en" sz="2200" dirty="0"/>
              <a:t>call the </a:t>
            </a:r>
            <a:r>
              <a:rPr lang="en" sz="2200" dirty="0">
                <a:solidFill>
                  <a:srgbClr val="0000FF"/>
                </a:solidFill>
                <a:latin typeface="Consolas"/>
                <a:ea typeface="Consolas"/>
                <a:cs typeface="Consolas"/>
                <a:sym typeface="Consolas"/>
              </a:rPr>
              <a:t>DogGroomer</a:t>
            </a:r>
            <a:r>
              <a:rPr lang="en" sz="2200" dirty="0"/>
              <a:t>’s </a:t>
            </a:r>
            <a:r>
              <a:rPr lang="en" sz="2200" dirty="0">
                <a:solidFill>
                  <a:srgbClr val="0000FF"/>
                </a:solidFill>
                <a:latin typeface="Consolas"/>
                <a:ea typeface="Consolas"/>
                <a:cs typeface="Consolas"/>
                <a:sym typeface="Consolas"/>
              </a:rPr>
              <a:t>groom</a:t>
            </a:r>
            <a:r>
              <a:rPr lang="en" sz="2200" dirty="0"/>
              <a:t> method?</a:t>
            </a:r>
          </a:p>
          <a:p>
            <a:pPr marL="457200" lvl="0" indent="-355600" rtl="0">
              <a:spcBef>
                <a:spcPts val="0"/>
              </a:spcBef>
              <a:spcAft>
                <a:spcPts val="1000"/>
              </a:spcAft>
              <a:buClr>
                <a:schemeClr val="dk1"/>
              </a:buClr>
              <a:buSzPct val="100000"/>
              <a:buFont typeface="Arial"/>
              <a:buChar char="●"/>
            </a:pPr>
            <a:r>
              <a:rPr lang="en-US" sz="2200" dirty="0"/>
              <a:t>D</a:t>
            </a:r>
            <a:r>
              <a:rPr lang="en" sz="2200" dirty="0"/>
              <a:t>o this in the </a:t>
            </a:r>
            <a:r>
              <a:rPr lang="en" sz="2200" dirty="0" err="1">
                <a:solidFill>
                  <a:srgbClr val="0000FF"/>
                </a:solidFill>
                <a:latin typeface="Consolas"/>
                <a:ea typeface="Consolas"/>
                <a:cs typeface="Consolas"/>
                <a:sym typeface="Consolas"/>
              </a:rPr>
              <a:t>PetShop</a:t>
            </a:r>
            <a:r>
              <a:rPr lang="en" sz="2200" dirty="0"/>
              <a:t> method </a:t>
            </a:r>
            <a:r>
              <a:rPr lang="en" sz="2200" dirty="0">
                <a:solidFill>
                  <a:srgbClr val="0000FF"/>
                </a:solidFill>
                <a:latin typeface="Consolas" panose="020B0609020204030204" pitchFamily="49" charset="0"/>
              </a:rPr>
              <a:t>testGroomer()</a:t>
            </a:r>
          </a:p>
          <a:p>
            <a:pPr marL="457200" lvl="0" indent="-355600">
              <a:spcBef>
                <a:spcPts val="0"/>
              </a:spcBef>
              <a:spcAft>
                <a:spcPts val="1000"/>
              </a:spcAft>
              <a:buClr>
                <a:schemeClr val="dk1"/>
              </a:buClr>
              <a:buSzPct val="100000"/>
              <a:buFont typeface="Arial"/>
              <a:buChar char="●"/>
            </a:pPr>
            <a:r>
              <a:rPr lang="en" sz="2200" dirty="0" err="1">
                <a:solidFill>
                  <a:srgbClr val="0000FF"/>
                </a:solidFill>
                <a:latin typeface="Consolas"/>
                <a:ea typeface="Consolas"/>
                <a:cs typeface="Consolas"/>
                <a:sym typeface="Consolas"/>
              </a:rPr>
              <a:t>PetShop</a:t>
            </a:r>
            <a:r>
              <a:rPr lang="en" sz="2200" dirty="0" err="1">
                <a:ea typeface="Consolas"/>
                <a:sym typeface="Consolas"/>
              </a:rPr>
              <a:t>’</a:t>
            </a:r>
            <a:r>
              <a:rPr lang="en" sz="2200" dirty="0" err="1"/>
              <a:t>s</a:t>
            </a:r>
            <a:r>
              <a:rPr lang="en" sz="2200" dirty="0"/>
              <a:t> call to </a:t>
            </a:r>
            <a:r>
              <a:rPr lang="en" sz="2200" dirty="0">
                <a:solidFill>
                  <a:srgbClr val="0000FF"/>
                </a:solidFill>
                <a:latin typeface="Consolas" panose="020B0609020204030204" pitchFamily="49" charset="0"/>
              </a:rPr>
              <a:t>testGroomer() </a:t>
            </a:r>
            <a:r>
              <a:rPr lang="en" sz="2200" dirty="0"/>
              <a:t>instantiates a </a:t>
            </a:r>
            <a:r>
              <a:rPr lang="en" sz="2200" dirty="0">
                <a:solidFill>
                  <a:srgbClr val="0000FF"/>
                </a:solidFill>
                <a:latin typeface="Consolas"/>
                <a:ea typeface="Consolas"/>
                <a:cs typeface="Consolas"/>
                <a:sym typeface="Consolas"/>
              </a:rPr>
              <a:t>Dog</a:t>
            </a:r>
            <a:r>
              <a:rPr lang="en" sz="2200" dirty="0"/>
              <a:t> and a </a:t>
            </a:r>
            <a:r>
              <a:rPr lang="en" sz="2200" dirty="0">
                <a:solidFill>
                  <a:srgbClr val="0000FF"/>
                </a:solidFill>
                <a:latin typeface="Consolas"/>
                <a:ea typeface="Consolas"/>
                <a:cs typeface="Consolas"/>
                <a:sym typeface="Consolas"/>
              </a:rPr>
              <a:t>DogGroomer</a:t>
            </a:r>
            <a:r>
              <a:rPr lang="en" sz="2200" dirty="0"/>
              <a:t>, then calls the </a:t>
            </a:r>
            <a:r>
              <a:rPr lang="en" sz="2200" dirty="0">
                <a:solidFill>
                  <a:srgbClr val="0000FF"/>
                </a:solidFill>
                <a:latin typeface="Consolas"/>
                <a:ea typeface="Consolas"/>
                <a:cs typeface="Consolas"/>
                <a:sym typeface="Consolas"/>
              </a:rPr>
              <a:t>DogGroomer</a:t>
            </a:r>
            <a:r>
              <a:rPr lang="en" sz="2200" dirty="0"/>
              <a:t> to groom the </a:t>
            </a:r>
            <a:r>
              <a:rPr lang="en" sz="2200" dirty="0">
                <a:solidFill>
                  <a:srgbClr val="0000FF"/>
                </a:solidFill>
                <a:latin typeface="Consolas"/>
                <a:ea typeface="Consolas"/>
                <a:cs typeface="Consolas"/>
                <a:sym typeface="Consolas"/>
              </a:rPr>
              <a:t>Dog</a:t>
            </a:r>
          </a:p>
          <a:p>
            <a:pPr marL="463550" lvl="1" indent="-342900">
              <a:spcAft>
                <a:spcPts val="1000"/>
              </a:spcAft>
              <a:buClr>
                <a:schemeClr val="dk1"/>
              </a:buClr>
              <a:buSzPct val="100000"/>
              <a:buFont typeface="Arial"/>
              <a:buChar char="●"/>
            </a:pPr>
            <a:r>
              <a:rPr lang="en-US" sz="2200" dirty="0">
                <a:sym typeface="Consolas"/>
              </a:rPr>
              <a:t>F</a:t>
            </a:r>
            <a:r>
              <a:rPr lang="en" sz="2200" dirty="0" err="1">
                <a:sym typeface="Consolas"/>
              </a:rPr>
              <a:t>irst</a:t>
            </a:r>
            <a:r>
              <a:rPr lang="en" sz="2200" dirty="0">
                <a:sym typeface="Consolas"/>
              </a:rPr>
              <a:t> two lines could be in either order</a:t>
            </a:r>
          </a:p>
        </p:txBody>
      </p:sp>
      <p:sp>
        <p:nvSpPr>
          <p:cNvPr id="212" name="Shape 212"/>
          <p:cNvSpPr txBox="1">
            <a:spLocks noGrp="1"/>
          </p:cNvSpPr>
          <p:nvPr>
            <p:ph type="body" idx="2"/>
          </p:nvPr>
        </p:nvSpPr>
        <p:spPr>
          <a:xfrm>
            <a:off x="4599112" y="1662781"/>
            <a:ext cx="4894199" cy="3405517"/>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public PetShop() {</a:t>
            </a: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this.testGroomer();	</a:t>
            </a:r>
            <a:r>
              <a:rPr lang="x-none"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public void </a:t>
            </a:r>
            <a:r>
              <a:rPr lang="x-none" sz="1400" b="1" dirty="0" err="1">
                <a:solidFill>
                  <a:srgbClr val="FF0000"/>
                </a:solidFill>
                <a:latin typeface="Consolas"/>
                <a:ea typeface="Consolas"/>
                <a:cs typeface="Consolas"/>
                <a:sym typeface="Consolas"/>
              </a:rPr>
              <a:t>testGroomer</a:t>
            </a:r>
            <a:r>
              <a:rPr lang="x-none" sz="1400" b="1" dirty="0">
                <a:solidFill>
                  <a:srgbClr val="FF0000"/>
                </a:solidFill>
                <a:latin typeface="Consolas"/>
                <a:ea typeface="Consolas"/>
                <a:cs typeface="Consolas"/>
                <a:sym typeface="Consolas"/>
              </a:rPr>
              <a:t>() {</a:t>
            </a:r>
          </a:p>
          <a:p>
            <a:pPr lvl="0" defTabSz="403225">
              <a:lnSpc>
                <a:spcPct val="115000"/>
              </a:lnSpc>
              <a:buClr>
                <a:schemeClr val="dk1"/>
              </a:buClr>
              <a:buSzPct val="78571"/>
              <a:buNone/>
            </a:pPr>
            <a:r>
              <a:rPr lang="x-none" sz="1400" b="1" dirty="0">
                <a:solidFill>
                  <a:srgbClr val="FF0000"/>
                </a:solidFill>
                <a:latin typeface="Consolas"/>
                <a:ea typeface="Consolas"/>
                <a:cs typeface="Consolas"/>
                <a:sym typeface="Consolas"/>
              </a:rPr>
              <a:t>		Dog django = new Dog();</a:t>
            </a:r>
          </a:p>
          <a:p>
            <a:pPr lvl="0" defTabSz="403225">
              <a:lnSpc>
                <a:spcPct val="115000"/>
              </a:lnSpc>
              <a:buClr>
                <a:schemeClr val="dk1"/>
              </a:buClr>
              <a:buSzPct val="78571"/>
              <a:buNone/>
            </a:pPr>
            <a:r>
              <a:rPr lang="x-none" sz="1400" b="1" dirty="0">
                <a:solidFill>
                  <a:srgbClr val="C00000"/>
                </a:solidFill>
                <a:latin typeface="Consolas"/>
                <a:ea typeface="Consolas"/>
                <a:cs typeface="Consolas"/>
                <a:sym typeface="Consolas"/>
              </a:rPr>
              <a:t>		</a:t>
            </a:r>
            <a:r>
              <a:rPr lang="x-none" sz="1400" b="1" dirty="0">
                <a:solidFill>
                  <a:srgbClr val="FF0000"/>
                </a:solidFill>
                <a:latin typeface="Consolas"/>
                <a:ea typeface="Consolas"/>
                <a:cs typeface="Consolas"/>
                <a:sym typeface="Consolas"/>
              </a:rPr>
              <a:t>DogGroomer groomer = new DogGroomer();</a:t>
            </a:r>
          </a:p>
          <a:p>
            <a:pPr defTabSz="403225">
              <a:lnSpc>
                <a:spcPct val="115000"/>
              </a:lnSpc>
              <a:buClr>
                <a:schemeClr val="dk1"/>
              </a:buClr>
              <a:buSzPct val="78571"/>
              <a:buNone/>
            </a:pPr>
            <a:r>
              <a:rPr lang="x-none" sz="1400" b="1" dirty="0">
                <a:solidFill>
                  <a:srgbClr val="C00000"/>
                </a:solidFill>
                <a:latin typeface="Consolas"/>
                <a:ea typeface="Consolas"/>
                <a:cs typeface="Consolas"/>
                <a:sym typeface="Consolas"/>
              </a:rPr>
              <a:t>		</a:t>
            </a:r>
            <a:r>
              <a:rPr lang="x-none" sz="1400" b="1" dirty="0" err="1">
                <a:solidFill>
                  <a:srgbClr val="FF0000"/>
                </a:solidFill>
                <a:latin typeface="Consolas"/>
                <a:ea typeface="Consolas"/>
                <a:cs typeface="Consolas"/>
                <a:sym typeface="Consolas"/>
              </a:rPr>
              <a:t>groomer.groom</a:t>
            </a:r>
            <a:r>
              <a:rPr lang="x-none" sz="1400" b="1" dirty="0">
                <a:solidFill>
                  <a:srgbClr val="FF0000"/>
                </a:solidFill>
                <a:latin typeface="Consolas"/>
                <a:ea typeface="Consolas"/>
                <a:cs typeface="Consolas"/>
                <a:sym typeface="Consolas"/>
              </a:rPr>
              <a:t>(django); 	</a:t>
            </a:r>
          </a:p>
          <a:p>
            <a:pPr lvl="0" defTabSz="403225" rtl="0">
              <a:lnSpc>
                <a:spcPct val="115000"/>
              </a:lnSpc>
              <a:spcBef>
                <a:spcPts val="0"/>
              </a:spcBef>
              <a:buClr>
                <a:schemeClr val="dk1"/>
              </a:buClr>
              <a:buSzPct val="78571"/>
              <a:buFont typeface="Arial"/>
              <a:buNone/>
            </a:pPr>
            <a:r>
              <a:rPr lang="x-none" sz="1400" b="1" dirty="0">
                <a:solidFill>
                  <a:srgbClr val="C00000"/>
                </a:solidFill>
                <a:latin typeface="Consolas"/>
                <a:ea typeface="Consolas"/>
                <a:cs typeface="Consolas"/>
                <a:sym typeface="Consolas"/>
              </a:rPr>
              <a:t>	</a:t>
            </a:r>
            <a:r>
              <a:rPr lang="x-none" sz="1400" b="1" dirty="0">
                <a:solidFill>
                  <a:srgbClr val="FF0000"/>
                </a:solidFill>
                <a:latin typeface="Consolas"/>
                <a:ea typeface="Consolas"/>
                <a:cs typeface="Consolas"/>
                <a:sym typeface="Consolas"/>
              </a:rPr>
              <a:t>}</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cxnSp>
        <p:nvCxnSpPr>
          <p:cNvPr id="3" name="Straight Arrow Connector 2"/>
          <p:cNvCxnSpPr>
            <a:cxnSpLocks/>
          </p:cNvCxnSpPr>
          <p:nvPr/>
        </p:nvCxnSpPr>
        <p:spPr>
          <a:xfrm flipV="1">
            <a:off x="4358223" y="3645725"/>
            <a:ext cx="693205" cy="60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V="1">
            <a:off x="4358223" y="3941983"/>
            <a:ext cx="647856" cy="307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Shape 188">
            <a:extLst>
              <a:ext uri="{FF2B5EF4-FFF2-40B4-BE49-F238E27FC236}">
                <a16:creationId xmlns:a16="http://schemas.microsoft.com/office/drawing/2014/main" id="{7EE69F3D-E763-3240-8BCB-ED052F20B990}"/>
              </a:ext>
            </a:extLst>
          </p:cNvPr>
          <p:cNvSpPr txBox="1">
            <a:spLocks noGrp="1"/>
          </p:cNvSpPr>
          <p:nvPr>
            <p:ph type="title"/>
          </p:nvPr>
        </p:nvSpPr>
        <p:spPr>
          <a:xfrm>
            <a:off x="457200" y="75202"/>
            <a:ext cx="8229600" cy="683234"/>
          </a:xfrm>
          <a:prstGeom prst="rect">
            <a:avLst/>
          </a:prstGeom>
        </p:spPr>
        <p:txBody>
          <a:bodyPr lIns="91425" tIns="91425" rIns="91425" bIns="91425" anchor="b" anchorCtr="0">
            <a:spAutoFit/>
          </a:bodyPr>
          <a:lstStyle/>
          <a:p>
            <a:pPr>
              <a:spcBef>
                <a:spcPts val="0"/>
              </a:spcBef>
              <a:buNone/>
            </a:pPr>
            <a:r>
              <a:rPr lang="en-US" dirty="0"/>
              <a:t>Instances</a:t>
            </a:r>
            <a:r>
              <a:rPr lang="en" dirty="0"/>
              <a:t> as Parameters (2/</a:t>
            </a:r>
            <a:r>
              <a:rPr lang="en-US" dirty="0"/>
              <a:t>3</a:t>
            </a:r>
            <a:r>
              <a:rPr lang="en" dirty="0"/>
              <a:t>)</a:t>
            </a:r>
          </a:p>
        </p:txBody>
      </p:sp>
      <p:sp>
        <p:nvSpPr>
          <p:cNvPr id="9" name="Cloud 8">
            <a:extLst>
              <a:ext uri="{FF2B5EF4-FFF2-40B4-BE49-F238E27FC236}">
                <a16:creationId xmlns:a16="http://schemas.microsoft.com/office/drawing/2014/main" id="{F78FC3DA-345C-0F4F-8891-33B27EBAB18E}"/>
              </a:ext>
            </a:extLst>
          </p:cNvPr>
          <p:cNvSpPr/>
          <p:nvPr/>
        </p:nvSpPr>
        <p:spPr>
          <a:xfrm>
            <a:off x="4680938" y="880756"/>
            <a:ext cx="1186774" cy="77290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a:t>
            </a:r>
          </a:p>
        </p:txBody>
      </p:sp>
      <p:sp>
        <p:nvSpPr>
          <p:cNvPr id="11" name="Cloud 10">
            <a:extLst>
              <a:ext uri="{FF2B5EF4-FFF2-40B4-BE49-F238E27FC236}">
                <a16:creationId xmlns:a16="http://schemas.microsoft.com/office/drawing/2014/main" id="{16920314-7184-E54D-9758-DFF36168F815}"/>
              </a:ext>
            </a:extLst>
          </p:cNvPr>
          <p:cNvSpPr/>
          <p:nvPr/>
        </p:nvSpPr>
        <p:spPr>
          <a:xfrm>
            <a:off x="7850713" y="834631"/>
            <a:ext cx="1268584" cy="77290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petShop </a:t>
            </a:r>
          </a:p>
        </p:txBody>
      </p:sp>
      <p:sp>
        <p:nvSpPr>
          <p:cNvPr id="12" name="Cloud 11">
            <a:extLst>
              <a:ext uri="{FF2B5EF4-FFF2-40B4-BE49-F238E27FC236}">
                <a16:creationId xmlns:a16="http://schemas.microsoft.com/office/drawing/2014/main" id="{662FD959-CB90-2C4F-BBB2-51789C63139B}"/>
              </a:ext>
            </a:extLst>
          </p:cNvPr>
          <p:cNvSpPr/>
          <p:nvPr/>
        </p:nvSpPr>
        <p:spPr>
          <a:xfrm>
            <a:off x="5976650" y="748692"/>
            <a:ext cx="1788927" cy="88417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DogGroomer</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Effect transition="in" filter="fade">
                                      <p:cBhvr>
                                        <p:cTn id="7" dur="1000"/>
                                        <p:tgtEl>
                                          <p:spTgt spid="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Effect transition="in" filter="fade">
                                      <p:cBhvr>
                                        <p:cTn id="12" dur="1000"/>
                                        <p:tgtEl>
                                          <p:spTgt spid="2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2">
                                            <p:txEl>
                                              <p:pRg st="6" end="6"/>
                                            </p:txEl>
                                          </p:spTgt>
                                        </p:tgtEl>
                                        <p:attrNameLst>
                                          <p:attrName>style.visibility</p:attrName>
                                        </p:attrNameLst>
                                      </p:cBhvr>
                                      <p:to>
                                        <p:strVal val="visible"/>
                                      </p:to>
                                    </p:set>
                                    <p:animEffect transition="in" filter="fade">
                                      <p:cBhvr>
                                        <p:cTn id="15" dur="500"/>
                                        <p:tgtEl>
                                          <p:spTgt spid="212">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2">
                                            <p:txEl>
                                              <p:pRg st="7" end="7"/>
                                            </p:txEl>
                                          </p:spTgt>
                                        </p:tgtEl>
                                        <p:attrNameLst>
                                          <p:attrName>style.visibility</p:attrName>
                                        </p:attrNameLst>
                                      </p:cBhvr>
                                      <p:to>
                                        <p:strVal val="visible"/>
                                      </p:to>
                                    </p:set>
                                    <p:animEffect transition="in" filter="fade">
                                      <p:cBhvr>
                                        <p:cTn id="18" dur="500"/>
                                        <p:tgtEl>
                                          <p:spTgt spid="212">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12">
                                            <p:txEl>
                                              <p:pRg st="8" end="8"/>
                                            </p:txEl>
                                          </p:spTgt>
                                        </p:tgtEl>
                                        <p:attrNameLst>
                                          <p:attrName>style.visibility</p:attrName>
                                        </p:attrNameLst>
                                      </p:cBhvr>
                                      <p:to>
                                        <p:strVal val="visible"/>
                                      </p:to>
                                    </p:set>
                                    <p:animEffect transition="in" filter="fade">
                                      <p:cBhvr>
                                        <p:cTn id="21" dur="500"/>
                                        <p:tgtEl>
                                          <p:spTgt spid="212">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12">
                                            <p:txEl>
                                              <p:pRg st="9" end="9"/>
                                            </p:txEl>
                                          </p:spTgt>
                                        </p:tgtEl>
                                        <p:attrNameLst>
                                          <p:attrName>style.visibility</p:attrName>
                                        </p:attrNameLst>
                                      </p:cBhvr>
                                      <p:to>
                                        <p:strVal val="visible"/>
                                      </p:to>
                                    </p:set>
                                    <p:animEffect transition="in" filter="fade">
                                      <p:cBhvr>
                                        <p:cTn id="24" dur="500"/>
                                        <p:tgtEl>
                                          <p:spTgt spid="212">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12">
                                            <p:txEl>
                                              <p:pRg st="10" end="10"/>
                                            </p:txEl>
                                          </p:spTgt>
                                        </p:tgtEl>
                                        <p:attrNameLst>
                                          <p:attrName>style.visibility</p:attrName>
                                        </p:attrNameLst>
                                      </p:cBhvr>
                                      <p:to>
                                        <p:strVal val="visible"/>
                                      </p:to>
                                    </p:set>
                                    <p:animEffect transition="in" filter="fade">
                                      <p:cBhvr>
                                        <p:cTn id="27" dur="500"/>
                                        <p:tgtEl>
                                          <p:spTgt spid="212">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1">
                                            <p:txEl>
                                              <p:pRg st="2" end="2"/>
                                            </p:txEl>
                                          </p:spTgt>
                                        </p:tgtEl>
                                        <p:attrNameLst>
                                          <p:attrName>style.visibility</p:attrName>
                                        </p:attrNameLst>
                                      </p:cBhvr>
                                      <p:to>
                                        <p:strVal val="visible"/>
                                      </p:to>
                                    </p:set>
                                    <p:animEffect transition="in" filter="fade">
                                      <p:cBhvr>
                                        <p:cTn id="32" dur="1000"/>
                                        <p:tgtEl>
                                          <p:spTgt spid="211">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12">
                                            <p:txEl>
                                              <p:pRg st="3" end="3"/>
                                            </p:txEl>
                                          </p:spTgt>
                                        </p:tgtEl>
                                        <p:attrNameLst>
                                          <p:attrName>style.visibility</p:attrName>
                                        </p:attrNameLst>
                                      </p:cBhvr>
                                      <p:to>
                                        <p:strVal val="visible"/>
                                      </p:to>
                                    </p:set>
                                    <p:animEffect transition="in" filter="fade">
                                      <p:cBhvr>
                                        <p:cTn id="35" dur="500"/>
                                        <p:tgtEl>
                                          <p:spTgt spid="212">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1">
                                            <p:txEl>
                                              <p:pRg st="3" end="3"/>
                                            </p:txEl>
                                          </p:spTgt>
                                        </p:tgtEl>
                                        <p:attrNameLst>
                                          <p:attrName>style.visibility</p:attrName>
                                        </p:attrNameLst>
                                      </p:cBhvr>
                                      <p:to>
                                        <p:strVal val="visible"/>
                                      </p:to>
                                    </p:set>
                                    <p:animEffect transition="in" filter="fade">
                                      <p:cBhvr>
                                        <p:cTn id="40" dur="1000"/>
                                        <p:tgtEl>
                                          <p:spTgt spid="211">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Shape 211"/>
          <p:cNvSpPr txBox="1">
            <a:spLocks noGrp="1"/>
          </p:cNvSpPr>
          <p:nvPr>
            <p:ph type="body" idx="1"/>
          </p:nvPr>
        </p:nvSpPr>
        <p:spPr>
          <a:xfrm>
            <a:off x="489034" y="915976"/>
            <a:ext cx="3852734" cy="3976443"/>
          </a:xfrm>
          <a:prstGeom prst="rect">
            <a:avLst/>
          </a:prstGeom>
        </p:spPr>
        <p:txBody>
          <a:bodyPr wrap="square" lIns="91425" tIns="91425" rIns="91425" bIns="91425" anchor="ctr" anchorCtr="0">
            <a:spAutoFit/>
          </a:bodyPr>
          <a:lstStyle/>
          <a:p>
            <a:pPr marL="0" indent="0">
              <a:spcAft>
                <a:spcPts val="1000"/>
              </a:spcAft>
              <a:buNone/>
            </a:pPr>
            <a:r>
              <a:rPr lang="en" sz="1800" b="1" dirty="0">
                <a:solidFill>
                  <a:srgbClr val="FF0000"/>
                </a:solidFill>
              </a:rPr>
              <a:t>0. </a:t>
            </a:r>
            <a:r>
              <a:rPr lang="en-US" sz="1800" dirty="0"/>
              <a:t>In </a:t>
            </a:r>
            <a:r>
              <a:rPr lang="en-US" sz="1800" dirty="0">
                <a:solidFill>
                  <a:srgbClr val="0000FF"/>
                </a:solidFill>
                <a:latin typeface="Consolas" charset="0"/>
                <a:ea typeface="Consolas" charset="0"/>
                <a:cs typeface="Consolas" charset="0"/>
              </a:rPr>
              <a:t>App</a:t>
            </a:r>
            <a:r>
              <a:rPr lang="en-US" sz="1800" dirty="0">
                <a:ea typeface="Consolas" charset="0"/>
              </a:rPr>
              <a:t>’</a:t>
            </a:r>
            <a:r>
              <a:rPr lang="en-US" sz="1800" dirty="0"/>
              <a:t>s constructor,</a:t>
            </a:r>
            <a:r>
              <a:rPr lang="en" sz="1800" dirty="0"/>
              <a:t> a </a:t>
            </a:r>
            <a:r>
              <a:rPr lang="en" sz="1800" dirty="0" err="1">
                <a:solidFill>
                  <a:srgbClr val="0000FF"/>
                </a:solidFill>
                <a:latin typeface="Consolas"/>
                <a:ea typeface="Consolas"/>
                <a:cs typeface="Consolas"/>
                <a:sym typeface="Consolas"/>
              </a:rPr>
              <a:t>PetShop</a:t>
            </a:r>
            <a:r>
              <a:rPr lang="en" sz="1800" dirty="0">
                <a:solidFill>
                  <a:srgbClr val="000000"/>
                </a:solidFill>
              </a:rPr>
              <a:t> </a:t>
            </a:r>
            <a:r>
              <a:rPr lang="en-US" sz="1800" dirty="0">
                <a:solidFill>
                  <a:srgbClr val="000000"/>
                </a:solidFill>
              </a:rPr>
              <a:t>is instantiated </a:t>
            </a:r>
            <a:r>
              <a:rPr lang="en" sz="1800" dirty="0">
                <a:solidFill>
                  <a:srgbClr val="000000"/>
                </a:solidFill>
              </a:rPr>
              <a:t>(thereby calling </a:t>
            </a:r>
            <a:r>
              <a:rPr lang="en" sz="1800" dirty="0" err="1">
                <a:solidFill>
                  <a:srgbClr val="0000FF"/>
                </a:solidFill>
                <a:latin typeface="Consolas"/>
                <a:ea typeface="Consolas"/>
                <a:cs typeface="Consolas"/>
                <a:sym typeface="Consolas"/>
              </a:rPr>
              <a:t>PetShop</a:t>
            </a:r>
            <a:r>
              <a:rPr lang="en" sz="1800" dirty="0" err="1">
                <a:solidFill>
                  <a:srgbClr val="000000"/>
                </a:solidFill>
              </a:rPr>
              <a:t>’s</a:t>
            </a:r>
            <a:r>
              <a:rPr lang="en" sz="1800" dirty="0">
                <a:solidFill>
                  <a:srgbClr val="000000"/>
                </a:solidFill>
              </a:rPr>
              <a:t> constructor). Then:</a:t>
            </a:r>
            <a:endParaRPr lang="en-US" sz="1800" dirty="0">
              <a:solidFill>
                <a:srgbClr val="000000"/>
              </a:solidFill>
            </a:endParaRPr>
          </a:p>
          <a:p>
            <a:pPr marL="457200" lvl="1" indent="0">
              <a:spcAft>
                <a:spcPts val="1000"/>
              </a:spcAft>
              <a:buNone/>
            </a:pPr>
            <a:r>
              <a:rPr lang="en-US" sz="1600" b="1" dirty="0">
                <a:solidFill>
                  <a:srgbClr val="FF0000"/>
                </a:solidFill>
              </a:rPr>
              <a:t>1. </a:t>
            </a:r>
            <a:r>
              <a:rPr lang="en-US" sz="1600" dirty="0"/>
              <a:t>The </a:t>
            </a:r>
            <a:r>
              <a:rPr lang="en" sz="1600" dirty="0" err="1">
                <a:solidFill>
                  <a:srgbClr val="0000FF"/>
                </a:solidFill>
                <a:latin typeface="Consolas"/>
                <a:ea typeface="Consolas"/>
                <a:cs typeface="Consolas"/>
                <a:sym typeface="Consolas"/>
              </a:rPr>
              <a:t>PetShop</a:t>
            </a:r>
            <a:r>
              <a:rPr lang="en" sz="1600" dirty="0">
                <a:solidFill>
                  <a:srgbClr val="0000FF"/>
                </a:solidFill>
              </a:rPr>
              <a:t> </a:t>
            </a:r>
            <a:r>
              <a:rPr lang="en" sz="1600" dirty="0"/>
              <a:t>in turn calls the </a:t>
            </a:r>
            <a:r>
              <a:rPr lang="en" sz="1600" dirty="0" err="1">
                <a:solidFill>
                  <a:srgbClr val="0000FF"/>
                </a:solidFill>
                <a:latin typeface="Consolas" panose="020B0609020204030204" pitchFamily="49" charset="0"/>
              </a:rPr>
              <a:t>testGroomer</a:t>
            </a:r>
            <a:r>
              <a:rPr lang="en" sz="1600" dirty="0">
                <a:solidFill>
                  <a:srgbClr val="0000FF"/>
                </a:solidFill>
                <a:latin typeface="Consolas" panose="020B0609020204030204" pitchFamily="49" charset="0"/>
              </a:rPr>
              <a:t>() </a:t>
            </a:r>
            <a:r>
              <a:rPr lang="en" sz="1600" dirty="0"/>
              <a:t>helper method, which instantiates a </a:t>
            </a:r>
            <a:r>
              <a:rPr lang="en" sz="1600" dirty="0">
                <a:solidFill>
                  <a:srgbClr val="0000FF"/>
                </a:solidFill>
                <a:latin typeface="Consolas"/>
                <a:ea typeface="Consolas"/>
                <a:cs typeface="Consolas"/>
                <a:sym typeface="Consolas"/>
              </a:rPr>
              <a:t>Dog</a:t>
            </a:r>
            <a:r>
              <a:rPr lang="en" sz="1600" dirty="0"/>
              <a:t> and stores a reference to it in the variable </a:t>
            </a:r>
            <a:r>
              <a:rPr lang="en" sz="1600" dirty="0" err="1">
                <a:solidFill>
                  <a:srgbClr val="0000FF"/>
                </a:solidFill>
                <a:latin typeface="Consolas"/>
                <a:cs typeface="Consolas"/>
                <a:sym typeface="Consolas"/>
              </a:rPr>
              <a:t>django</a:t>
            </a:r>
            <a:endParaRPr lang="en-US" sz="1600" dirty="0">
              <a:solidFill>
                <a:srgbClr val="0000FF"/>
              </a:solidFill>
              <a:latin typeface="Consolas"/>
              <a:ea typeface="Consolas"/>
              <a:cs typeface="Consolas"/>
              <a:sym typeface="Consolas"/>
            </a:endParaRPr>
          </a:p>
          <a:p>
            <a:pPr marL="457200" lvl="1" indent="0">
              <a:spcAft>
                <a:spcPts val="1000"/>
              </a:spcAft>
              <a:buNone/>
            </a:pPr>
            <a:r>
              <a:rPr lang="en-US" sz="1600" b="1" dirty="0">
                <a:solidFill>
                  <a:srgbClr val="FF0000"/>
                </a:solidFill>
              </a:rPr>
              <a:t>2. </a:t>
            </a:r>
            <a:r>
              <a:rPr lang="en" sz="1600" dirty="0"/>
              <a:t>Next, it instantiates a </a:t>
            </a:r>
            <a:r>
              <a:rPr lang="en" sz="1600" dirty="0">
                <a:solidFill>
                  <a:srgbClr val="0000FF"/>
                </a:solidFill>
                <a:latin typeface="Consolas"/>
                <a:ea typeface="Consolas"/>
                <a:cs typeface="Consolas"/>
                <a:sym typeface="Consolas"/>
              </a:rPr>
              <a:t>DogGroomer</a:t>
            </a:r>
            <a:r>
              <a:rPr lang="en" sz="1600" dirty="0"/>
              <a:t> and stores a reference to it in the variable </a:t>
            </a:r>
            <a:r>
              <a:rPr lang="en" sz="1600" dirty="0">
                <a:solidFill>
                  <a:srgbClr val="0000FF"/>
                </a:solidFill>
                <a:latin typeface="Consolas"/>
                <a:ea typeface="Consolas"/>
                <a:cs typeface="Consolas"/>
                <a:sym typeface="Consolas"/>
              </a:rPr>
              <a:t>groomer</a:t>
            </a:r>
            <a:endParaRPr lang="en-US" sz="1600" dirty="0">
              <a:solidFill>
                <a:srgbClr val="0000FF"/>
              </a:solidFill>
              <a:latin typeface="Consolas"/>
              <a:ea typeface="Consolas"/>
              <a:cs typeface="Consolas"/>
              <a:sym typeface="Consolas"/>
            </a:endParaRPr>
          </a:p>
          <a:p>
            <a:pPr marL="457200" lvl="1" indent="0">
              <a:spcAft>
                <a:spcPts val="1000"/>
              </a:spcAft>
              <a:buNone/>
            </a:pPr>
            <a:r>
              <a:rPr lang="en-US" sz="1600" b="1" dirty="0">
                <a:solidFill>
                  <a:srgbClr val="FF0000"/>
                </a:solidFill>
              </a:rPr>
              <a:t>3. </a:t>
            </a:r>
            <a:r>
              <a:rPr lang="en" sz="1600" dirty="0"/>
              <a:t>The </a:t>
            </a:r>
            <a:r>
              <a:rPr lang="en" sz="1600" dirty="0">
                <a:solidFill>
                  <a:srgbClr val="0000FF"/>
                </a:solidFill>
                <a:latin typeface="Consolas"/>
                <a:ea typeface="Consolas"/>
                <a:cs typeface="Consolas"/>
                <a:sym typeface="Consolas"/>
              </a:rPr>
              <a:t>groom</a:t>
            </a:r>
            <a:r>
              <a:rPr lang="en" sz="1600" dirty="0"/>
              <a:t> method is called on </a:t>
            </a:r>
            <a:r>
              <a:rPr lang="en" sz="1600" dirty="0">
                <a:solidFill>
                  <a:srgbClr val="0000FF"/>
                </a:solidFill>
                <a:latin typeface="Consolas"/>
                <a:ea typeface="Consolas"/>
                <a:cs typeface="Consolas"/>
                <a:sym typeface="Consolas"/>
              </a:rPr>
              <a:t>groomer</a:t>
            </a:r>
            <a:r>
              <a:rPr lang="en" sz="1600" dirty="0"/>
              <a:t>, passing in </a:t>
            </a:r>
            <a:r>
              <a:rPr lang="en-US" sz="1600" dirty="0" err="1">
                <a:solidFill>
                  <a:srgbClr val="0000FF"/>
                </a:solidFill>
                <a:latin typeface="Consolas"/>
                <a:cs typeface="Consolas"/>
                <a:sym typeface="Consolas"/>
              </a:rPr>
              <a:t>d</a:t>
            </a:r>
            <a:r>
              <a:rPr lang="en-US" sz="1600" dirty="0" err="1">
                <a:solidFill>
                  <a:srgbClr val="0000FF"/>
                </a:solidFill>
                <a:latin typeface="Consolas"/>
                <a:ea typeface="Consolas"/>
                <a:cs typeface="Consolas"/>
                <a:sym typeface="Consolas"/>
              </a:rPr>
              <a:t>jango</a:t>
            </a:r>
            <a:r>
              <a:rPr lang="en-US" sz="1600" dirty="0">
                <a:solidFill>
                  <a:srgbClr val="0000FF"/>
                </a:solidFill>
                <a:latin typeface="Consolas"/>
                <a:ea typeface="Consolas"/>
                <a:cs typeface="Consolas"/>
                <a:sym typeface="Consolas"/>
              </a:rPr>
              <a:t> </a:t>
            </a:r>
            <a:r>
              <a:rPr lang="en" sz="1600" dirty="0"/>
              <a:t>as an argument; the </a:t>
            </a:r>
            <a:r>
              <a:rPr lang="en" sz="1600" dirty="0">
                <a:solidFill>
                  <a:srgbClr val="0000FF"/>
                </a:solidFill>
                <a:latin typeface="Consolas"/>
                <a:ea typeface="Consolas"/>
                <a:cs typeface="Consolas"/>
              </a:rPr>
              <a:t>groomer</a:t>
            </a:r>
            <a:r>
              <a:rPr lang="en" sz="1600" dirty="0"/>
              <a:t> will think of it as </a:t>
            </a:r>
            <a:r>
              <a:rPr lang="en" sz="1600" dirty="0" err="1">
                <a:solidFill>
                  <a:srgbClr val="0000FF"/>
                </a:solidFill>
                <a:latin typeface="Consolas"/>
                <a:ea typeface="Consolas"/>
                <a:cs typeface="Consolas"/>
              </a:rPr>
              <a:t>shaggyDog</a:t>
            </a:r>
            <a:r>
              <a:rPr lang="en-US" sz="1600" dirty="0"/>
              <a:t>, a</a:t>
            </a:r>
            <a:r>
              <a:rPr lang="en" sz="1600" dirty="0"/>
              <a:t> synonym</a:t>
            </a:r>
          </a:p>
        </p:txBody>
      </p:sp>
      <p:sp>
        <p:nvSpPr>
          <p:cNvPr id="212" name="Shape 212"/>
          <p:cNvSpPr txBox="1">
            <a:spLocks noGrp="1"/>
          </p:cNvSpPr>
          <p:nvPr>
            <p:ph type="body" idx="2"/>
          </p:nvPr>
        </p:nvSpPr>
        <p:spPr>
          <a:xfrm>
            <a:off x="4431921" y="811011"/>
            <a:ext cx="4894199" cy="4206058"/>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public class App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public App()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a:t>
            </a:r>
            <a:r>
              <a:rPr lang="x-none" sz="1200" dirty="0">
                <a:solidFill>
                  <a:srgbClr val="FF0000"/>
                </a:solidFill>
                <a:latin typeface="Consolas"/>
                <a:ea typeface="Consolas"/>
                <a:cs typeface="Consolas"/>
                <a:sym typeface="Consolas"/>
              </a:rPr>
              <a:t>Petshop petSmart = new Petshop();</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a:t>
            </a:r>
          </a:p>
          <a:p>
            <a:pPr lvl="0" defTabSz="403225" rtl="0">
              <a:lnSpc>
                <a:spcPct val="115000"/>
              </a:lnSpc>
              <a:spcBef>
                <a:spcPts val="0"/>
              </a:spcBef>
              <a:buClr>
                <a:schemeClr val="dk1"/>
              </a:buClr>
              <a:buSzPct val="78571"/>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public PetShop()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this.testGroomer();</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public void testGroomer() {</a:t>
            </a:r>
          </a:p>
          <a:p>
            <a:pPr lvl="0" defTabSz="403225">
              <a:lnSpc>
                <a:spcPct val="115000"/>
              </a:lnSpc>
              <a:buClr>
                <a:schemeClr val="dk1"/>
              </a:buClr>
              <a:buSzPct val="78571"/>
              <a:buNone/>
            </a:pPr>
            <a:r>
              <a:rPr lang="x-none" sz="1200" dirty="0">
                <a:latin typeface="Consolas"/>
                <a:ea typeface="Consolas"/>
                <a:cs typeface="Consolas"/>
                <a:sym typeface="Consolas"/>
              </a:rPr>
              <a:t>		</a:t>
            </a:r>
            <a:r>
              <a:rPr lang="x-none" sz="1200" dirty="0">
                <a:solidFill>
                  <a:srgbClr val="FF0000"/>
                </a:solidFill>
                <a:latin typeface="Consolas"/>
                <a:ea typeface="Consolas"/>
                <a:cs typeface="Consolas"/>
                <a:sym typeface="Consolas"/>
              </a:rPr>
              <a:t>Dog django = new Dog();</a:t>
            </a:r>
          </a:p>
          <a:p>
            <a:pPr lvl="0" defTabSz="403225">
              <a:lnSpc>
                <a:spcPct val="115000"/>
              </a:lnSpc>
              <a:buClr>
                <a:schemeClr val="dk1"/>
              </a:buClr>
              <a:buSzPct val="78571"/>
              <a:buNone/>
            </a:pPr>
            <a:r>
              <a:rPr lang="x-none" sz="1200" dirty="0">
                <a:latin typeface="Consolas"/>
                <a:ea typeface="Consolas"/>
                <a:cs typeface="Consolas"/>
                <a:sym typeface="Consolas"/>
              </a:rPr>
              <a:t>		</a:t>
            </a:r>
            <a:r>
              <a:rPr lang="x-none" sz="1200" dirty="0">
                <a:solidFill>
                  <a:srgbClr val="FF0000"/>
                </a:solidFill>
                <a:latin typeface="Consolas"/>
                <a:ea typeface="Consolas"/>
                <a:cs typeface="Consolas"/>
                <a:sym typeface="Consolas"/>
              </a:rPr>
              <a:t>DogGroomer groomer = new DogGroomer();</a:t>
            </a:r>
          </a:p>
          <a:p>
            <a:pPr lvl="0" defTabSz="403225">
              <a:lnSpc>
                <a:spcPct val="115000"/>
              </a:lnSpc>
              <a:buClr>
                <a:schemeClr val="dk1"/>
              </a:buClr>
              <a:buSzPct val="78571"/>
              <a:buNone/>
            </a:pPr>
            <a:r>
              <a:rPr lang="x-none" sz="1200" dirty="0">
                <a:latin typeface="Consolas"/>
                <a:ea typeface="Consolas"/>
                <a:cs typeface="Consolas"/>
                <a:sym typeface="Consolas"/>
              </a:rPr>
              <a:t>    	</a:t>
            </a:r>
            <a:r>
              <a:rPr lang="x-none" sz="1200" dirty="0" err="1">
                <a:solidFill>
                  <a:srgbClr val="FF0000"/>
                </a:solidFill>
                <a:latin typeface="Consolas"/>
                <a:ea typeface="Consolas"/>
                <a:cs typeface="Consolas"/>
                <a:sym typeface="Consolas"/>
              </a:rPr>
              <a:t>groomer.groom</a:t>
            </a:r>
            <a:r>
              <a:rPr lang="x-none" sz="1200" dirty="0">
                <a:solidFill>
                  <a:srgbClr val="FF0000"/>
                </a:solidFill>
                <a:latin typeface="Consolas"/>
                <a:ea typeface="Consolas"/>
                <a:cs typeface="Consolas"/>
                <a:sym typeface="Consolas"/>
              </a:rPr>
              <a:t>(django);</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a:t>
            </a:r>
            <a:r>
              <a:rPr lang="en" sz="1200" dirty="0">
                <a:solidFill>
                  <a:schemeClr val="bg2">
                    <a:lumMod val="75000"/>
                  </a:schemeClr>
                </a:solidFill>
                <a:latin typeface="Consolas"/>
                <a:ea typeface="Consolas"/>
                <a:cs typeface="Consolas"/>
                <a:sym typeface="Consolas"/>
              </a:rPr>
              <a:t>//exit method, django and groomer disappear</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a:t>
            </a:r>
          </a:p>
          <a:p>
            <a:pPr lvl="0" defTabSz="403225">
              <a:lnSpc>
                <a:spcPct val="115000"/>
              </a:lnSpc>
              <a:spcBef>
                <a:spcPts val="0"/>
              </a:spcBef>
              <a:buClr>
                <a:schemeClr val="dk1"/>
              </a:buClr>
              <a:buSzPct val="78571"/>
              <a:buFont typeface="Arial"/>
              <a:buNone/>
            </a:pPr>
            <a:r>
              <a:rPr lang="x-none" sz="1200" dirty="0">
                <a:latin typeface="Consolas"/>
                <a:ea typeface="Consolas"/>
                <a:cs typeface="Consolas"/>
                <a:sym typeface="Consolas"/>
              </a:rPr>
              <a:t>}</a:t>
            </a:r>
          </a:p>
        </p:txBody>
      </p:sp>
      <p:sp>
        <p:nvSpPr>
          <p:cNvPr id="5" name="Shape 222"/>
          <p:cNvSpPr txBox="1"/>
          <p:nvPr/>
        </p:nvSpPr>
        <p:spPr>
          <a:xfrm>
            <a:off x="4559181" y="3552064"/>
            <a:ext cx="338699" cy="376200"/>
          </a:xfrm>
          <a:prstGeom prst="rect">
            <a:avLst/>
          </a:prstGeom>
          <a:noFill/>
          <a:ln>
            <a:noFill/>
          </a:ln>
        </p:spPr>
        <p:txBody>
          <a:bodyPr lIns="91425" tIns="91425" rIns="91425" bIns="91425" anchor="t" anchorCtr="0">
            <a:spAutoFit/>
          </a:bodyPr>
          <a:lstStyle/>
          <a:p>
            <a:pPr>
              <a:spcBef>
                <a:spcPts val="0"/>
              </a:spcBef>
              <a:buNone/>
            </a:pPr>
            <a:r>
              <a:rPr lang="en" b="1" dirty="0">
                <a:solidFill>
                  <a:srgbClr val="FF0000"/>
                </a:solidFill>
              </a:rPr>
              <a:t>1</a:t>
            </a:r>
            <a:r>
              <a:rPr lang="en" dirty="0">
                <a:solidFill>
                  <a:srgbClr val="FF0000"/>
                </a:solidFill>
              </a:rPr>
              <a:t>.</a:t>
            </a:r>
          </a:p>
        </p:txBody>
      </p:sp>
      <p:sp>
        <p:nvSpPr>
          <p:cNvPr id="6" name="Shape 223"/>
          <p:cNvSpPr txBox="1"/>
          <p:nvPr/>
        </p:nvSpPr>
        <p:spPr>
          <a:xfrm>
            <a:off x="4555583" y="3771327"/>
            <a:ext cx="338699" cy="376200"/>
          </a:xfrm>
          <a:prstGeom prst="rect">
            <a:avLst/>
          </a:prstGeom>
          <a:noFill/>
          <a:ln>
            <a:noFill/>
          </a:ln>
        </p:spPr>
        <p:txBody>
          <a:bodyPr lIns="91425" tIns="91425" rIns="91425" bIns="91425" anchor="t" anchorCtr="0">
            <a:spAutoFit/>
          </a:bodyPr>
          <a:lstStyle/>
          <a:p>
            <a:pPr lvl="0" rtl="0">
              <a:spcBef>
                <a:spcPts val="0"/>
              </a:spcBef>
              <a:buNone/>
            </a:pPr>
            <a:r>
              <a:rPr lang="en" b="1" dirty="0">
                <a:solidFill>
                  <a:srgbClr val="FF0000"/>
                </a:solidFill>
              </a:rPr>
              <a:t>2</a:t>
            </a:r>
            <a:r>
              <a:rPr lang="en" dirty="0">
                <a:solidFill>
                  <a:srgbClr val="FF0000"/>
                </a:solidFill>
              </a:rPr>
              <a:t>.</a:t>
            </a:r>
          </a:p>
        </p:txBody>
      </p:sp>
      <p:sp>
        <p:nvSpPr>
          <p:cNvPr id="7" name="Shape 224"/>
          <p:cNvSpPr txBox="1"/>
          <p:nvPr/>
        </p:nvSpPr>
        <p:spPr>
          <a:xfrm>
            <a:off x="4559181" y="3990590"/>
            <a:ext cx="338699" cy="376200"/>
          </a:xfrm>
          <a:prstGeom prst="rect">
            <a:avLst/>
          </a:prstGeom>
          <a:noFill/>
          <a:ln>
            <a:noFill/>
          </a:ln>
        </p:spPr>
        <p:txBody>
          <a:bodyPr lIns="91425" tIns="91425" rIns="91425" bIns="91425" anchor="t" anchorCtr="0">
            <a:spAutoFit/>
          </a:bodyPr>
          <a:lstStyle/>
          <a:p>
            <a:pPr lvl="0" rtl="0">
              <a:spcBef>
                <a:spcPts val="0"/>
              </a:spcBef>
              <a:buNone/>
            </a:pPr>
            <a:r>
              <a:rPr lang="en" b="1" dirty="0">
                <a:solidFill>
                  <a:srgbClr val="FF0000"/>
                </a:solidFill>
              </a:rPr>
              <a:t>3</a:t>
            </a:r>
            <a:r>
              <a:rPr lang="en" dirty="0">
                <a:solidFill>
                  <a:srgbClr val="FF0000"/>
                </a:solidFill>
              </a:rPr>
              <a:t>.</a:t>
            </a:r>
          </a:p>
        </p:txBody>
      </p:sp>
      <p:sp>
        <p:nvSpPr>
          <p:cNvPr id="8" name="Shape 222"/>
          <p:cNvSpPr txBox="1"/>
          <p:nvPr/>
        </p:nvSpPr>
        <p:spPr>
          <a:xfrm>
            <a:off x="4511102" y="1463655"/>
            <a:ext cx="338699" cy="400079"/>
          </a:xfrm>
          <a:prstGeom prst="rect">
            <a:avLst/>
          </a:prstGeom>
          <a:noFill/>
          <a:ln>
            <a:noFill/>
          </a:ln>
        </p:spPr>
        <p:txBody>
          <a:bodyPr wrap="square" lIns="91425" tIns="91425" rIns="91425" bIns="91425" anchor="t" anchorCtr="0">
            <a:spAutoFit/>
          </a:bodyPr>
          <a:lstStyle/>
          <a:p>
            <a:r>
              <a:rPr lang="en" b="1" dirty="0">
                <a:solidFill>
                  <a:srgbClr val="FF0000"/>
                </a:solidFill>
              </a:rPr>
              <a:t>0.</a:t>
            </a:r>
          </a:p>
        </p:txBody>
      </p:sp>
      <p:sp>
        <p:nvSpPr>
          <p:cNvPr id="2" name="Δεξιό άγκιστρο 1"/>
          <p:cNvSpPr/>
          <p:nvPr/>
        </p:nvSpPr>
        <p:spPr>
          <a:xfrm>
            <a:off x="8363034" y="2332500"/>
            <a:ext cx="153443" cy="24466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l-GR">
              <a:solidFill>
                <a:sysClr val="windowText" lastClr="000000"/>
              </a:solidFill>
            </a:endParaRPr>
          </a:p>
        </p:txBody>
      </p:sp>
      <p:sp>
        <p:nvSpPr>
          <p:cNvPr id="3" name="TextBox 2"/>
          <p:cNvSpPr txBox="1"/>
          <p:nvPr/>
        </p:nvSpPr>
        <p:spPr>
          <a:xfrm>
            <a:off x="8477840" y="3186487"/>
            <a:ext cx="588888" cy="892552"/>
          </a:xfrm>
          <a:prstGeom prst="rect">
            <a:avLst/>
          </a:prstGeom>
          <a:noFill/>
        </p:spPr>
        <p:txBody>
          <a:bodyPr wrap="square" rtlCol="0">
            <a:spAutoFit/>
          </a:bodyPr>
          <a:lstStyle/>
          <a:p>
            <a:r>
              <a:rPr lang="en-US" sz="1300" dirty="0"/>
              <a:t>Code from Slide 21</a:t>
            </a:r>
            <a:endParaRPr lang="el-GR" sz="1300" dirty="0"/>
          </a:p>
        </p:txBody>
      </p:sp>
      <p:sp>
        <p:nvSpPr>
          <p:cNvPr id="17" name="Shape 188">
            <a:extLst>
              <a:ext uri="{FF2B5EF4-FFF2-40B4-BE49-F238E27FC236}">
                <a16:creationId xmlns:a16="http://schemas.microsoft.com/office/drawing/2014/main" id="{51FC6382-F44A-254C-8F8C-326B8C18C956}"/>
              </a:ext>
            </a:extLst>
          </p:cNvPr>
          <p:cNvSpPr txBox="1">
            <a:spLocks/>
          </p:cNvSpPr>
          <p:nvPr/>
        </p:nvSpPr>
        <p:spPr>
          <a:xfrm>
            <a:off x="0" y="29957"/>
            <a:ext cx="9144000" cy="683234"/>
          </a:xfrm>
          <a:prstGeom prst="rect">
            <a:avLst/>
          </a:prstGeom>
        </p:spPr>
        <p:txBody>
          <a:bodyPr vert="horz" wrap="square" lIns="91425" tIns="91425" rIns="91425" bIns="91425" rtlCol="0" anchor="b" anchorCtr="0">
            <a:spAutoFit/>
          </a:bodyPr>
          <a:lstStyle>
            <a:lvl1pPr algn="l" defTabSz="914400" rtl="0" eaLnBrk="1" latinLnBrk="0" hangingPunct="1">
              <a:lnSpc>
                <a:spcPct val="90000"/>
              </a:lnSpc>
              <a:spcBef>
                <a:spcPts val="0"/>
              </a:spcBef>
              <a:buNone/>
              <a:defRPr sz="3600" b="1" kern="1200">
                <a:solidFill>
                  <a:schemeClr val="tx1"/>
                </a:solidFill>
                <a:latin typeface="Arial" charset="0"/>
                <a:ea typeface="Arial" charset="0"/>
                <a:cs typeface="Arial" charset="0"/>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dirty="0"/>
              <a:t>Instances</a:t>
            </a:r>
            <a:r>
              <a:rPr lang="en" dirty="0"/>
              <a:t> as Parameters (3/</a:t>
            </a:r>
            <a:r>
              <a:rPr lang="en-US" dirty="0"/>
              <a:t>3</a:t>
            </a:r>
            <a:r>
              <a:rPr lang="en" dirty="0"/>
              <a:t>): </a:t>
            </a:r>
            <a:r>
              <a:rPr lang="en-US" sz="2400" dirty="0"/>
              <a:t>Flow of Control</a:t>
            </a:r>
            <a:endParaRPr lang="en" sz="2400" dirty="0"/>
          </a:p>
        </p:txBody>
      </p:sp>
      <p:sp>
        <p:nvSpPr>
          <p:cNvPr id="11" name="Cloud 10">
            <a:extLst>
              <a:ext uri="{FF2B5EF4-FFF2-40B4-BE49-F238E27FC236}">
                <a16:creationId xmlns:a16="http://schemas.microsoft.com/office/drawing/2014/main" id="{ECA16E5D-2F11-2E4D-BCC9-3DDEC6DA3309}"/>
              </a:ext>
            </a:extLst>
          </p:cNvPr>
          <p:cNvSpPr/>
          <p:nvPr/>
        </p:nvSpPr>
        <p:spPr>
          <a:xfrm>
            <a:off x="6163294" y="674100"/>
            <a:ext cx="997527" cy="77290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a:t>
            </a:r>
          </a:p>
        </p:txBody>
      </p:sp>
      <p:sp>
        <p:nvSpPr>
          <p:cNvPr id="12" name="Cloud 11">
            <a:extLst>
              <a:ext uri="{FF2B5EF4-FFF2-40B4-BE49-F238E27FC236}">
                <a16:creationId xmlns:a16="http://schemas.microsoft.com/office/drawing/2014/main" id="{72D30415-4FEF-484A-A78E-125F05124CFD}"/>
              </a:ext>
            </a:extLst>
          </p:cNvPr>
          <p:cNvSpPr/>
          <p:nvPr/>
        </p:nvSpPr>
        <p:spPr>
          <a:xfrm>
            <a:off x="7821826" y="1463654"/>
            <a:ext cx="1268584" cy="654057"/>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petShop </a:t>
            </a:r>
          </a:p>
        </p:txBody>
      </p:sp>
      <p:sp>
        <p:nvSpPr>
          <p:cNvPr id="13" name="Cloud 12">
            <a:extLst>
              <a:ext uri="{FF2B5EF4-FFF2-40B4-BE49-F238E27FC236}">
                <a16:creationId xmlns:a16="http://schemas.microsoft.com/office/drawing/2014/main" id="{6DAF0919-68B5-7848-A2EC-475425A1FFCB}"/>
              </a:ext>
            </a:extLst>
          </p:cNvPr>
          <p:cNvSpPr/>
          <p:nvPr/>
        </p:nvSpPr>
        <p:spPr>
          <a:xfrm>
            <a:off x="7247893" y="550945"/>
            <a:ext cx="1788927" cy="88417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DogGroomer</a:t>
            </a:r>
          </a:p>
        </p:txBody>
      </p:sp>
    </p:spTree>
    <p:extLst>
      <p:ext uri="{BB962C8B-B14F-4D97-AF65-F5344CB8AC3E}">
        <p14:creationId xmlns:p14="http://schemas.microsoft.com/office/powerpoint/2010/main" val="108879832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1" end="1"/>
                                            </p:txEl>
                                          </p:spTgt>
                                        </p:tgtEl>
                                        <p:attrNameLst>
                                          <p:attrName>style.visibility</p:attrName>
                                        </p:attrNameLst>
                                      </p:cBhvr>
                                      <p:to>
                                        <p:strVal val="visible"/>
                                      </p:to>
                                    </p:set>
                                    <p:animEffect transition="in" filter="fade">
                                      <p:cBhvr>
                                        <p:cTn id="7" dur="500"/>
                                        <p:tgtEl>
                                          <p:spTgt spid="21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2">
                                            <p:txEl>
                                              <p:pRg st="2" end="2"/>
                                            </p:txEl>
                                          </p:spTgt>
                                        </p:tgtEl>
                                        <p:attrNameLst>
                                          <p:attrName>style.visibility</p:attrName>
                                        </p:attrNameLst>
                                      </p:cBhvr>
                                      <p:to>
                                        <p:strVal val="visible"/>
                                      </p:to>
                                    </p:set>
                                    <p:animEffect transition="in" filter="fade">
                                      <p:cBhvr>
                                        <p:cTn id="10" dur="500"/>
                                        <p:tgtEl>
                                          <p:spTgt spid="21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2">
                                            <p:txEl>
                                              <p:pRg st="4" end="4"/>
                                            </p:txEl>
                                          </p:spTgt>
                                        </p:tgtEl>
                                        <p:attrNameLst>
                                          <p:attrName>style.visibility</p:attrName>
                                        </p:attrNameLst>
                                      </p:cBhvr>
                                      <p:to>
                                        <p:strVal val="visible"/>
                                      </p:to>
                                    </p:set>
                                    <p:animEffect transition="in" filter="fade">
                                      <p:cBhvr>
                                        <p:cTn id="13" dur="500"/>
                                        <p:tgtEl>
                                          <p:spTgt spid="21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xEl>
                                              <p:pRg st="5" end="5"/>
                                            </p:txEl>
                                          </p:spTgt>
                                        </p:tgtEl>
                                        <p:attrNameLst>
                                          <p:attrName>style.visibility</p:attrName>
                                        </p:attrNameLst>
                                      </p:cBhvr>
                                      <p:to>
                                        <p:strVal val="visible"/>
                                      </p:to>
                                    </p:set>
                                    <p:animEffect transition="in" filter="fade">
                                      <p:cBhvr>
                                        <p:cTn id="16" dur="500"/>
                                        <p:tgtEl>
                                          <p:spTgt spid="21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1">
                                            <p:txEl>
                                              <p:pRg st="0" end="0"/>
                                            </p:txEl>
                                          </p:spTgt>
                                        </p:tgtEl>
                                        <p:attrNameLst>
                                          <p:attrName>style.visibility</p:attrName>
                                        </p:attrNameLst>
                                      </p:cBhvr>
                                      <p:to>
                                        <p:strVal val="visible"/>
                                      </p:to>
                                    </p:set>
                                    <p:animEffect transition="in" filter="fade">
                                      <p:cBhvr>
                                        <p:cTn id="21" dur="1000"/>
                                        <p:tgtEl>
                                          <p:spTgt spid="211">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12">
                                            <p:txEl>
                                              <p:pRg st="3" end="3"/>
                                            </p:txEl>
                                          </p:spTgt>
                                        </p:tgtEl>
                                        <p:attrNameLst>
                                          <p:attrName>style.visibility</p:attrName>
                                        </p:attrNameLst>
                                      </p:cBhvr>
                                      <p:to>
                                        <p:strVal val="visible"/>
                                      </p:to>
                                    </p:set>
                                    <p:animEffect transition="in" filter="fade">
                                      <p:cBhvr>
                                        <p:cTn id="24" dur="500"/>
                                        <p:tgtEl>
                                          <p:spTgt spid="212">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2">
                                            <p:txEl>
                                              <p:pRg st="7" end="7"/>
                                            </p:txEl>
                                          </p:spTgt>
                                        </p:tgtEl>
                                        <p:attrNameLst>
                                          <p:attrName>style.visibility</p:attrName>
                                        </p:attrNameLst>
                                      </p:cBhvr>
                                      <p:to>
                                        <p:strVal val="visible"/>
                                      </p:to>
                                    </p:set>
                                    <p:animEffect transition="in" filter="fade">
                                      <p:cBhvr>
                                        <p:cTn id="32" dur="500"/>
                                        <p:tgtEl>
                                          <p:spTgt spid="212">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12">
                                            <p:txEl>
                                              <p:pRg st="8" end="8"/>
                                            </p:txEl>
                                          </p:spTgt>
                                        </p:tgtEl>
                                        <p:attrNameLst>
                                          <p:attrName>style.visibility</p:attrName>
                                        </p:attrNameLst>
                                      </p:cBhvr>
                                      <p:to>
                                        <p:strVal val="visible"/>
                                      </p:to>
                                    </p:set>
                                    <p:animEffect transition="in" filter="fade">
                                      <p:cBhvr>
                                        <p:cTn id="35" dur="500"/>
                                        <p:tgtEl>
                                          <p:spTgt spid="21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12">
                                            <p:txEl>
                                              <p:pRg st="9" end="9"/>
                                            </p:txEl>
                                          </p:spTgt>
                                        </p:tgtEl>
                                        <p:attrNameLst>
                                          <p:attrName>style.visibility</p:attrName>
                                        </p:attrNameLst>
                                      </p:cBhvr>
                                      <p:to>
                                        <p:strVal val="visible"/>
                                      </p:to>
                                    </p:set>
                                    <p:animEffect transition="in" filter="fade">
                                      <p:cBhvr>
                                        <p:cTn id="38" dur="500"/>
                                        <p:tgtEl>
                                          <p:spTgt spid="21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12">
                                            <p:txEl>
                                              <p:pRg st="10" end="10"/>
                                            </p:txEl>
                                          </p:spTgt>
                                        </p:tgtEl>
                                        <p:attrNameLst>
                                          <p:attrName>style.visibility</p:attrName>
                                        </p:attrNameLst>
                                      </p:cBhvr>
                                      <p:to>
                                        <p:strVal val="visible"/>
                                      </p:to>
                                    </p:set>
                                    <p:animEffect transition="in" filter="fade">
                                      <p:cBhvr>
                                        <p:cTn id="41" dur="500"/>
                                        <p:tgtEl>
                                          <p:spTgt spid="212">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12">
                                            <p:txEl>
                                              <p:pRg st="12" end="12"/>
                                            </p:txEl>
                                          </p:spTgt>
                                        </p:tgtEl>
                                        <p:attrNameLst>
                                          <p:attrName>style.visibility</p:attrName>
                                        </p:attrNameLst>
                                      </p:cBhvr>
                                      <p:to>
                                        <p:strVal val="visible"/>
                                      </p:to>
                                    </p:set>
                                    <p:animEffect transition="in" filter="fade">
                                      <p:cBhvr>
                                        <p:cTn id="44" dur="500"/>
                                        <p:tgtEl>
                                          <p:spTgt spid="212">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12">
                                            <p:txEl>
                                              <p:pRg st="17" end="17"/>
                                            </p:txEl>
                                          </p:spTgt>
                                        </p:tgtEl>
                                        <p:attrNameLst>
                                          <p:attrName>style.visibility</p:attrName>
                                        </p:attrNameLst>
                                      </p:cBhvr>
                                      <p:to>
                                        <p:strVal val="visible"/>
                                      </p:to>
                                    </p:set>
                                    <p:animEffect transition="in" filter="fade">
                                      <p:cBhvr>
                                        <p:cTn id="47" dur="500"/>
                                        <p:tgtEl>
                                          <p:spTgt spid="212">
                                            <p:txEl>
                                              <p:pRg st="17" end="1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12">
                                            <p:txEl>
                                              <p:pRg st="18" end="18"/>
                                            </p:txEl>
                                          </p:spTgt>
                                        </p:tgtEl>
                                        <p:attrNameLst>
                                          <p:attrName>style.visibility</p:attrName>
                                        </p:attrNameLst>
                                      </p:cBhvr>
                                      <p:to>
                                        <p:strVal val="visible"/>
                                      </p:to>
                                    </p:set>
                                    <p:animEffect transition="in" filter="fade">
                                      <p:cBhvr>
                                        <p:cTn id="50" dur="500"/>
                                        <p:tgtEl>
                                          <p:spTgt spid="212">
                                            <p:txEl>
                                              <p:pRg st="18" end="18"/>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11">
                                            <p:txEl>
                                              <p:pRg st="1" end="1"/>
                                            </p:txEl>
                                          </p:spTgt>
                                        </p:tgtEl>
                                        <p:attrNameLst>
                                          <p:attrName>style.visibility</p:attrName>
                                        </p:attrNameLst>
                                      </p:cBhvr>
                                      <p:to>
                                        <p:strVal val="visible"/>
                                      </p:to>
                                    </p:set>
                                    <p:animEffect transition="in" filter="fade">
                                      <p:cBhvr>
                                        <p:cTn id="61" dur="1000"/>
                                        <p:tgtEl>
                                          <p:spTgt spid="211">
                                            <p:txEl>
                                              <p:pRg st="1" end="1"/>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212">
                                            <p:txEl>
                                              <p:pRg st="13" end="13"/>
                                            </p:txEl>
                                          </p:spTgt>
                                        </p:tgtEl>
                                        <p:attrNameLst>
                                          <p:attrName>style.visibility</p:attrName>
                                        </p:attrNameLst>
                                      </p:cBhvr>
                                      <p:to>
                                        <p:strVal val="visible"/>
                                      </p:to>
                                    </p:set>
                                    <p:animEffect transition="in" filter="fade">
                                      <p:cBhvr>
                                        <p:cTn id="67" dur="500"/>
                                        <p:tgtEl>
                                          <p:spTgt spid="212">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1">
                                            <p:txEl>
                                              <p:pRg st="2" end="2"/>
                                            </p:txEl>
                                          </p:spTgt>
                                        </p:tgtEl>
                                        <p:attrNameLst>
                                          <p:attrName>style.visibility</p:attrName>
                                        </p:attrNameLst>
                                      </p:cBhvr>
                                      <p:to>
                                        <p:strVal val="visible"/>
                                      </p:to>
                                    </p:set>
                                    <p:animEffect transition="in" filter="fade">
                                      <p:cBhvr>
                                        <p:cTn id="72" dur="1000"/>
                                        <p:tgtEl>
                                          <p:spTgt spid="211">
                                            <p:txEl>
                                              <p:pRg st="2" end="2"/>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par>
                                <p:cTn id="76" presetID="10" presetClass="entr" presetSubtype="0" fill="hold" nodeType="withEffect">
                                  <p:stCondLst>
                                    <p:cond delay="0"/>
                                  </p:stCondLst>
                                  <p:childTnLst>
                                    <p:set>
                                      <p:cBhvr>
                                        <p:cTn id="77" dur="1" fill="hold">
                                          <p:stCondLst>
                                            <p:cond delay="0"/>
                                          </p:stCondLst>
                                        </p:cTn>
                                        <p:tgtEl>
                                          <p:spTgt spid="212">
                                            <p:txEl>
                                              <p:pRg st="14" end="14"/>
                                            </p:txEl>
                                          </p:spTgt>
                                        </p:tgtEl>
                                        <p:attrNameLst>
                                          <p:attrName>style.visibility</p:attrName>
                                        </p:attrNameLst>
                                      </p:cBhvr>
                                      <p:to>
                                        <p:strVal val="visible"/>
                                      </p:to>
                                    </p:set>
                                    <p:animEffect transition="in" filter="fade">
                                      <p:cBhvr>
                                        <p:cTn id="78" dur="500"/>
                                        <p:tgtEl>
                                          <p:spTgt spid="212">
                                            <p:txEl>
                                              <p:pRg st="14" end="1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1">
                                            <p:txEl>
                                              <p:pRg st="3" end="3"/>
                                            </p:txEl>
                                          </p:spTgt>
                                        </p:tgtEl>
                                        <p:attrNameLst>
                                          <p:attrName>style.visibility</p:attrName>
                                        </p:attrNameLst>
                                      </p:cBhvr>
                                      <p:to>
                                        <p:strVal val="visible"/>
                                      </p:to>
                                    </p:set>
                                    <p:animEffect transition="in" filter="fade">
                                      <p:cBhvr>
                                        <p:cTn id="83" dur="500"/>
                                        <p:tgtEl>
                                          <p:spTgt spid="211">
                                            <p:txEl>
                                              <p:pRg st="3" end="3"/>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212">
                                            <p:txEl>
                                              <p:pRg st="15" end="15"/>
                                            </p:txEl>
                                          </p:spTgt>
                                        </p:tgtEl>
                                        <p:attrNameLst>
                                          <p:attrName>style.visibility</p:attrName>
                                        </p:attrNameLst>
                                      </p:cBhvr>
                                      <p:to>
                                        <p:strVal val="visible"/>
                                      </p:to>
                                    </p:set>
                                    <p:animEffect transition="in" filter="fade">
                                      <p:cBhvr>
                                        <p:cTn id="89" dur="500"/>
                                        <p:tgtEl>
                                          <p:spTgt spid="212">
                                            <p:txEl>
                                              <p:pRg st="15" end="15"/>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212">
                                            <p:txEl>
                                              <p:pRg st="16" end="16"/>
                                            </p:txEl>
                                          </p:spTgt>
                                        </p:tgtEl>
                                        <p:attrNameLst>
                                          <p:attrName>style.visibility</p:attrName>
                                        </p:attrNameLst>
                                      </p:cBhvr>
                                      <p:to>
                                        <p:strVal val="visible"/>
                                      </p:to>
                                    </p:set>
                                    <p:animEffect transition="in" filter="fade">
                                      <p:cBhvr>
                                        <p:cTn id="92" dur="500"/>
                                        <p:tgtEl>
                                          <p:spTgt spid="21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Memory?</a:t>
            </a:r>
            <a:endParaRPr lang="en-US" dirty="0">
              <a:solidFill>
                <a:srgbClr val="000000"/>
              </a:solidFill>
              <a:latin typeface="Arial"/>
            </a:endParaRPr>
          </a:p>
        </p:txBody>
      </p:sp>
      <p:sp>
        <p:nvSpPr>
          <p:cNvPr id="3" name="Text Placeholder 2"/>
          <p:cNvSpPr>
            <a:spLocks noGrp="1"/>
          </p:cNvSpPr>
          <p:nvPr>
            <p:ph type="body" idx="1"/>
          </p:nvPr>
        </p:nvSpPr>
        <p:spPr>
          <a:xfrm>
            <a:off x="128588" y="676249"/>
            <a:ext cx="4443412" cy="3725680"/>
          </a:xfrm>
        </p:spPr>
        <p:txBody>
          <a:bodyPr>
            <a:noAutofit/>
          </a:bodyPr>
          <a:lstStyle/>
          <a:p>
            <a:pPr>
              <a:buSzPct val="150000"/>
              <a:buFont typeface="Arial" panose="020B0604020202020204" pitchFamily="34" charset="0"/>
              <a:buChar char="•"/>
            </a:pPr>
            <a:endParaRPr lang="en-US" sz="2000" dirty="0">
              <a:solidFill>
                <a:srgbClr val="000000"/>
              </a:solidFill>
              <a:latin typeface="Arial"/>
            </a:endParaRPr>
          </a:p>
          <a:p>
            <a:pPr>
              <a:buSzPct val="100000"/>
              <a:buFont typeface="System Font Regular"/>
              <a:buChar char="●"/>
            </a:pPr>
            <a:r>
              <a:rPr lang="en-US" sz="2000" dirty="0"/>
              <a:t>Memory (“system memory” aka RAM, not disk or other peripheral devices) is the hardware in which computers store information during computation</a:t>
            </a:r>
          </a:p>
          <a:p>
            <a:pPr marL="0" indent="0">
              <a:buSzPct val="150000"/>
              <a:buNone/>
            </a:pPr>
            <a:endParaRPr lang="en-US" sz="2000" dirty="0">
              <a:solidFill>
                <a:srgbClr val="000000"/>
              </a:solidFill>
              <a:latin typeface="Arial"/>
            </a:endParaRPr>
          </a:p>
          <a:p>
            <a:pPr>
              <a:buSzPct val="100000"/>
              <a:buFont typeface="System Font Regular"/>
              <a:buChar char="●"/>
            </a:pPr>
            <a:r>
              <a:rPr lang="en-US" sz="2000" dirty="0">
                <a:solidFill>
                  <a:srgbClr val="000000"/>
                </a:solidFill>
                <a:latin typeface="Arial"/>
              </a:rPr>
              <a:t>Think of memory as a list of slots; each slot holds information (e.g., an </a:t>
            </a:r>
            <a:r>
              <a:rPr lang="en-US" sz="2000" dirty="0">
                <a:solidFill>
                  <a:srgbClr val="0000FF"/>
                </a:solidFill>
                <a:latin typeface="Consolas" charset="0"/>
                <a:ea typeface="Consolas" charset="0"/>
                <a:cs typeface="Consolas" charset="0"/>
              </a:rPr>
              <a:t>int</a:t>
            </a:r>
            <a:r>
              <a:rPr lang="en-US" sz="2000" dirty="0">
                <a:solidFill>
                  <a:srgbClr val="000000"/>
                </a:solidFill>
                <a:latin typeface="Arial"/>
              </a:rPr>
              <a:t> variable, or a reference to an instance of a class)</a:t>
            </a:r>
          </a:p>
          <a:p>
            <a:pPr>
              <a:buSzPct val="150000"/>
              <a:buFont typeface="System Font Regular"/>
              <a:buChar char="●"/>
            </a:pPr>
            <a:endParaRPr lang="en-US" sz="2000" dirty="0">
              <a:solidFill>
                <a:srgbClr val="000000"/>
              </a:solidFill>
              <a:latin typeface="Arial"/>
            </a:endParaRPr>
          </a:p>
          <a:p>
            <a:pPr>
              <a:buSzPct val="100000"/>
              <a:buFont typeface="System Font Regular"/>
              <a:buChar char="●"/>
            </a:pPr>
            <a:r>
              <a:rPr lang="en-US" sz="2000" dirty="0">
                <a:solidFill>
                  <a:srgbClr val="000000"/>
                </a:solidFill>
                <a:latin typeface="Arial"/>
              </a:rPr>
              <a:t>Here, two references are stored in memory: one to a </a:t>
            </a:r>
            <a:r>
              <a:rPr lang="en-US" sz="2000" dirty="0">
                <a:solidFill>
                  <a:srgbClr val="0000FF"/>
                </a:solidFill>
                <a:latin typeface="Consolas" charset="0"/>
                <a:ea typeface="Consolas" charset="0"/>
                <a:cs typeface="Consolas" charset="0"/>
              </a:rPr>
              <a:t>Dog</a:t>
            </a:r>
            <a:r>
              <a:rPr lang="en-US" sz="2000" dirty="0">
                <a:solidFill>
                  <a:srgbClr val="000000"/>
                </a:solidFill>
                <a:latin typeface="Arial"/>
              </a:rPr>
              <a:t> instance, and one to a </a:t>
            </a:r>
            <a:r>
              <a:rPr lang="en-US" sz="2000" dirty="0">
                <a:solidFill>
                  <a:srgbClr val="0000FF"/>
                </a:solidFill>
                <a:latin typeface="Consolas" charset="0"/>
                <a:ea typeface="Consolas" charset="0"/>
                <a:cs typeface="Consolas" charset="0"/>
              </a:rPr>
              <a:t>DogGroomer</a:t>
            </a:r>
            <a:r>
              <a:rPr lang="en-US" sz="2000" dirty="0">
                <a:solidFill>
                  <a:srgbClr val="000000"/>
                </a:solidFill>
                <a:latin typeface="Arial"/>
              </a:rPr>
              <a:t> instance</a:t>
            </a:r>
          </a:p>
        </p:txBody>
      </p:sp>
      <p:sp>
        <p:nvSpPr>
          <p:cNvPr id="6" name="Shape 212"/>
          <p:cNvSpPr txBox="1">
            <a:spLocks/>
          </p:cNvSpPr>
          <p:nvPr/>
        </p:nvSpPr>
        <p:spPr>
          <a:xfrm>
            <a:off x="4692273" y="828510"/>
            <a:ext cx="4894199" cy="4148798"/>
          </a:xfrm>
          <a:prstGeom prst="rect">
            <a:avLst/>
          </a:prstGeom>
        </p:spPr>
        <p:txBody>
          <a:bodyPr vert="horz" lIns="91425" tIns="91425" rIns="91425" bIns="91425" rtlCol="0" anchor="ctr" anchorCtr="0">
            <a:spAutoFit/>
          </a:bodyPr>
          <a:lstStyle>
            <a:lvl1pPr marL="228600" indent="-228600" algn="l" defTabSz="914400" rtl="0" eaLnBrk="1" latinLnBrk="0" hangingPunct="1">
              <a:lnSpc>
                <a:spcPct val="90000"/>
              </a:lnSpc>
              <a:spcBef>
                <a:spcPts val="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defTabSz="403225">
              <a:lnSpc>
                <a:spcPct val="115000"/>
              </a:lnSpc>
              <a:buClr>
                <a:schemeClr val="dk1"/>
              </a:buClr>
              <a:buSzPct val="78571"/>
              <a:buFont typeface="Arial"/>
              <a:buNone/>
            </a:pPr>
            <a:r>
              <a:rPr lang="x-none" sz="1400" dirty="0">
                <a:solidFill>
                  <a:schemeClr val="bg2">
                    <a:lumMod val="75000"/>
                  </a:schemeClr>
                </a:solidFill>
                <a:latin typeface="Consolas"/>
                <a:ea typeface="Consolas"/>
                <a:cs typeface="Consolas"/>
                <a:sym typeface="Consolas"/>
              </a:rPr>
              <a:t>//Elsewhere in the program</a:t>
            </a:r>
          </a:p>
          <a:p>
            <a:pPr defTabSz="403225">
              <a:lnSpc>
                <a:spcPct val="115000"/>
              </a:lnSpc>
              <a:buClr>
                <a:schemeClr val="dk1"/>
              </a:buClr>
              <a:buSzPct val="78571"/>
              <a:buFont typeface="Arial"/>
              <a:buNone/>
            </a:pP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r>
              <a:rPr lang="x-none" sz="1400" dirty="0" err="1">
                <a:latin typeface="Consolas"/>
                <a:ea typeface="Consolas"/>
                <a:cs typeface="Consolas"/>
                <a:sym typeface="Consolas"/>
              </a:rPr>
              <a:t>petSmart</a:t>
            </a:r>
            <a:r>
              <a:rPr lang="x-none" sz="1400" dirty="0">
                <a:latin typeface="Consolas"/>
                <a:ea typeface="Consolas"/>
                <a:cs typeface="Consolas"/>
                <a:sym typeface="Consolas"/>
              </a:rPr>
              <a:t> = new </a:t>
            </a:r>
            <a:r>
              <a:rPr lang="x-none" sz="1400" dirty="0" err="1">
                <a:latin typeface="Consolas"/>
                <a:ea typeface="Consolas"/>
                <a:cs typeface="Consolas"/>
                <a:sym typeface="Consolas"/>
              </a:rPr>
              <a:t>Petshop</a:t>
            </a:r>
            <a:r>
              <a:rPr lang="x-none" sz="1400" dirty="0">
                <a:latin typeface="Consolas"/>
                <a:ea typeface="Consolas"/>
                <a:cs typeface="Consolas"/>
                <a:sym typeface="Consolas"/>
              </a:rPr>
              <a:t>();</a:t>
            </a:r>
          </a:p>
          <a:p>
            <a:pPr defTabSz="403225">
              <a:lnSpc>
                <a:spcPct val="115000"/>
              </a:lnSpc>
              <a:buClr>
                <a:schemeClr val="dk1"/>
              </a:buClr>
              <a:buSzPct val="78571"/>
              <a:buFont typeface="Arial"/>
              <a:buNone/>
            </a:pPr>
            <a:endParaRPr lang="en-US" sz="1400" dirty="0">
              <a:latin typeface="Consolas"/>
              <a:ea typeface="Consolas"/>
              <a:cs typeface="Consolas"/>
              <a:sym typeface="Consolas"/>
            </a:endParaRPr>
          </a:p>
          <a:p>
            <a:pPr defTabSz="403225">
              <a:lnSpc>
                <a:spcPct val="115000"/>
              </a:lnSpc>
              <a:buClr>
                <a:schemeClr val="dk1"/>
              </a:buClr>
              <a:buSzPct val="78571"/>
              <a:buFont typeface="Arial"/>
              <a:buNone/>
            </a:pPr>
            <a:r>
              <a:rPr lang="x-none" sz="1400" dirty="0">
                <a:latin typeface="Consolas"/>
                <a:ea typeface="Consolas"/>
                <a:cs typeface="Consolas"/>
                <a:sym typeface="Consolas"/>
              </a:rPr>
              <a:t>public class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defTabSz="403225">
              <a:lnSpc>
                <a:spcPct val="115000"/>
              </a:lnSpc>
              <a:buClr>
                <a:schemeClr val="dk1"/>
              </a:buClr>
              <a:buSzPct val="78571"/>
              <a:buFont typeface="Arial"/>
              <a:buNone/>
            </a:pPr>
            <a:endParaRPr lang="en-US" sz="1400" dirty="0">
              <a:latin typeface="Consolas"/>
              <a:ea typeface="Consolas"/>
              <a:cs typeface="Consolas"/>
              <a:sym typeface="Consolas"/>
            </a:endParaRPr>
          </a:p>
          <a:p>
            <a:pPr defTabSz="403225">
              <a:lnSpc>
                <a:spcPct val="115000"/>
              </a:lnSpc>
              <a:buClr>
                <a:schemeClr val="dk1"/>
              </a:buClr>
              <a:buSzPct val="78571"/>
              <a:buFont typeface="Arial"/>
              <a:buNone/>
            </a:pPr>
            <a:r>
              <a:rPr lang="x-none" sz="1400" dirty="0">
                <a:latin typeface="Consolas"/>
                <a:ea typeface="Consolas"/>
                <a:cs typeface="Consolas"/>
                <a:sym typeface="Consolas"/>
              </a:rPr>
              <a:t>	public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defTabSz="403225">
              <a:lnSpc>
                <a:spcPct val="115000"/>
              </a:lnSpc>
              <a:buClr>
                <a:schemeClr val="dk1"/>
              </a:buClr>
              <a:buSzPct val="78571"/>
              <a:buFont typeface="Arial"/>
              <a:buNone/>
            </a:pPr>
            <a:r>
              <a:rPr lang="x-none" sz="1400" dirty="0">
                <a:latin typeface="Consolas"/>
                <a:ea typeface="Consolas"/>
                <a:cs typeface="Consolas"/>
                <a:sym typeface="Consolas"/>
              </a:rPr>
              <a:t>		this.</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		</a:t>
            </a:r>
          </a:p>
          <a:p>
            <a:pPr defTabSz="403225">
              <a:lnSpc>
                <a:spcPct val="115000"/>
              </a:lnSpc>
              <a:buClr>
                <a:schemeClr val="dk1"/>
              </a:buClr>
              <a:buSzPct val="78571"/>
              <a:buFont typeface="Arial"/>
              <a:buNone/>
            </a:pPr>
            <a:r>
              <a:rPr lang="x-none" sz="1400" dirty="0">
                <a:latin typeface="Consolas"/>
                <a:ea typeface="Consolas"/>
                <a:cs typeface="Consolas"/>
                <a:sym typeface="Consolas"/>
              </a:rPr>
              <a:t>	}</a:t>
            </a:r>
          </a:p>
          <a:p>
            <a:pPr defTabSz="403225">
              <a:lnSpc>
                <a:spcPct val="115000"/>
              </a:lnSpc>
              <a:buClr>
                <a:schemeClr val="dk1"/>
              </a:buClr>
              <a:buSzPct val="78571"/>
              <a:buFont typeface="Arial"/>
              <a:buNone/>
            </a:pPr>
            <a:endParaRPr lang="en-US" sz="1400" dirty="0">
              <a:latin typeface="Consolas"/>
              <a:ea typeface="Consolas"/>
              <a:cs typeface="Consolas"/>
              <a:sym typeface="Consolas"/>
            </a:endParaRPr>
          </a:p>
          <a:p>
            <a:pPr defTabSz="403225">
              <a:lnSpc>
                <a:spcPct val="115000"/>
              </a:lnSpc>
              <a:buClr>
                <a:schemeClr val="dk1"/>
              </a:buClr>
              <a:buSzPct val="78571"/>
              <a:buFont typeface="Arial"/>
              <a:buNone/>
            </a:pPr>
            <a:r>
              <a:rPr lang="x-none" sz="1400">
                <a:latin typeface="Consolas"/>
                <a:ea typeface="Consolas"/>
                <a:cs typeface="Consolas"/>
                <a:sym typeface="Consolas"/>
              </a:rPr>
              <a:t>	public void </a:t>
            </a:r>
            <a:r>
              <a:rPr lang="x-none" sz="1400" err="1">
                <a:latin typeface="Consolas"/>
                <a:ea typeface="Consolas"/>
                <a:cs typeface="Consolas"/>
                <a:sym typeface="Consolas"/>
              </a:rPr>
              <a:t>testGroomer</a:t>
            </a:r>
            <a:r>
              <a:rPr lang="x-none" sz="1400" dirty="0">
                <a:latin typeface="Consolas"/>
                <a:ea typeface="Consolas"/>
                <a:cs typeface="Consolas"/>
                <a:sym typeface="Consolas"/>
              </a:rPr>
              <a:t>() {</a:t>
            </a:r>
          </a:p>
          <a:p>
            <a:pPr defTabSz="403225">
              <a:lnSpc>
                <a:spcPct val="115000"/>
              </a:lnSpc>
              <a:buClr>
                <a:schemeClr val="dk1"/>
              </a:buClr>
              <a:buSzPct val="78571"/>
              <a:buNone/>
            </a:pPr>
            <a:r>
              <a:rPr lang="x-none" sz="1400" dirty="0">
                <a:latin typeface="Consolas"/>
                <a:ea typeface="Consolas"/>
                <a:cs typeface="Consolas"/>
                <a:sym typeface="Consolas"/>
              </a:rPr>
              <a:t>		Dog django = new Dog();</a:t>
            </a:r>
          </a:p>
          <a:p>
            <a:pPr defTabSz="403225">
              <a:lnSpc>
                <a:spcPct val="115000"/>
              </a:lnSpc>
              <a:buClr>
                <a:schemeClr val="dk1"/>
              </a:buClr>
              <a:buSzPct val="78571"/>
              <a:buNone/>
            </a:pPr>
            <a:r>
              <a:rPr lang="x-none" sz="1400" dirty="0">
                <a:latin typeface="Consolas"/>
                <a:ea typeface="Consolas"/>
                <a:cs typeface="Consolas"/>
                <a:sym typeface="Consolas"/>
              </a:rPr>
              <a:t>		</a:t>
            </a:r>
            <a:r>
              <a:rPr lang="x-none" sz="1400" dirty="0" err="1">
                <a:latin typeface="Consolas"/>
                <a:ea typeface="Consolas"/>
                <a:cs typeface="Consolas"/>
                <a:sym typeface="Consolas"/>
              </a:rPr>
              <a:t>DogGroomer</a:t>
            </a:r>
            <a:r>
              <a:rPr lang="x-none" sz="1400" dirty="0">
                <a:latin typeface="Consolas"/>
                <a:ea typeface="Consolas"/>
                <a:cs typeface="Consolas"/>
                <a:sym typeface="Consolas"/>
              </a:rPr>
              <a:t> groomer = new </a:t>
            </a:r>
            <a:r>
              <a:rPr lang="x-none" sz="1400" dirty="0" err="1">
                <a:latin typeface="Consolas"/>
                <a:ea typeface="Consolas"/>
                <a:cs typeface="Consolas"/>
                <a:sym typeface="Consolas"/>
              </a:rPr>
              <a:t>DogGroomer</a:t>
            </a:r>
            <a:r>
              <a:rPr lang="x-none" sz="1400" dirty="0">
                <a:latin typeface="Consolas"/>
                <a:ea typeface="Consolas"/>
                <a:cs typeface="Consolas"/>
                <a:sym typeface="Consolas"/>
              </a:rPr>
              <a:t>();</a:t>
            </a:r>
          </a:p>
          <a:p>
            <a:pPr defTabSz="403225">
              <a:lnSpc>
                <a:spcPct val="115000"/>
              </a:lnSpc>
              <a:buClr>
                <a:schemeClr val="dk1"/>
              </a:buClr>
              <a:buSzPct val="78571"/>
              <a:buNone/>
            </a:pPr>
            <a:r>
              <a:rPr lang="x-none" sz="1400" dirty="0">
                <a:latin typeface="Consolas"/>
                <a:ea typeface="Consolas"/>
                <a:cs typeface="Consolas"/>
                <a:sym typeface="Consolas"/>
              </a:rPr>
              <a:t>		groomer.groom(django);</a:t>
            </a:r>
          </a:p>
          <a:p>
            <a:pPr defTabSz="403225">
              <a:lnSpc>
                <a:spcPct val="115000"/>
              </a:lnSpc>
              <a:buClr>
                <a:schemeClr val="dk1"/>
              </a:buClr>
              <a:buSzPct val="78571"/>
              <a:buFont typeface="Arial"/>
              <a:buNone/>
            </a:pPr>
            <a:r>
              <a:rPr lang="x-none" sz="1400" dirty="0">
                <a:latin typeface="Consolas"/>
                <a:ea typeface="Consolas"/>
                <a:cs typeface="Consolas"/>
                <a:sym typeface="Consolas"/>
              </a:rPr>
              <a:t>	}</a:t>
            </a:r>
          </a:p>
          <a:p>
            <a:pPr defTabSz="403225">
              <a:lnSpc>
                <a:spcPct val="115000"/>
              </a:lnSpc>
              <a:buClr>
                <a:schemeClr val="dk1"/>
              </a:buClr>
              <a:buFont typeface="Arial"/>
              <a:buNone/>
            </a:pPr>
            <a:endParaRPr lang="en-US" sz="1400" dirty="0">
              <a:latin typeface="Consolas"/>
              <a:ea typeface="Consolas"/>
              <a:cs typeface="Consolas"/>
              <a:sym typeface="Consolas"/>
            </a:endParaRPr>
          </a:p>
          <a:p>
            <a:pPr defTabSz="403225">
              <a:lnSpc>
                <a:spcPct val="115000"/>
              </a:lnSpc>
              <a:buClr>
                <a:schemeClr val="dk1"/>
              </a:buClr>
              <a:buSzPct val="78571"/>
              <a:buFont typeface="Arial"/>
              <a:buNone/>
            </a:pPr>
            <a:r>
              <a:rPr lang="x-none" sz="1400" dirty="0">
                <a:latin typeface="Consolas"/>
                <a:ea typeface="Consolas"/>
                <a:cs typeface="Consolas"/>
                <a:sym typeface="Consolas"/>
              </a:rPr>
              <a:t>}</a:t>
            </a:r>
          </a:p>
        </p:txBody>
      </p:sp>
      <p:cxnSp>
        <p:nvCxnSpPr>
          <p:cNvPr id="9" name="Shape 162"/>
          <p:cNvCxnSpPr>
            <a:cxnSpLocks/>
          </p:cNvCxnSpPr>
          <p:nvPr/>
        </p:nvCxnSpPr>
        <p:spPr>
          <a:xfrm flipV="1">
            <a:off x="4297839" y="3814917"/>
            <a:ext cx="827053" cy="293506"/>
          </a:xfrm>
          <a:prstGeom prst="straightConnector1">
            <a:avLst/>
          </a:prstGeom>
          <a:noFill/>
          <a:ln w="28575" cap="flat">
            <a:solidFill>
              <a:srgbClr val="FF0000"/>
            </a:solidFill>
            <a:prstDash val="solid"/>
            <a:round/>
            <a:headEnd type="none" w="lg" len="lg"/>
            <a:tailEnd type="triangle" w="lg" len="lg"/>
          </a:ln>
        </p:spPr>
      </p:cxnSp>
      <p:cxnSp>
        <p:nvCxnSpPr>
          <p:cNvPr id="11" name="Shape 162"/>
          <p:cNvCxnSpPr>
            <a:cxnSpLocks/>
          </p:cNvCxnSpPr>
          <p:nvPr/>
        </p:nvCxnSpPr>
        <p:spPr>
          <a:xfrm flipV="1">
            <a:off x="4297839" y="3563103"/>
            <a:ext cx="827053" cy="545320"/>
          </a:xfrm>
          <a:prstGeom prst="straightConnector1">
            <a:avLst/>
          </a:prstGeom>
          <a:noFill/>
          <a:ln w="28575" cap="flat">
            <a:solidFill>
              <a:srgbClr val="FF0000"/>
            </a:solidFill>
            <a:prstDash val="solid"/>
            <a:round/>
            <a:headEnd type="none" w="lg" len="lg"/>
            <a:tailEnd type="triangle" w="lg" len="lg"/>
          </a:ln>
        </p:spPr>
      </p:cxnSp>
      <p:sp>
        <p:nvSpPr>
          <p:cNvPr id="7" name="Cloud 6">
            <a:extLst>
              <a:ext uri="{FF2B5EF4-FFF2-40B4-BE49-F238E27FC236}">
                <a16:creationId xmlns:a16="http://schemas.microsoft.com/office/drawing/2014/main" id="{847E0216-197B-9E4A-B96B-E8EC4EBA56FD}"/>
              </a:ext>
            </a:extLst>
          </p:cNvPr>
          <p:cNvSpPr/>
          <p:nvPr/>
        </p:nvSpPr>
        <p:spPr>
          <a:xfrm>
            <a:off x="4577053" y="146560"/>
            <a:ext cx="1186774" cy="77290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a:t>
            </a:r>
          </a:p>
        </p:txBody>
      </p:sp>
      <p:sp>
        <p:nvSpPr>
          <p:cNvPr id="8" name="Cloud 7">
            <a:extLst>
              <a:ext uri="{FF2B5EF4-FFF2-40B4-BE49-F238E27FC236}">
                <a16:creationId xmlns:a16="http://schemas.microsoft.com/office/drawing/2014/main" id="{9E23E570-1C0B-F942-9D1E-B84EE0B6CFEA}"/>
              </a:ext>
            </a:extLst>
          </p:cNvPr>
          <p:cNvSpPr/>
          <p:nvPr/>
        </p:nvSpPr>
        <p:spPr>
          <a:xfrm>
            <a:off x="7746828" y="100435"/>
            <a:ext cx="1268584" cy="77290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petShop </a:t>
            </a:r>
          </a:p>
        </p:txBody>
      </p:sp>
      <p:sp>
        <p:nvSpPr>
          <p:cNvPr id="10" name="Cloud 9">
            <a:extLst>
              <a:ext uri="{FF2B5EF4-FFF2-40B4-BE49-F238E27FC236}">
                <a16:creationId xmlns:a16="http://schemas.microsoft.com/office/drawing/2014/main" id="{F0D810B9-92D8-C34D-97B3-74AD2601D63E}"/>
              </a:ext>
            </a:extLst>
          </p:cNvPr>
          <p:cNvSpPr/>
          <p:nvPr/>
        </p:nvSpPr>
        <p:spPr>
          <a:xfrm>
            <a:off x="5872765" y="14496"/>
            <a:ext cx="1788927" cy="88417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DogGroomer</a:t>
            </a:r>
          </a:p>
        </p:txBody>
      </p:sp>
    </p:spTree>
    <p:extLst>
      <p:ext uri="{BB962C8B-B14F-4D97-AF65-F5344CB8AC3E}">
        <p14:creationId xmlns:p14="http://schemas.microsoft.com/office/powerpoint/2010/main" val="54635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41" name="Shape 241"/>
          <p:cNvSpPr txBox="1">
            <a:spLocks noGrp="1"/>
          </p:cNvSpPr>
          <p:nvPr>
            <p:ph type="title"/>
          </p:nvPr>
        </p:nvSpPr>
        <p:spPr>
          <a:xfrm>
            <a:off x="321948" y="212666"/>
            <a:ext cx="8703801" cy="600134"/>
          </a:xfrm>
          <a:prstGeom prst="rect">
            <a:avLst/>
          </a:prstGeom>
        </p:spPr>
        <p:txBody>
          <a:bodyPr wrap="square" lIns="91425" tIns="91425" rIns="91425" bIns="91425" anchor="b" anchorCtr="0">
            <a:spAutoFit/>
          </a:bodyPr>
          <a:lstStyle/>
          <a:p>
            <a:pPr lvl="0"/>
            <a:r>
              <a:rPr lang="en-US" sz="3000" dirty="0"/>
              <a:t>Instances</a:t>
            </a:r>
            <a:r>
              <a:rPr lang="en" sz="3000" dirty="0"/>
              <a:t> as Parameters: Under the Hood (1/6)</a:t>
            </a:r>
          </a:p>
        </p:txBody>
      </p:sp>
      <p:sp>
        <p:nvSpPr>
          <p:cNvPr id="231" name="Shape 231"/>
          <p:cNvSpPr txBox="1">
            <a:spLocks noGrp="1"/>
          </p:cNvSpPr>
          <p:nvPr>
            <p:ph type="body" idx="1"/>
          </p:nvPr>
        </p:nvSpPr>
        <p:spPr>
          <a:xfrm>
            <a:off x="164775" y="895350"/>
            <a:ext cx="4402199" cy="3391667"/>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91666"/>
              <a:buFont typeface="Arial"/>
              <a:buNone/>
            </a:pPr>
            <a:r>
              <a:rPr lang="x-none" sz="1200" dirty="0">
                <a:latin typeface="Consolas"/>
                <a:ea typeface="Consolas"/>
                <a:cs typeface="Consolas"/>
                <a:sym typeface="Consolas"/>
              </a:rPr>
              <a:t>public class PetShop {</a:t>
            </a:r>
          </a:p>
          <a:p>
            <a:pPr lvl="0" defTabSz="403225" rtl="0">
              <a:lnSpc>
                <a:spcPct val="115000"/>
              </a:lnSpc>
              <a:spcBef>
                <a:spcPts val="0"/>
              </a:spcBef>
              <a:buClr>
                <a:schemeClr val="dk1"/>
              </a:buClr>
              <a:buFont typeface="Arial"/>
              <a:buNone/>
            </a:pPr>
            <a:endParaRPr sz="1200" dirty="0">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x-none" sz="1200" dirty="0">
                <a:latin typeface="Consolas"/>
                <a:ea typeface="Consolas"/>
                <a:cs typeface="Consolas"/>
                <a:sym typeface="Consolas"/>
              </a:rPr>
              <a:t>	public PetShop() {</a:t>
            </a:r>
          </a:p>
          <a:p>
            <a:pPr lvl="0" defTabSz="403225" rtl="0">
              <a:lnSpc>
                <a:spcPct val="115000"/>
              </a:lnSpc>
              <a:spcBef>
                <a:spcPts val="0"/>
              </a:spcBef>
              <a:buClr>
                <a:schemeClr val="dk1"/>
              </a:buClr>
              <a:buSzPct val="91666"/>
              <a:buFont typeface="Arial"/>
              <a:buNone/>
            </a:pPr>
            <a:r>
              <a:rPr lang="x-none" sz="1200" dirty="0">
                <a:latin typeface="Consolas"/>
                <a:ea typeface="Consolas"/>
                <a:cs typeface="Consolas"/>
                <a:sym typeface="Consolas"/>
              </a:rPr>
              <a:t>		this.testGroomer();</a:t>
            </a:r>
          </a:p>
          <a:p>
            <a:pPr lvl="0" defTabSz="403225" rtl="0">
              <a:lnSpc>
                <a:spcPct val="115000"/>
              </a:lnSpc>
              <a:spcBef>
                <a:spcPts val="0"/>
              </a:spcBef>
              <a:buClr>
                <a:schemeClr val="dk1"/>
              </a:buClr>
              <a:buSzPct val="91666"/>
              <a:buFont typeface="Arial"/>
              <a:buNone/>
            </a:pPr>
            <a:r>
              <a:rPr lang="x-none" sz="1200" dirty="0">
                <a:latin typeface="Consolas"/>
                <a:ea typeface="Consolas"/>
                <a:cs typeface="Consolas"/>
                <a:sym typeface="Consolas"/>
              </a:rPr>
              <a:t>	}</a:t>
            </a:r>
          </a:p>
          <a:p>
            <a:pPr lvl="0" defTabSz="403225" rtl="0">
              <a:lnSpc>
                <a:spcPct val="115000"/>
              </a:lnSpc>
              <a:spcBef>
                <a:spcPts val="0"/>
              </a:spcBef>
              <a:buClr>
                <a:schemeClr val="dk1"/>
              </a:buClr>
              <a:buSzPct val="91666"/>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x-none" sz="1200" dirty="0">
                <a:latin typeface="Consolas"/>
                <a:ea typeface="Consolas"/>
                <a:cs typeface="Consolas"/>
                <a:sym typeface="Consolas"/>
              </a:rPr>
              <a:t>	public void testGroomer() {</a:t>
            </a:r>
          </a:p>
          <a:p>
            <a:pPr lvl="0" defTabSz="403225">
              <a:lnSpc>
                <a:spcPct val="115000"/>
              </a:lnSpc>
              <a:buClr>
                <a:schemeClr val="dk1"/>
              </a:buClr>
              <a:buSzPct val="91666"/>
              <a:buNone/>
            </a:pPr>
            <a:r>
              <a:rPr lang="x-none" sz="1200" dirty="0">
                <a:latin typeface="Consolas"/>
                <a:ea typeface="Consolas"/>
                <a:cs typeface="Consolas"/>
                <a:sym typeface="Consolas"/>
              </a:rPr>
              <a:t>		Dog django = new Dog();</a:t>
            </a:r>
          </a:p>
          <a:p>
            <a:pPr lvl="0" defTabSz="403225">
              <a:lnSpc>
                <a:spcPct val="115000"/>
              </a:lnSpc>
              <a:buClr>
                <a:schemeClr val="dk1"/>
              </a:buClr>
              <a:buSzPct val="91666"/>
              <a:buNone/>
            </a:pPr>
            <a:r>
              <a:rPr lang="x-none" sz="1200" dirty="0">
                <a:latin typeface="Consolas"/>
                <a:ea typeface="Consolas"/>
                <a:cs typeface="Consolas"/>
                <a:sym typeface="Consolas"/>
              </a:rPr>
              <a:t>		DogGroomer groomer = new DogGroomer();</a:t>
            </a:r>
          </a:p>
          <a:p>
            <a:pPr lvl="0" defTabSz="403225">
              <a:lnSpc>
                <a:spcPct val="115000"/>
              </a:lnSpc>
              <a:buClr>
                <a:schemeClr val="dk1"/>
              </a:buClr>
              <a:buSzPct val="91666"/>
              <a:buNone/>
            </a:pPr>
            <a:r>
              <a:rPr lang="x-none" sz="1200" dirty="0">
                <a:latin typeface="Consolas"/>
                <a:ea typeface="Consolas"/>
                <a:cs typeface="Consolas"/>
                <a:sym typeface="Consolas"/>
              </a:rPr>
              <a:t>		groomer.groom(django);</a:t>
            </a:r>
          </a:p>
          <a:p>
            <a:pPr lvl="0" defTabSz="403225" rtl="0">
              <a:lnSpc>
                <a:spcPct val="115000"/>
              </a:lnSpc>
              <a:spcBef>
                <a:spcPts val="0"/>
              </a:spcBef>
              <a:buClr>
                <a:schemeClr val="dk1"/>
              </a:buClr>
              <a:buSzPct val="91666"/>
              <a:buFont typeface="Arial"/>
              <a:buNone/>
            </a:pPr>
            <a:r>
              <a:rPr lang="x-none" sz="12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x-none" sz="1200" dirty="0">
                <a:solidFill>
                  <a:srgbClr val="999999"/>
                </a:solidFill>
                <a:latin typeface="Consolas"/>
                <a:ea typeface="Consolas"/>
                <a:cs typeface="Consolas"/>
                <a:sym typeface="Consolas"/>
              </a:rPr>
              <a:t>}</a:t>
            </a:r>
          </a:p>
          <a:p>
            <a:pPr marR="0" lvl="0" algn="l" defTabSz="403225" rtl="0">
              <a:lnSpc>
                <a:spcPct val="100000"/>
              </a:lnSpc>
              <a:spcBef>
                <a:spcPts val="600"/>
              </a:spcBef>
              <a:spcAft>
                <a:spcPts val="0"/>
              </a:spcAft>
              <a:buNone/>
            </a:pPr>
            <a:endParaRPr sz="2400" dirty="0"/>
          </a:p>
        </p:txBody>
      </p:sp>
      <p:sp>
        <p:nvSpPr>
          <p:cNvPr id="232" name="Shape 232"/>
          <p:cNvSpPr txBox="1">
            <a:spLocks noGrp="1"/>
          </p:cNvSpPr>
          <p:nvPr>
            <p:ph type="body" idx="2"/>
          </p:nvPr>
        </p:nvSpPr>
        <p:spPr>
          <a:xfrm>
            <a:off x="4590300" y="895350"/>
            <a:ext cx="4613999" cy="2366099"/>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	public DogGroomer() {</a:t>
            </a:r>
          </a:p>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		// this is the constructor!</a:t>
            </a:r>
          </a:p>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	public void groom(Dog shaggyDog) {</a:t>
            </a:r>
          </a:p>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		// code that grooms shaggyDog goes here!</a:t>
            </a:r>
          </a:p>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	}</a:t>
            </a:r>
          </a:p>
          <a:p>
            <a:pPr lvl="0" defTabSz="403225" rtl="0">
              <a:lnSpc>
                <a:spcPct val="115000"/>
              </a:lnSpc>
              <a:spcBef>
                <a:spcPts val="0"/>
              </a:spcBef>
              <a:buClr>
                <a:schemeClr val="dk1"/>
              </a:buClr>
              <a:buSzPct val="91666"/>
              <a:buFont typeface="Arial"/>
              <a:buNone/>
            </a:pPr>
            <a:r>
              <a:rPr lang="en" sz="1200" dirty="0">
                <a:latin typeface="Consolas"/>
                <a:ea typeface="Consolas"/>
                <a:cs typeface="Consolas"/>
                <a:sym typeface="Consolas"/>
              </a:rPr>
              <a:t>}</a:t>
            </a:r>
          </a:p>
        </p:txBody>
      </p:sp>
      <p:cxnSp>
        <p:nvCxnSpPr>
          <p:cNvPr id="233" name="Shape 233"/>
          <p:cNvCxnSpPr/>
          <p:nvPr/>
        </p:nvCxnSpPr>
        <p:spPr>
          <a:xfrm>
            <a:off x="4537050" y="848050"/>
            <a:ext cx="0" cy="2206200"/>
          </a:xfrm>
          <a:prstGeom prst="straightConnector1">
            <a:avLst/>
          </a:prstGeom>
          <a:noFill/>
          <a:ln w="38100" cap="flat">
            <a:solidFill>
              <a:srgbClr val="999999"/>
            </a:solidFill>
            <a:prstDash val="solid"/>
            <a:round/>
            <a:headEnd type="none" w="lg" len="lg"/>
            <a:tailEnd type="none" w="lg" len="lg"/>
          </a:ln>
        </p:spPr>
      </p:cxnSp>
      <p:sp>
        <p:nvSpPr>
          <p:cNvPr id="234" name="Shape 234"/>
          <p:cNvSpPr/>
          <p:nvPr/>
        </p:nvSpPr>
        <p:spPr>
          <a:xfrm>
            <a:off x="270700" y="340895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235" name="Shape 235"/>
          <p:cNvCxnSpPr/>
          <p:nvPr/>
        </p:nvCxnSpPr>
        <p:spPr>
          <a:xfrm>
            <a:off x="16713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36" name="Shape 236"/>
          <p:cNvCxnSpPr/>
          <p:nvPr/>
        </p:nvCxnSpPr>
        <p:spPr>
          <a:xfrm>
            <a:off x="31191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37" name="Shape 237"/>
          <p:cNvCxnSpPr/>
          <p:nvPr/>
        </p:nvCxnSpPr>
        <p:spPr>
          <a:xfrm>
            <a:off x="45669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38" name="Shape 238"/>
          <p:cNvCxnSpPr/>
          <p:nvPr/>
        </p:nvCxnSpPr>
        <p:spPr>
          <a:xfrm>
            <a:off x="60147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39" name="Shape 239"/>
          <p:cNvCxnSpPr/>
          <p:nvPr/>
        </p:nvCxnSpPr>
        <p:spPr>
          <a:xfrm>
            <a:off x="7386350" y="3491350"/>
            <a:ext cx="0" cy="906300"/>
          </a:xfrm>
          <a:prstGeom prst="straightConnector1">
            <a:avLst/>
          </a:prstGeom>
          <a:noFill/>
          <a:ln w="19050" cap="flat">
            <a:solidFill>
              <a:schemeClr val="dk2"/>
            </a:solidFill>
            <a:prstDash val="solid"/>
            <a:round/>
            <a:headEnd type="none" w="lg" len="lg"/>
            <a:tailEnd type="none" w="lg" len="lg"/>
          </a:ln>
        </p:spPr>
      </p:cxnSp>
      <p:sp>
        <p:nvSpPr>
          <p:cNvPr id="240" name="Shape 240"/>
          <p:cNvSpPr txBox="1"/>
          <p:nvPr/>
        </p:nvSpPr>
        <p:spPr>
          <a:xfrm>
            <a:off x="3453750" y="2997000"/>
            <a:ext cx="2440199" cy="329400"/>
          </a:xfrm>
          <a:prstGeom prst="rect">
            <a:avLst/>
          </a:prstGeom>
          <a:noFill/>
          <a:ln>
            <a:noFill/>
          </a:ln>
        </p:spPr>
        <p:txBody>
          <a:bodyPr lIns="91425" tIns="91425" rIns="91425" bIns="91425" anchor="t" anchorCtr="0">
            <a:spAutoFit/>
          </a:bodyPr>
          <a:lstStyle/>
          <a:p>
            <a:pPr lvl="0" rtl="0">
              <a:spcBef>
                <a:spcPts val="0"/>
              </a:spcBef>
              <a:buNone/>
            </a:pPr>
            <a:r>
              <a:rPr lang="en"/>
              <a:t>Somewhere in memory...</a:t>
            </a:r>
          </a:p>
        </p:txBody>
      </p:sp>
      <p:sp>
        <p:nvSpPr>
          <p:cNvPr id="13" name="Shape 263"/>
          <p:cNvSpPr txBox="1"/>
          <p:nvPr/>
        </p:nvSpPr>
        <p:spPr>
          <a:xfrm>
            <a:off x="270700" y="4518742"/>
            <a:ext cx="8192581" cy="553968"/>
          </a:xfrm>
          <a:prstGeom prst="rect">
            <a:avLst/>
          </a:prstGeom>
          <a:noFill/>
          <a:ln>
            <a:noFill/>
          </a:ln>
        </p:spPr>
        <p:txBody>
          <a:bodyPr wrap="square" lIns="91425" tIns="91425" rIns="91425" bIns="91425" anchor="t" anchorCtr="0">
            <a:spAutoFit/>
          </a:bodyPr>
          <a:lstStyle/>
          <a:p>
            <a:pPr>
              <a:spcBef>
                <a:spcPts val="0"/>
              </a:spcBef>
              <a:buNone/>
            </a:pPr>
            <a:r>
              <a:rPr lang="en-US" sz="1200" dirty="0">
                <a:solidFill>
                  <a:srgbClr val="FF0000"/>
                </a:solidFill>
              </a:rPr>
              <a:t>Note: Recall that in Java, each class is stored in its own file. Thus, when creating a program with multiple classes, the program will work as long as all classes are written before the program is run. Order doesn’t matter.</a:t>
            </a:r>
            <a:endParaRPr lang="en" sz="1200" dirty="0">
              <a:solidFill>
                <a:srgbClr val="FF0000"/>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fade">
                                      <p:cBhvr>
                                        <p:cTn id="12" dur="1000"/>
                                        <p:tgtEl>
                                          <p:spTgt spid="232"/>
                                        </p:tgtEl>
                                      </p:cBhvr>
                                    </p:animEffect>
                                  </p:childTnLst>
                                </p:cTn>
                              </p:par>
                              <p:par>
                                <p:cTn id="13" presetID="10" presetClass="entr" presetSubtype="0" fill="hold"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10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4"/>
                                        </p:tgtEl>
                                        <p:attrNameLst>
                                          <p:attrName>style.visibility</p:attrName>
                                        </p:attrNameLst>
                                      </p:cBhvr>
                                      <p:to>
                                        <p:strVal val="visible"/>
                                      </p:to>
                                    </p:set>
                                    <p:animEffect transition="in" filter="fade">
                                      <p:cBhvr>
                                        <p:cTn id="20" dur="1000"/>
                                        <p:tgtEl>
                                          <p:spTgt spid="234"/>
                                        </p:tgtEl>
                                      </p:cBhvr>
                                    </p:animEffect>
                                  </p:childTnLst>
                                </p:cTn>
                              </p:par>
                              <p:par>
                                <p:cTn id="21" presetID="10" presetClass="entr" presetSubtype="0" fill="hold" nodeType="with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fade">
                                      <p:cBhvr>
                                        <p:cTn id="23" dur="1000"/>
                                        <p:tgtEl>
                                          <p:spTgt spid="235"/>
                                        </p:tgtEl>
                                      </p:cBhvr>
                                    </p:animEffect>
                                  </p:childTnLst>
                                </p:cTn>
                              </p:par>
                              <p:par>
                                <p:cTn id="24" presetID="10" presetClass="entr" presetSubtype="0" fill="hold" nodeType="withEffect">
                                  <p:stCondLst>
                                    <p:cond delay="0"/>
                                  </p:stCondLst>
                                  <p:childTnLst>
                                    <p:set>
                                      <p:cBhvr>
                                        <p:cTn id="25" dur="1" fill="hold">
                                          <p:stCondLst>
                                            <p:cond delay="0"/>
                                          </p:stCondLst>
                                        </p:cTn>
                                        <p:tgtEl>
                                          <p:spTgt spid="236"/>
                                        </p:tgtEl>
                                        <p:attrNameLst>
                                          <p:attrName>style.visibility</p:attrName>
                                        </p:attrNameLst>
                                      </p:cBhvr>
                                      <p:to>
                                        <p:strVal val="visible"/>
                                      </p:to>
                                    </p:set>
                                    <p:animEffect transition="in" filter="fade">
                                      <p:cBhvr>
                                        <p:cTn id="26" dur="1000"/>
                                        <p:tgtEl>
                                          <p:spTgt spid="236"/>
                                        </p:tgtEl>
                                      </p:cBhvr>
                                    </p:animEffect>
                                  </p:childTnLst>
                                </p:cTn>
                              </p:par>
                              <p:par>
                                <p:cTn id="27" presetID="10" presetClass="entr" presetSubtype="0"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fade">
                                      <p:cBhvr>
                                        <p:cTn id="29" dur="1000"/>
                                        <p:tgtEl>
                                          <p:spTgt spid="237"/>
                                        </p:tgtEl>
                                      </p:cBhvr>
                                    </p:animEffect>
                                  </p:childTnLst>
                                </p:cTn>
                              </p:par>
                              <p:par>
                                <p:cTn id="30" presetID="10" presetClass="entr" presetSubtype="0" fill="hold" nodeType="withEffect">
                                  <p:stCondLst>
                                    <p:cond delay="0"/>
                                  </p:stCondLst>
                                  <p:childTnLst>
                                    <p:set>
                                      <p:cBhvr>
                                        <p:cTn id="31" dur="1" fill="hold">
                                          <p:stCondLst>
                                            <p:cond delay="0"/>
                                          </p:stCondLst>
                                        </p:cTn>
                                        <p:tgtEl>
                                          <p:spTgt spid="238"/>
                                        </p:tgtEl>
                                        <p:attrNameLst>
                                          <p:attrName>style.visibility</p:attrName>
                                        </p:attrNameLst>
                                      </p:cBhvr>
                                      <p:to>
                                        <p:strVal val="visible"/>
                                      </p:to>
                                    </p:set>
                                    <p:animEffect transition="in" filter="fade">
                                      <p:cBhvr>
                                        <p:cTn id="32" dur="1000"/>
                                        <p:tgtEl>
                                          <p:spTgt spid="238"/>
                                        </p:tgtEl>
                                      </p:cBhvr>
                                    </p:animEffect>
                                  </p:childTnLst>
                                </p:cTn>
                              </p:par>
                              <p:par>
                                <p:cTn id="33" presetID="10" presetClass="entr" presetSubtype="0" fill="hold" nodeType="withEffect">
                                  <p:stCondLst>
                                    <p:cond delay="0"/>
                                  </p:stCondLst>
                                  <p:childTnLst>
                                    <p:set>
                                      <p:cBhvr>
                                        <p:cTn id="34" dur="1" fill="hold">
                                          <p:stCondLst>
                                            <p:cond delay="0"/>
                                          </p:stCondLst>
                                        </p:cTn>
                                        <p:tgtEl>
                                          <p:spTgt spid="240"/>
                                        </p:tgtEl>
                                        <p:attrNameLst>
                                          <p:attrName>style.visibility</p:attrName>
                                        </p:attrNameLst>
                                      </p:cBhvr>
                                      <p:to>
                                        <p:strVal val="visible"/>
                                      </p:to>
                                    </p:set>
                                    <p:animEffect transition="in" filter="fade">
                                      <p:cBhvr>
                                        <p:cTn id="35" dur="1000"/>
                                        <p:tgtEl>
                                          <p:spTgt spid="240"/>
                                        </p:tgtEl>
                                      </p:cBhvr>
                                    </p:animEffect>
                                  </p:childTnLst>
                                </p:cTn>
                              </p:par>
                              <p:par>
                                <p:cTn id="36" presetID="10" presetClass="entr" presetSubtype="0" fill="hold" nodeType="withEffect">
                                  <p:stCondLst>
                                    <p:cond delay="0"/>
                                  </p:stCondLst>
                                  <p:childTnLst>
                                    <p:set>
                                      <p:cBhvr>
                                        <p:cTn id="37" dur="1" fill="hold">
                                          <p:stCondLst>
                                            <p:cond delay="0"/>
                                          </p:stCondLst>
                                        </p:cTn>
                                        <p:tgtEl>
                                          <p:spTgt spid="239"/>
                                        </p:tgtEl>
                                        <p:attrNameLst>
                                          <p:attrName>style.visibility</p:attrName>
                                        </p:attrNameLst>
                                      </p:cBhvr>
                                      <p:to>
                                        <p:strVal val="visible"/>
                                      </p:to>
                                    </p:set>
                                    <p:animEffect transition="in" filter="fade">
                                      <p:cBhvr>
                                        <p:cTn id="38" dur="1000"/>
                                        <p:tgtEl>
                                          <p:spTgt spid="23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0" name="Shape 260"/>
          <p:cNvSpPr txBox="1">
            <a:spLocks noGrp="1"/>
          </p:cNvSpPr>
          <p:nvPr>
            <p:ph type="title"/>
          </p:nvPr>
        </p:nvSpPr>
        <p:spPr>
          <a:xfrm>
            <a:off x="314633" y="212481"/>
            <a:ext cx="8996792" cy="600134"/>
          </a:xfrm>
          <a:prstGeom prst="rect">
            <a:avLst/>
          </a:prstGeom>
        </p:spPr>
        <p:txBody>
          <a:bodyPr wrap="square" lIns="91425" tIns="91425" rIns="91425" bIns="91425" anchor="b" anchorCtr="0">
            <a:spAutoFit/>
          </a:bodyPr>
          <a:lstStyle/>
          <a:p>
            <a:pPr lvl="0"/>
            <a:r>
              <a:rPr lang="en-US" sz="3000" dirty="0"/>
              <a:t>Instances</a:t>
            </a:r>
            <a:r>
              <a:rPr lang="en" sz="3000" dirty="0"/>
              <a:t> as Parameters: Under the Hood (2/6)</a:t>
            </a:r>
          </a:p>
        </p:txBody>
      </p:sp>
      <p:sp>
        <p:nvSpPr>
          <p:cNvPr id="248" name="Shape 248"/>
          <p:cNvSpPr txBox="1">
            <a:spLocks noGrp="1"/>
          </p:cNvSpPr>
          <p:nvPr>
            <p:ph type="body" idx="1"/>
          </p:nvPr>
        </p:nvSpPr>
        <p:spPr>
          <a:xfrm>
            <a:off x="164775" y="895350"/>
            <a:ext cx="4402199" cy="3391667"/>
          </a:xfrm>
          <a:prstGeom prst="rect">
            <a:avLst/>
          </a:prstGeom>
        </p:spPr>
        <p:txBody>
          <a:bodyPr lIns="91425" tIns="91425" rIns="91425" bIns="91425" anchor="t" anchorCtr="0">
            <a:spAutoFit/>
          </a:bodyPr>
          <a:lstStyle/>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public class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public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this.</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a:t>
            </a:r>
          </a:p>
          <a:p>
            <a:pPr lvl="0" defTabSz="403225">
              <a:lnSpc>
                <a:spcPct val="115000"/>
              </a:lnSpc>
              <a:buClr>
                <a:schemeClr val="dk1"/>
              </a:buClr>
              <a:buSzPct val="91666"/>
              <a:buNone/>
            </a:pPr>
            <a:r>
              <a:rPr lang="x-none" sz="1200" dirty="0">
                <a:latin typeface="Consolas"/>
                <a:ea typeface="Consolas"/>
                <a:cs typeface="Consolas"/>
                <a:sym typeface="Consolas"/>
              </a:rPr>
              <a:t>	</a:t>
            </a:r>
            <a:r>
              <a:rPr lang="x-none" sz="1200" dirty="0">
                <a:solidFill>
                  <a:srgbClr val="999999"/>
                </a:solidFill>
                <a:latin typeface="Consolas"/>
                <a:ea typeface="Consolas"/>
                <a:cs typeface="Consolas"/>
                <a:sym typeface="Consolas"/>
              </a:rPr>
              <a:t>}</a:t>
            </a:r>
          </a:p>
          <a:p>
            <a:pPr lvl="0" defTabSz="403225">
              <a:lnSpc>
                <a:spcPct val="115000"/>
              </a:lnSpc>
              <a:buClr>
                <a:schemeClr val="dk1"/>
              </a:buClr>
              <a:buSzPct val="91666"/>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Dog django = new Dog();</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a:t>
            </a:r>
            <a:r>
              <a:rPr lang="x-none" sz="1200" dirty="0" err="1">
                <a:solidFill>
                  <a:srgbClr val="999999"/>
                </a:solidFill>
                <a:latin typeface="Consolas"/>
                <a:ea typeface="Consolas"/>
                <a:cs typeface="Consolas"/>
                <a:sym typeface="Consolas"/>
              </a:rPr>
              <a:t>DogGroomer</a:t>
            </a:r>
            <a:r>
              <a:rPr lang="x-none" sz="1200" dirty="0">
                <a:solidFill>
                  <a:srgbClr val="999999"/>
                </a:solidFill>
                <a:latin typeface="Consolas"/>
                <a:ea typeface="Consolas"/>
                <a:cs typeface="Consolas"/>
                <a:sym typeface="Consolas"/>
              </a:rPr>
              <a:t> groomer = new </a:t>
            </a:r>
            <a:r>
              <a:rPr lang="x-none" sz="1200" dirty="0" err="1">
                <a:solidFill>
                  <a:srgbClr val="999999"/>
                </a:solidFill>
                <a:latin typeface="Consolas"/>
                <a:ea typeface="Consolas"/>
                <a:cs typeface="Consolas"/>
                <a:sym typeface="Consolas"/>
              </a:rPr>
              <a:t>DogGroomer</a:t>
            </a:r>
            <a:r>
              <a:rPr lang="x-none" sz="1200" dirty="0">
                <a:solidFill>
                  <a:srgbClr val="999999"/>
                </a:solidFill>
                <a:latin typeface="Consolas"/>
                <a:ea typeface="Consolas"/>
                <a:cs typeface="Consolas"/>
                <a:sym typeface="Consolas"/>
              </a:rPr>
              <a:t>();</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groomer.groom(django);</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a:t>
            </a:r>
          </a:p>
          <a:p>
            <a:pPr lvl="0" defTabSz="403225">
              <a:lnSpc>
                <a:spcPct val="100000"/>
              </a:lnSpc>
              <a:spcBef>
                <a:spcPts val="600"/>
              </a:spcBef>
              <a:buNone/>
            </a:pPr>
            <a:endParaRPr lang="en-US" sz="2400" dirty="0"/>
          </a:p>
        </p:txBody>
      </p:sp>
      <p:sp>
        <p:nvSpPr>
          <p:cNvPr id="249" name="Shape 249"/>
          <p:cNvSpPr txBox="1">
            <a:spLocks noGrp="1"/>
          </p:cNvSpPr>
          <p:nvPr>
            <p:ph type="body" idx="2"/>
          </p:nvPr>
        </p:nvSpPr>
        <p:spPr>
          <a:xfrm>
            <a:off x="4590300" y="895350"/>
            <a:ext cx="4613999" cy="2366099"/>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DogGroomer()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this is the constructor!</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void groom(Dog shaggyDog)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code that grooms shaggyDog goes here!</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a:t>
            </a:r>
          </a:p>
        </p:txBody>
      </p:sp>
      <p:cxnSp>
        <p:nvCxnSpPr>
          <p:cNvPr id="250" name="Shape 250"/>
          <p:cNvCxnSpPr/>
          <p:nvPr/>
        </p:nvCxnSpPr>
        <p:spPr>
          <a:xfrm>
            <a:off x="4537050" y="848050"/>
            <a:ext cx="0" cy="2206200"/>
          </a:xfrm>
          <a:prstGeom prst="straightConnector1">
            <a:avLst/>
          </a:prstGeom>
          <a:noFill/>
          <a:ln w="38100" cap="flat">
            <a:solidFill>
              <a:srgbClr val="999999"/>
            </a:solidFill>
            <a:prstDash val="solid"/>
            <a:round/>
            <a:headEnd type="none" w="lg" len="lg"/>
            <a:tailEnd type="none" w="lg" len="lg"/>
          </a:ln>
        </p:spPr>
      </p:cxnSp>
      <p:sp>
        <p:nvSpPr>
          <p:cNvPr id="251" name="Shape 251"/>
          <p:cNvSpPr/>
          <p:nvPr/>
        </p:nvSpPr>
        <p:spPr>
          <a:xfrm>
            <a:off x="270700" y="340895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252" name="Shape 252"/>
          <p:cNvCxnSpPr/>
          <p:nvPr/>
        </p:nvCxnSpPr>
        <p:spPr>
          <a:xfrm>
            <a:off x="16713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53" name="Shape 253"/>
          <p:cNvCxnSpPr/>
          <p:nvPr/>
        </p:nvCxnSpPr>
        <p:spPr>
          <a:xfrm>
            <a:off x="31191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54" name="Shape 254"/>
          <p:cNvCxnSpPr/>
          <p:nvPr/>
        </p:nvCxnSpPr>
        <p:spPr>
          <a:xfrm>
            <a:off x="45669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55" name="Shape 255"/>
          <p:cNvCxnSpPr/>
          <p:nvPr/>
        </p:nvCxnSpPr>
        <p:spPr>
          <a:xfrm>
            <a:off x="60147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56" name="Shape 256"/>
          <p:cNvCxnSpPr/>
          <p:nvPr/>
        </p:nvCxnSpPr>
        <p:spPr>
          <a:xfrm>
            <a:off x="7386350" y="3491350"/>
            <a:ext cx="0" cy="906300"/>
          </a:xfrm>
          <a:prstGeom prst="straightConnector1">
            <a:avLst/>
          </a:prstGeom>
          <a:noFill/>
          <a:ln w="19050" cap="flat">
            <a:solidFill>
              <a:schemeClr val="dk2"/>
            </a:solidFill>
            <a:prstDash val="solid"/>
            <a:round/>
            <a:headEnd type="none" w="lg" len="lg"/>
            <a:tailEnd type="none" w="lg" len="lg"/>
          </a:ln>
        </p:spPr>
      </p:cxnSp>
      <p:sp>
        <p:nvSpPr>
          <p:cNvPr id="257" name="Shape 257"/>
          <p:cNvSpPr txBox="1"/>
          <p:nvPr/>
        </p:nvSpPr>
        <p:spPr>
          <a:xfrm>
            <a:off x="3453750" y="2997000"/>
            <a:ext cx="2440199" cy="329400"/>
          </a:xfrm>
          <a:prstGeom prst="rect">
            <a:avLst/>
          </a:prstGeom>
          <a:noFill/>
          <a:ln>
            <a:noFill/>
          </a:ln>
        </p:spPr>
        <p:txBody>
          <a:bodyPr lIns="91425" tIns="91425" rIns="91425" bIns="91425" anchor="t" anchorCtr="0">
            <a:spAutoFit/>
          </a:bodyPr>
          <a:lstStyle/>
          <a:p>
            <a:pPr>
              <a:spcBef>
                <a:spcPts val="0"/>
              </a:spcBef>
              <a:buNone/>
            </a:pPr>
            <a:r>
              <a:rPr lang="en"/>
              <a:t>Somewhere in memory...</a:t>
            </a:r>
          </a:p>
        </p:txBody>
      </p:sp>
      <p:sp>
        <p:nvSpPr>
          <p:cNvPr id="263" name="Shape 263"/>
          <p:cNvSpPr txBox="1"/>
          <p:nvPr/>
        </p:nvSpPr>
        <p:spPr>
          <a:xfrm>
            <a:off x="897720" y="4480049"/>
            <a:ext cx="7552258" cy="615523"/>
          </a:xfrm>
          <a:prstGeom prst="rect">
            <a:avLst/>
          </a:prstGeom>
          <a:noFill/>
          <a:ln>
            <a:noFill/>
          </a:ln>
        </p:spPr>
        <p:txBody>
          <a:bodyPr wrap="square" lIns="91425" tIns="91425" rIns="91425" bIns="91425" anchor="t" anchorCtr="0">
            <a:spAutoFit/>
          </a:bodyPr>
          <a:lstStyle/>
          <a:p>
            <a:pPr>
              <a:spcBef>
                <a:spcPts val="0"/>
              </a:spcBef>
              <a:buNone/>
            </a:pPr>
            <a:r>
              <a:rPr lang="en" dirty="0">
                <a:solidFill>
                  <a:srgbClr val="FF0000"/>
                </a:solidFill>
              </a:rPr>
              <a:t>When we instantiate a </a:t>
            </a:r>
            <a:r>
              <a:rPr lang="en" dirty="0">
                <a:solidFill>
                  <a:srgbClr val="0000FF"/>
                </a:solidFill>
                <a:latin typeface="Consolas"/>
                <a:ea typeface="Consolas"/>
                <a:cs typeface="Consolas"/>
                <a:sym typeface="Consolas"/>
              </a:rPr>
              <a:t>Dog</a:t>
            </a:r>
            <a:r>
              <a:rPr lang="en" dirty="0">
                <a:solidFill>
                  <a:srgbClr val="FF0000"/>
                </a:solidFill>
              </a:rPr>
              <a:t>, he’s stored somewhere in memory. Our </a:t>
            </a:r>
            <a:r>
              <a:rPr lang="en" dirty="0">
                <a:solidFill>
                  <a:srgbClr val="0000FF"/>
                </a:solidFill>
                <a:latin typeface="Consolas"/>
                <a:ea typeface="Consolas"/>
                <a:cs typeface="Consolas"/>
                <a:sym typeface="Consolas"/>
              </a:rPr>
              <a:t>PetShop</a:t>
            </a:r>
            <a:r>
              <a:rPr lang="en" dirty="0">
                <a:solidFill>
                  <a:srgbClr val="0000FF"/>
                </a:solidFill>
              </a:rPr>
              <a:t> </a:t>
            </a:r>
            <a:r>
              <a:rPr lang="en" dirty="0">
                <a:solidFill>
                  <a:srgbClr val="FF0000"/>
                </a:solidFill>
              </a:rPr>
              <a:t>will use the name </a:t>
            </a:r>
            <a:r>
              <a:rPr lang="en-US" dirty="0" err="1">
                <a:solidFill>
                  <a:srgbClr val="0000FF"/>
                </a:solidFill>
                <a:latin typeface="Consolas"/>
                <a:sym typeface="Consolas"/>
              </a:rPr>
              <a:t>d</a:t>
            </a:r>
            <a:r>
              <a:rPr lang="en-US" dirty="0" err="1">
                <a:solidFill>
                  <a:srgbClr val="0000FF"/>
                </a:solidFill>
                <a:latin typeface="Consolas"/>
                <a:ea typeface="Consolas"/>
                <a:cs typeface="Consolas"/>
                <a:sym typeface="Consolas"/>
              </a:rPr>
              <a:t>jango</a:t>
            </a:r>
            <a:r>
              <a:rPr lang="en-US" dirty="0">
                <a:solidFill>
                  <a:srgbClr val="0000FF"/>
                </a:solidFill>
                <a:latin typeface="Consolas"/>
                <a:ea typeface="Consolas"/>
                <a:cs typeface="Consolas"/>
                <a:sym typeface="Consolas"/>
              </a:rPr>
              <a:t> </a:t>
            </a:r>
            <a:r>
              <a:rPr lang="en" dirty="0">
                <a:solidFill>
                  <a:srgbClr val="FF0000"/>
                </a:solidFill>
              </a:rPr>
              <a:t>to refer to this particular </a:t>
            </a:r>
            <a:r>
              <a:rPr lang="en" dirty="0">
                <a:solidFill>
                  <a:srgbClr val="0000FF"/>
                </a:solidFill>
                <a:latin typeface="Consolas"/>
                <a:ea typeface="Consolas"/>
                <a:cs typeface="Consolas"/>
                <a:sym typeface="Consolas"/>
              </a:rPr>
              <a:t>Dog</a:t>
            </a:r>
            <a:r>
              <a:rPr lang="en" dirty="0">
                <a:solidFill>
                  <a:srgbClr val="FF0000"/>
                </a:solidFill>
              </a:rPr>
              <a:t>, at this particular location in memory.</a:t>
            </a:r>
          </a:p>
        </p:txBody>
      </p:sp>
      <p:pic>
        <p:nvPicPr>
          <p:cNvPr id="2" name="Picture 1"/>
          <p:cNvPicPr>
            <a:picLocks noChangeAspect="1"/>
          </p:cNvPicPr>
          <p:nvPr/>
        </p:nvPicPr>
        <p:blipFill>
          <a:blip r:embed="rId3"/>
          <a:stretch>
            <a:fillRect/>
          </a:stretch>
        </p:blipFill>
        <p:spPr>
          <a:xfrm>
            <a:off x="3484539" y="3491350"/>
            <a:ext cx="769409" cy="906299"/>
          </a:xfrm>
          <a:prstGeom prst="rect">
            <a:avLst/>
          </a:prstGeom>
        </p:spPr>
      </p:pic>
      <p:cxnSp>
        <p:nvCxnSpPr>
          <p:cNvPr id="259" name="Shape 259"/>
          <p:cNvCxnSpPr/>
          <p:nvPr/>
        </p:nvCxnSpPr>
        <p:spPr>
          <a:xfrm>
            <a:off x="1593130" y="2677212"/>
            <a:ext cx="2207689" cy="958354"/>
          </a:xfrm>
          <a:prstGeom prst="straightConnector1">
            <a:avLst/>
          </a:prstGeom>
          <a:noFill/>
          <a:ln w="19050" cap="flat">
            <a:solidFill>
              <a:srgbClr val="FF0000"/>
            </a:solidFill>
            <a:prstDash val="solid"/>
            <a:round/>
            <a:headEnd type="none" w="lg" len="lg"/>
            <a:tailEnd type="triangle" w="lg" len="lg"/>
          </a:ln>
        </p:spPr>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1000"/>
                                        <p:tgtEl>
                                          <p:spTgt spid="259"/>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3"/>
                                        </p:tgtEl>
                                        <p:attrNameLst>
                                          <p:attrName>style.visibility</p:attrName>
                                        </p:attrNameLst>
                                      </p:cBhvr>
                                      <p:to>
                                        <p:strVal val="visible"/>
                                      </p:to>
                                    </p:set>
                                    <p:animEffect transition="in" filter="fade">
                                      <p:cBhvr>
                                        <p:cTn id="16"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80" name="Shape 280"/>
          <p:cNvSpPr txBox="1">
            <a:spLocks noGrp="1"/>
          </p:cNvSpPr>
          <p:nvPr>
            <p:ph type="title"/>
          </p:nvPr>
        </p:nvSpPr>
        <p:spPr>
          <a:xfrm>
            <a:off x="314633" y="212111"/>
            <a:ext cx="8829367" cy="600134"/>
          </a:xfrm>
          <a:prstGeom prst="rect">
            <a:avLst/>
          </a:prstGeom>
        </p:spPr>
        <p:txBody>
          <a:bodyPr wrap="square" lIns="91425" tIns="91425" rIns="91425" bIns="91425" anchor="b" anchorCtr="0">
            <a:spAutoFit/>
          </a:bodyPr>
          <a:lstStyle/>
          <a:p>
            <a:pPr lvl="0"/>
            <a:r>
              <a:rPr lang="en-US" sz="3000" dirty="0"/>
              <a:t>Instances</a:t>
            </a:r>
            <a:r>
              <a:rPr lang="en" sz="3000" dirty="0"/>
              <a:t> as Parameters: Under the Hood (3/6)</a:t>
            </a:r>
          </a:p>
        </p:txBody>
      </p:sp>
      <p:sp>
        <p:nvSpPr>
          <p:cNvPr id="270" name="Shape 270"/>
          <p:cNvSpPr txBox="1">
            <a:spLocks noGrp="1"/>
          </p:cNvSpPr>
          <p:nvPr>
            <p:ph type="body" idx="1"/>
          </p:nvPr>
        </p:nvSpPr>
        <p:spPr>
          <a:xfrm>
            <a:off x="164775" y="895350"/>
            <a:ext cx="4402199" cy="3391667"/>
          </a:xfrm>
          <a:prstGeom prst="rect">
            <a:avLst/>
          </a:prstGeom>
        </p:spPr>
        <p:txBody>
          <a:bodyPr lIns="91425" tIns="91425" rIns="91425" bIns="91425" anchor="t" anchorCtr="0">
            <a:spAutoFit/>
          </a:bodyPr>
          <a:lstStyle/>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public class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public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this.</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a:t>
            </a:r>
          </a:p>
          <a:p>
            <a:pPr lvl="0" defTabSz="403225">
              <a:lnSpc>
                <a:spcPct val="115000"/>
              </a:lnSpc>
              <a:buClr>
                <a:schemeClr val="dk1"/>
              </a:buClr>
              <a:buSzPct val="91666"/>
              <a:buNone/>
            </a:pPr>
            <a:r>
              <a:rPr lang="x-none" sz="1200" dirty="0">
                <a:latin typeface="Consolas"/>
                <a:ea typeface="Consolas"/>
                <a:cs typeface="Consolas"/>
                <a:sym typeface="Consolas"/>
              </a:rPr>
              <a:t>	</a:t>
            </a:r>
            <a:r>
              <a:rPr lang="x-none" sz="1200" dirty="0">
                <a:solidFill>
                  <a:srgbClr val="999999"/>
                </a:solidFill>
                <a:latin typeface="Consolas"/>
                <a:ea typeface="Consolas"/>
                <a:cs typeface="Consolas"/>
                <a:sym typeface="Consolas"/>
              </a:rPr>
              <a:t>}</a:t>
            </a:r>
          </a:p>
          <a:p>
            <a:pPr lvl="0" defTabSz="403225">
              <a:lnSpc>
                <a:spcPct val="115000"/>
              </a:lnSpc>
              <a:buClr>
                <a:schemeClr val="dk1"/>
              </a:buClr>
              <a:buSzPct val="91666"/>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public void testGroomer() {</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Dog django = new Dog();</a:t>
            </a:r>
          </a:p>
          <a:p>
            <a:pPr lvl="0" defTabSz="403225">
              <a:lnSpc>
                <a:spcPct val="115000"/>
              </a:lnSpc>
              <a:buClr>
                <a:schemeClr val="dk1"/>
              </a:buClr>
              <a:buSzPct val="91666"/>
              <a:buNone/>
            </a:pPr>
            <a:r>
              <a:rPr lang="x-none" sz="1200" dirty="0">
                <a:latin typeface="Consolas"/>
                <a:ea typeface="Consolas"/>
                <a:cs typeface="Consolas"/>
                <a:sym typeface="Consolas"/>
              </a:rPr>
              <a:t>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 groomer = new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groomer.groom(django);</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a:t>
            </a:r>
          </a:p>
          <a:p>
            <a:pPr lvl="0" defTabSz="403225">
              <a:lnSpc>
                <a:spcPct val="100000"/>
              </a:lnSpc>
              <a:spcBef>
                <a:spcPts val="600"/>
              </a:spcBef>
              <a:buNone/>
            </a:pPr>
            <a:endParaRPr lang="en-US" sz="2400" dirty="0"/>
          </a:p>
        </p:txBody>
      </p:sp>
      <p:sp>
        <p:nvSpPr>
          <p:cNvPr id="271" name="Shape 271"/>
          <p:cNvSpPr txBox="1">
            <a:spLocks noGrp="1"/>
          </p:cNvSpPr>
          <p:nvPr>
            <p:ph type="body" idx="2"/>
          </p:nvPr>
        </p:nvSpPr>
        <p:spPr>
          <a:xfrm>
            <a:off x="4590300" y="895350"/>
            <a:ext cx="4613999" cy="2366099"/>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DogGroomer()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this is the constructor!</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void groom(Dog shaggyDog)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code that grooms shaggyDog goes here!</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a:t>
            </a:r>
          </a:p>
        </p:txBody>
      </p:sp>
      <p:cxnSp>
        <p:nvCxnSpPr>
          <p:cNvPr id="272" name="Shape 272"/>
          <p:cNvCxnSpPr/>
          <p:nvPr/>
        </p:nvCxnSpPr>
        <p:spPr>
          <a:xfrm>
            <a:off x="4537050" y="848050"/>
            <a:ext cx="0" cy="2206200"/>
          </a:xfrm>
          <a:prstGeom prst="straightConnector1">
            <a:avLst/>
          </a:prstGeom>
          <a:noFill/>
          <a:ln w="38100" cap="flat">
            <a:solidFill>
              <a:srgbClr val="999999"/>
            </a:solidFill>
            <a:prstDash val="solid"/>
            <a:round/>
            <a:headEnd type="none" w="lg" len="lg"/>
            <a:tailEnd type="none" w="lg" len="lg"/>
          </a:ln>
        </p:spPr>
      </p:cxnSp>
      <p:sp>
        <p:nvSpPr>
          <p:cNvPr id="273" name="Shape 273"/>
          <p:cNvSpPr/>
          <p:nvPr/>
        </p:nvSpPr>
        <p:spPr>
          <a:xfrm>
            <a:off x="270700" y="340895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274" name="Shape 274"/>
          <p:cNvCxnSpPr/>
          <p:nvPr/>
        </p:nvCxnSpPr>
        <p:spPr>
          <a:xfrm>
            <a:off x="16713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75" name="Shape 275"/>
          <p:cNvCxnSpPr/>
          <p:nvPr/>
        </p:nvCxnSpPr>
        <p:spPr>
          <a:xfrm>
            <a:off x="31191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76" name="Shape 276"/>
          <p:cNvCxnSpPr/>
          <p:nvPr/>
        </p:nvCxnSpPr>
        <p:spPr>
          <a:xfrm>
            <a:off x="45669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77" name="Shape 277"/>
          <p:cNvCxnSpPr/>
          <p:nvPr/>
        </p:nvCxnSpPr>
        <p:spPr>
          <a:xfrm>
            <a:off x="60147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78" name="Shape 278"/>
          <p:cNvCxnSpPr/>
          <p:nvPr/>
        </p:nvCxnSpPr>
        <p:spPr>
          <a:xfrm>
            <a:off x="7386350" y="3491350"/>
            <a:ext cx="0" cy="906300"/>
          </a:xfrm>
          <a:prstGeom prst="straightConnector1">
            <a:avLst/>
          </a:prstGeom>
          <a:noFill/>
          <a:ln w="19050" cap="flat">
            <a:solidFill>
              <a:schemeClr val="dk2"/>
            </a:solidFill>
            <a:prstDash val="solid"/>
            <a:round/>
            <a:headEnd type="none" w="lg" len="lg"/>
            <a:tailEnd type="none" w="lg" len="lg"/>
          </a:ln>
        </p:spPr>
      </p:cxnSp>
      <p:sp>
        <p:nvSpPr>
          <p:cNvPr id="279" name="Shape 279"/>
          <p:cNvSpPr txBox="1"/>
          <p:nvPr/>
        </p:nvSpPr>
        <p:spPr>
          <a:xfrm>
            <a:off x="3453750" y="2997000"/>
            <a:ext cx="2440199" cy="329400"/>
          </a:xfrm>
          <a:prstGeom prst="rect">
            <a:avLst/>
          </a:prstGeom>
          <a:noFill/>
          <a:ln>
            <a:noFill/>
          </a:ln>
        </p:spPr>
        <p:txBody>
          <a:bodyPr lIns="91425" tIns="91425" rIns="91425" bIns="91425" anchor="t" anchorCtr="0">
            <a:spAutoFit/>
          </a:bodyPr>
          <a:lstStyle/>
          <a:p>
            <a:pPr lvl="0" rtl="0">
              <a:spcBef>
                <a:spcPts val="0"/>
              </a:spcBef>
              <a:buNone/>
            </a:pPr>
            <a:r>
              <a:rPr lang="en"/>
              <a:t>Somewhere in memory...</a:t>
            </a:r>
          </a:p>
        </p:txBody>
      </p:sp>
      <p:sp>
        <p:nvSpPr>
          <p:cNvPr id="281" name="Shape 281"/>
          <p:cNvSpPr txBox="1"/>
          <p:nvPr/>
        </p:nvSpPr>
        <p:spPr>
          <a:xfrm>
            <a:off x="902800" y="4466511"/>
            <a:ext cx="7542098" cy="615523"/>
          </a:xfrm>
          <a:prstGeom prst="rect">
            <a:avLst/>
          </a:prstGeom>
          <a:noFill/>
          <a:ln>
            <a:noFill/>
          </a:ln>
        </p:spPr>
        <p:txBody>
          <a:bodyPr wrap="square" lIns="91425" tIns="91425" rIns="91425" bIns="91425" anchor="t" anchorCtr="0">
            <a:spAutoFit/>
          </a:bodyPr>
          <a:lstStyle/>
          <a:p>
            <a:pPr lvl="0" rtl="0">
              <a:spcBef>
                <a:spcPts val="0"/>
              </a:spcBef>
              <a:buNone/>
            </a:pPr>
            <a:r>
              <a:rPr lang="en" dirty="0">
                <a:solidFill>
                  <a:srgbClr val="FF0000"/>
                </a:solidFill>
              </a:rPr>
              <a:t>Same goes for the </a:t>
            </a:r>
            <a:r>
              <a:rPr lang="en" dirty="0">
                <a:solidFill>
                  <a:srgbClr val="0000FF"/>
                </a:solidFill>
                <a:latin typeface="Consolas"/>
                <a:ea typeface="Consolas"/>
                <a:cs typeface="Consolas"/>
                <a:sym typeface="Consolas"/>
              </a:rPr>
              <a:t>DogGroomer</a:t>
            </a:r>
            <a:r>
              <a:rPr lang="en-US" dirty="0">
                <a:solidFill>
                  <a:srgbClr val="FF0000"/>
                </a:solidFill>
              </a:rPr>
              <a:t>—</a:t>
            </a:r>
            <a:r>
              <a:rPr lang="en" dirty="0">
                <a:solidFill>
                  <a:srgbClr val="FF0000"/>
                </a:solidFill>
              </a:rPr>
              <a:t>we store a particular </a:t>
            </a:r>
            <a:r>
              <a:rPr lang="en" dirty="0">
                <a:solidFill>
                  <a:srgbClr val="0000FF"/>
                </a:solidFill>
                <a:latin typeface="Consolas"/>
                <a:ea typeface="Consolas"/>
                <a:cs typeface="Consolas"/>
                <a:sym typeface="Consolas"/>
              </a:rPr>
              <a:t>DogGroomer</a:t>
            </a:r>
            <a:r>
              <a:rPr lang="en" dirty="0">
                <a:solidFill>
                  <a:srgbClr val="0000FF"/>
                </a:solidFill>
              </a:rPr>
              <a:t> </a:t>
            </a:r>
            <a:r>
              <a:rPr lang="en" dirty="0">
                <a:solidFill>
                  <a:srgbClr val="FF0000"/>
                </a:solidFill>
              </a:rPr>
              <a:t>somewhere in memory. Our </a:t>
            </a:r>
            <a:r>
              <a:rPr lang="en" dirty="0">
                <a:solidFill>
                  <a:srgbClr val="0000FF"/>
                </a:solidFill>
                <a:latin typeface="Consolas"/>
                <a:ea typeface="Consolas"/>
                <a:cs typeface="Consolas"/>
                <a:sym typeface="Consolas"/>
              </a:rPr>
              <a:t>PetShop</a:t>
            </a:r>
            <a:r>
              <a:rPr lang="en" dirty="0">
                <a:solidFill>
                  <a:srgbClr val="0000FF"/>
                </a:solidFill>
              </a:rPr>
              <a:t> </a:t>
            </a:r>
            <a:r>
              <a:rPr lang="en" dirty="0">
                <a:solidFill>
                  <a:srgbClr val="FF0000"/>
                </a:solidFill>
              </a:rPr>
              <a:t>knows this </a:t>
            </a:r>
            <a:r>
              <a:rPr lang="en" dirty="0">
                <a:solidFill>
                  <a:srgbClr val="0000FF"/>
                </a:solidFill>
                <a:latin typeface="Consolas"/>
                <a:ea typeface="Consolas"/>
                <a:cs typeface="Consolas"/>
                <a:sym typeface="Consolas"/>
              </a:rPr>
              <a:t>DogGroomer</a:t>
            </a:r>
            <a:r>
              <a:rPr lang="en" dirty="0">
                <a:solidFill>
                  <a:srgbClr val="0000FF"/>
                </a:solidFill>
              </a:rPr>
              <a:t> </a:t>
            </a:r>
            <a:r>
              <a:rPr lang="en" dirty="0">
                <a:solidFill>
                  <a:srgbClr val="FF0000"/>
                </a:solidFill>
              </a:rPr>
              <a:t>by the name </a:t>
            </a:r>
            <a:r>
              <a:rPr lang="en" dirty="0">
                <a:solidFill>
                  <a:srgbClr val="0000FF"/>
                </a:solidFill>
                <a:latin typeface="Consolas"/>
                <a:ea typeface="Consolas"/>
                <a:cs typeface="Consolas"/>
                <a:sym typeface="Consolas"/>
              </a:rPr>
              <a:t>groomer</a:t>
            </a:r>
            <a:r>
              <a:rPr lang="en" dirty="0">
                <a:solidFill>
                  <a:srgbClr val="FF0000"/>
                </a:solidFill>
              </a:rPr>
              <a:t>.</a:t>
            </a:r>
          </a:p>
        </p:txBody>
      </p:sp>
      <p:pic>
        <p:nvPicPr>
          <p:cNvPr id="282" name="Shape 282"/>
          <p:cNvPicPr preferRelativeResize="0"/>
          <p:nvPr/>
        </p:nvPicPr>
        <p:blipFill>
          <a:blip r:embed="rId3">
            <a:alphaModFix/>
          </a:blip>
          <a:stretch>
            <a:fillRect/>
          </a:stretch>
        </p:blipFill>
        <p:spPr>
          <a:xfrm>
            <a:off x="1713817" y="3477812"/>
            <a:ext cx="1362856" cy="906299"/>
          </a:xfrm>
          <a:prstGeom prst="rect">
            <a:avLst/>
          </a:prstGeom>
          <a:noFill/>
          <a:ln>
            <a:noFill/>
          </a:ln>
        </p:spPr>
      </p:pic>
      <p:cxnSp>
        <p:nvCxnSpPr>
          <p:cNvPr id="283" name="Shape 283"/>
          <p:cNvCxnSpPr>
            <a:endCxn id="282" idx="0"/>
          </p:cNvCxnSpPr>
          <p:nvPr/>
        </p:nvCxnSpPr>
        <p:spPr>
          <a:xfrm>
            <a:off x="1893510" y="2818566"/>
            <a:ext cx="501735" cy="659246"/>
          </a:xfrm>
          <a:prstGeom prst="straightConnector1">
            <a:avLst/>
          </a:prstGeom>
          <a:noFill/>
          <a:ln w="19050" cap="flat">
            <a:solidFill>
              <a:srgbClr val="FF0000"/>
            </a:solidFill>
            <a:prstDash val="solid"/>
            <a:round/>
            <a:headEnd type="none" w="lg" len="lg"/>
            <a:tailEnd type="triangle" w="lg" len="lg"/>
          </a:ln>
        </p:spPr>
      </p:cxnSp>
      <p:pic>
        <p:nvPicPr>
          <p:cNvPr id="18" name="Picture 17"/>
          <p:cNvPicPr>
            <a:picLocks noChangeAspect="1"/>
          </p:cNvPicPr>
          <p:nvPr/>
        </p:nvPicPr>
        <p:blipFill>
          <a:blip r:embed="rId4"/>
          <a:stretch>
            <a:fillRect/>
          </a:stretch>
        </p:blipFill>
        <p:spPr>
          <a:xfrm>
            <a:off x="3478689" y="3491350"/>
            <a:ext cx="735501" cy="906299"/>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fade">
                                      <p:cBhvr>
                                        <p:cTn id="15"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301" name="Shape 301"/>
          <p:cNvSpPr txBox="1">
            <a:spLocks noGrp="1"/>
          </p:cNvSpPr>
          <p:nvPr>
            <p:ph type="title"/>
          </p:nvPr>
        </p:nvSpPr>
        <p:spPr>
          <a:xfrm>
            <a:off x="304798" y="218069"/>
            <a:ext cx="8633140" cy="600134"/>
          </a:xfrm>
          <a:prstGeom prst="rect">
            <a:avLst/>
          </a:prstGeom>
        </p:spPr>
        <p:txBody>
          <a:bodyPr wrap="square" lIns="91425" tIns="91425" rIns="91425" bIns="91425" anchor="b" anchorCtr="0">
            <a:spAutoFit/>
          </a:bodyPr>
          <a:lstStyle/>
          <a:p>
            <a:pPr lvl="0"/>
            <a:r>
              <a:rPr lang="en-US" sz="3000" dirty="0"/>
              <a:t>Instances</a:t>
            </a:r>
            <a:r>
              <a:rPr lang="en" sz="3000" dirty="0"/>
              <a:t> as Parameters: Under the Hood (4/6)</a:t>
            </a:r>
          </a:p>
        </p:txBody>
      </p:sp>
      <p:sp>
        <p:nvSpPr>
          <p:cNvPr id="291" name="Shape 291"/>
          <p:cNvSpPr txBox="1">
            <a:spLocks noGrp="1"/>
          </p:cNvSpPr>
          <p:nvPr>
            <p:ph type="body" idx="1"/>
          </p:nvPr>
        </p:nvSpPr>
        <p:spPr>
          <a:xfrm>
            <a:off x="164775" y="895350"/>
            <a:ext cx="4402199" cy="3468612"/>
          </a:xfrm>
          <a:prstGeom prst="rect">
            <a:avLst/>
          </a:prstGeom>
        </p:spPr>
        <p:txBody>
          <a:bodyPr lIns="91425" tIns="91425" rIns="91425" bIns="91425" anchor="t" anchorCtr="0">
            <a:spAutoFit/>
          </a:bodyPr>
          <a:lstStyle/>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public class </a:t>
            </a:r>
            <a:r>
              <a:rPr lang="x-none" sz="1200" dirty="0" err="1">
                <a:solidFill>
                  <a:srgbClr val="999999"/>
                </a:solidFill>
                <a:latin typeface="Consolas" panose="020B0609020204030204" pitchFamily="49" charset="0"/>
                <a:ea typeface="Consolas"/>
                <a:cs typeface="Consolas"/>
                <a:sym typeface="Consolas"/>
              </a:rPr>
              <a:t>PetShop</a:t>
            </a:r>
            <a:r>
              <a:rPr lang="x-none" sz="1200" dirty="0">
                <a:solidFill>
                  <a:srgbClr val="999999"/>
                </a:solidFill>
                <a:latin typeface="Consolas" panose="020B0609020204030204" pitchFamily="49" charset="0"/>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panose="020B0609020204030204" pitchFamily="49" charset="0"/>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public </a:t>
            </a:r>
            <a:r>
              <a:rPr lang="x-none" sz="1200" dirty="0" err="1">
                <a:solidFill>
                  <a:srgbClr val="999999"/>
                </a:solidFill>
                <a:latin typeface="Consolas" panose="020B0609020204030204" pitchFamily="49" charset="0"/>
                <a:ea typeface="Consolas"/>
                <a:cs typeface="Consolas"/>
                <a:sym typeface="Consolas"/>
              </a:rPr>
              <a:t>PetShop</a:t>
            </a:r>
            <a:r>
              <a:rPr lang="x-none" sz="1200" dirty="0">
                <a:solidFill>
                  <a:srgbClr val="999999"/>
                </a:solidFill>
                <a:latin typeface="Consolas" panose="020B0609020204030204" pitchFamily="49" charset="0"/>
                <a:ea typeface="Consolas"/>
                <a:cs typeface="Consolas"/>
                <a:sym typeface="Consolas"/>
              </a:rPr>
              <a:t>() {</a:t>
            </a: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this.</a:t>
            </a:r>
            <a:r>
              <a:rPr lang="x-none" sz="1200" dirty="0" err="1">
                <a:solidFill>
                  <a:srgbClr val="999999"/>
                </a:solidFill>
                <a:latin typeface="Consolas" panose="020B0609020204030204" pitchFamily="49" charset="0"/>
                <a:ea typeface="Consolas"/>
                <a:cs typeface="Consolas"/>
                <a:sym typeface="Consolas"/>
              </a:rPr>
              <a:t>testGroomer</a:t>
            </a:r>
            <a:r>
              <a:rPr lang="x-none" sz="1200" dirty="0">
                <a:solidFill>
                  <a:srgbClr val="999999"/>
                </a:solidFill>
                <a:latin typeface="Consolas" panose="020B0609020204030204" pitchFamily="49" charset="0"/>
                <a:ea typeface="Consolas"/>
                <a:cs typeface="Consolas"/>
                <a:sym typeface="Consolas"/>
              </a:rPr>
              <a:t>();</a:t>
            </a:r>
          </a:p>
          <a:p>
            <a:pPr lvl="0" defTabSz="403225">
              <a:lnSpc>
                <a:spcPct val="115000"/>
              </a:lnSpc>
              <a:buClr>
                <a:schemeClr val="dk1"/>
              </a:buClr>
              <a:buSzPct val="91666"/>
              <a:buNone/>
            </a:pPr>
            <a:r>
              <a:rPr lang="x-none" sz="1200" dirty="0">
                <a:latin typeface="Consolas" panose="020B0609020204030204" pitchFamily="49" charset="0"/>
                <a:ea typeface="Consolas"/>
                <a:cs typeface="Consolas"/>
                <a:sym typeface="Consolas"/>
              </a:rPr>
              <a:t>	</a:t>
            </a:r>
            <a:r>
              <a:rPr lang="x-none" sz="1200" dirty="0">
                <a:solidFill>
                  <a:srgbClr val="999999"/>
                </a:solidFill>
                <a:latin typeface="Consolas" panose="020B0609020204030204" pitchFamily="49" charset="0"/>
                <a:ea typeface="Consolas"/>
                <a:cs typeface="Consolas"/>
                <a:sym typeface="Consolas"/>
              </a:rPr>
              <a:t>}</a:t>
            </a:r>
          </a:p>
          <a:p>
            <a:pPr lvl="0" defTabSz="403225">
              <a:lnSpc>
                <a:spcPct val="115000"/>
              </a:lnSpc>
              <a:buClr>
                <a:schemeClr val="dk1"/>
              </a:buClr>
              <a:buSzPct val="91666"/>
              <a:buNone/>
            </a:pPr>
            <a:endParaRPr lang="en-US" sz="1200" dirty="0">
              <a:solidFill>
                <a:srgbClr val="999999"/>
              </a:solidFill>
              <a:latin typeface="Consolas" panose="020B0609020204030204" pitchFamily="49" charset="0"/>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public void testGroomer() {</a:t>
            </a: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a:t>
            </a:r>
            <a:r>
              <a:rPr lang="x-none" sz="1200" dirty="0">
                <a:latin typeface="Consolas" panose="020B0609020204030204" pitchFamily="49" charset="0"/>
                <a:ea typeface="Consolas"/>
                <a:cs typeface="Consolas"/>
                <a:sym typeface="Consolas"/>
              </a:rPr>
              <a:t>Dog django = new Dog();</a:t>
            </a:r>
          </a:p>
          <a:p>
            <a:pPr lvl="0" defTabSz="403225">
              <a:lnSpc>
                <a:spcPct val="115000"/>
              </a:lnSpc>
              <a:buClr>
                <a:schemeClr val="dk1"/>
              </a:buClr>
              <a:buSzPct val="91666"/>
              <a:buNone/>
            </a:pPr>
            <a:r>
              <a:rPr lang="x-none" sz="1200" dirty="0">
                <a:latin typeface="Consolas" panose="020B0609020204030204" pitchFamily="49" charset="0"/>
                <a:ea typeface="Consolas"/>
                <a:cs typeface="Consolas"/>
                <a:sym typeface="Consolas"/>
              </a:rPr>
              <a:t>		</a:t>
            </a:r>
            <a:r>
              <a:rPr lang="x-none" sz="1200" dirty="0" err="1">
                <a:latin typeface="Consolas" panose="020B0609020204030204" pitchFamily="49" charset="0"/>
                <a:ea typeface="Consolas"/>
                <a:cs typeface="Consolas"/>
                <a:sym typeface="Consolas"/>
              </a:rPr>
              <a:t>DogGroomer</a:t>
            </a:r>
            <a:r>
              <a:rPr lang="x-none" sz="1200" dirty="0">
                <a:latin typeface="Consolas" panose="020B0609020204030204" pitchFamily="49" charset="0"/>
                <a:ea typeface="Consolas"/>
                <a:cs typeface="Consolas"/>
                <a:sym typeface="Consolas"/>
              </a:rPr>
              <a:t> groomer = new </a:t>
            </a:r>
            <a:r>
              <a:rPr lang="x-none" sz="1200" dirty="0" err="1">
                <a:latin typeface="Consolas" panose="020B0609020204030204" pitchFamily="49" charset="0"/>
                <a:ea typeface="Consolas"/>
                <a:cs typeface="Consolas"/>
                <a:sym typeface="Consolas"/>
              </a:rPr>
              <a:t>DogGroomer</a:t>
            </a:r>
            <a:r>
              <a:rPr lang="x-none" sz="1200" dirty="0">
                <a:latin typeface="Consolas" panose="020B0609020204030204" pitchFamily="49" charset="0"/>
                <a:ea typeface="Consolas"/>
                <a:cs typeface="Consolas"/>
                <a:sym typeface="Consolas"/>
              </a:rPr>
              <a:t>();</a:t>
            </a:r>
          </a:p>
          <a:p>
            <a:pPr lvl="0" defTabSz="403225">
              <a:lnSpc>
                <a:spcPct val="115000"/>
              </a:lnSpc>
              <a:buClr>
                <a:schemeClr val="dk1"/>
              </a:buClr>
              <a:buSzPct val="91666"/>
              <a:buNone/>
            </a:pPr>
            <a:r>
              <a:rPr lang="x-none" sz="1200" dirty="0">
                <a:latin typeface="Consolas" panose="020B0609020204030204" pitchFamily="49" charset="0"/>
                <a:ea typeface="Consolas"/>
                <a:cs typeface="Consolas"/>
                <a:sym typeface="Consolas"/>
              </a:rPr>
              <a:t>		groomer.groom(django);</a:t>
            </a: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panose="020B0609020204030204" pitchFamily="49" charset="0"/>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a:t>
            </a:r>
          </a:p>
          <a:p>
            <a:pPr lvl="0" defTabSz="403225">
              <a:lnSpc>
                <a:spcPct val="100000"/>
              </a:lnSpc>
              <a:spcBef>
                <a:spcPts val="600"/>
              </a:spcBef>
              <a:buNone/>
            </a:pPr>
            <a:endParaRPr lang="en-US" sz="1200" dirty="0">
              <a:latin typeface="Consolas" panose="020B0609020204030204" pitchFamily="49" charset="0"/>
            </a:endParaRPr>
          </a:p>
          <a:p>
            <a:pPr marR="0" lvl="0" algn="l" defTabSz="403225" rtl="0">
              <a:lnSpc>
                <a:spcPct val="100000"/>
              </a:lnSpc>
              <a:spcBef>
                <a:spcPts val="600"/>
              </a:spcBef>
              <a:spcAft>
                <a:spcPts val="0"/>
              </a:spcAft>
              <a:buNone/>
            </a:pPr>
            <a:endParaRPr sz="1200" dirty="0">
              <a:latin typeface="Consolas" panose="020B0609020204030204" pitchFamily="49" charset="0"/>
            </a:endParaRPr>
          </a:p>
        </p:txBody>
      </p:sp>
      <p:sp>
        <p:nvSpPr>
          <p:cNvPr id="292" name="Shape 292"/>
          <p:cNvSpPr txBox="1">
            <a:spLocks noGrp="1"/>
          </p:cNvSpPr>
          <p:nvPr>
            <p:ph type="body" idx="2"/>
          </p:nvPr>
        </p:nvSpPr>
        <p:spPr>
          <a:xfrm>
            <a:off x="4590300" y="895350"/>
            <a:ext cx="4613999" cy="2366099"/>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DogGroomer()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this is the constructor!</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void groom(Dog shaggyDog)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code that grooms shaggyDog goes here!</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a:t>
            </a:r>
          </a:p>
        </p:txBody>
      </p:sp>
      <p:cxnSp>
        <p:nvCxnSpPr>
          <p:cNvPr id="293" name="Shape 293"/>
          <p:cNvCxnSpPr/>
          <p:nvPr/>
        </p:nvCxnSpPr>
        <p:spPr>
          <a:xfrm>
            <a:off x="4537050" y="848050"/>
            <a:ext cx="0" cy="2206200"/>
          </a:xfrm>
          <a:prstGeom prst="straightConnector1">
            <a:avLst/>
          </a:prstGeom>
          <a:noFill/>
          <a:ln w="38100" cap="flat">
            <a:solidFill>
              <a:srgbClr val="999999"/>
            </a:solidFill>
            <a:prstDash val="solid"/>
            <a:round/>
            <a:headEnd type="none" w="lg" len="lg"/>
            <a:tailEnd type="none" w="lg" len="lg"/>
          </a:ln>
        </p:spPr>
      </p:cxnSp>
      <p:sp>
        <p:nvSpPr>
          <p:cNvPr id="294" name="Shape 294"/>
          <p:cNvSpPr/>
          <p:nvPr/>
        </p:nvSpPr>
        <p:spPr>
          <a:xfrm>
            <a:off x="270700" y="340895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295" name="Shape 295"/>
          <p:cNvCxnSpPr/>
          <p:nvPr/>
        </p:nvCxnSpPr>
        <p:spPr>
          <a:xfrm>
            <a:off x="16713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6" name="Shape 296"/>
          <p:cNvCxnSpPr/>
          <p:nvPr/>
        </p:nvCxnSpPr>
        <p:spPr>
          <a:xfrm>
            <a:off x="31191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7" name="Shape 297"/>
          <p:cNvCxnSpPr/>
          <p:nvPr/>
        </p:nvCxnSpPr>
        <p:spPr>
          <a:xfrm>
            <a:off x="45669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8" name="Shape 298"/>
          <p:cNvCxnSpPr/>
          <p:nvPr/>
        </p:nvCxnSpPr>
        <p:spPr>
          <a:xfrm>
            <a:off x="60147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9" name="Shape 299"/>
          <p:cNvCxnSpPr/>
          <p:nvPr/>
        </p:nvCxnSpPr>
        <p:spPr>
          <a:xfrm>
            <a:off x="7386350" y="3491350"/>
            <a:ext cx="0" cy="906300"/>
          </a:xfrm>
          <a:prstGeom prst="straightConnector1">
            <a:avLst/>
          </a:prstGeom>
          <a:noFill/>
          <a:ln w="19050" cap="flat">
            <a:solidFill>
              <a:schemeClr val="dk2"/>
            </a:solidFill>
            <a:prstDash val="solid"/>
            <a:round/>
            <a:headEnd type="none" w="lg" len="lg"/>
            <a:tailEnd type="none" w="lg" len="lg"/>
          </a:ln>
        </p:spPr>
      </p:cxnSp>
      <p:sp>
        <p:nvSpPr>
          <p:cNvPr id="300" name="Shape 300"/>
          <p:cNvSpPr txBox="1"/>
          <p:nvPr/>
        </p:nvSpPr>
        <p:spPr>
          <a:xfrm>
            <a:off x="3453750" y="2997000"/>
            <a:ext cx="2440199" cy="329400"/>
          </a:xfrm>
          <a:prstGeom prst="rect">
            <a:avLst/>
          </a:prstGeom>
          <a:noFill/>
          <a:ln>
            <a:noFill/>
          </a:ln>
        </p:spPr>
        <p:txBody>
          <a:bodyPr lIns="91425" tIns="91425" rIns="91425" bIns="91425" anchor="t" anchorCtr="0">
            <a:spAutoFit/>
          </a:bodyPr>
          <a:lstStyle/>
          <a:p>
            <a:pPr lvl="0" rtl="0">
              <a:spcBef>
                <a:spcPts val="0"/>
              </a:spcBef>
              <a:buNone/>
            </a:pPr>
            <a:r>
              <a:rPr lang="en"/>
              <a:t>Somewhere in memory...</a:t>
            </a:r>
          </a:p>
        </p:txBody>
      </p:sp>
      <p:sp>
        <p:nvSpPr>
          <p:cNvPr id="302" name="Shape 302"/>
          <p:cNvSpPr txBox="1"/>
          <p:nvPr/>
        </p:nvSpPr>
        <p:spPr>
          <a:xfrm>
            <a:off x="704958" y="4471280"/>
            <a:ext cx="7936677" cy="615523"/>
          </a:xfrm>
          <a:prstGeom prst="rect">
            <a:avLst/>
          </a:prstGeom>
          <a:noFill/>
          <a:ln>
            <a:noFill/>
          </a:ln>
        </p:spPr>
        <p:txBody>
          <a:bodyPr wrap="square" lIns="91425" tIns="91425" rIns="91425" bIns="91425" anchor="t" anchorCtr="0">
            <a:spAutoFit/>
          </a:bodyPr>
          <a:lstStyle/>
          <a:p>
            <a:r>
              <a:rPr lang="en" dirty="0">
                <a:solidFill>
                  <a:srgbClr val="FF0000"/>
                </a:solidFill>
              </a:rPr>
              <a:t>We call the </a:t>
            </a:r>
            <a:r>
              <a:rPr lang="en" dirty="0">
                <a:solidFill>
                  <a:srgbClr val="0000FF"/>
                </a:solidFill>
                <a:latin typeface="Consolas"/>
                <a:ea typeface="Consolas"/>
                <a:cs typeface="Consolas"/>
                <a:sym typeface="Consolas"/>
              </a:rPr>
              <a:t>groom</a:t>
            </a:r>
            <a:r>
              <a:rPr lang="en" dirty="0">
                <a:solidFill>
                  <a:srgbClr val="FF0000"/>
                </a:solidFill>
              </a:rPr>
              <a:t> method on our </a:t>
            </a:r>
            <a:r>
              <a:rPr lang="en" dirty="0">
                <a:solidFill>
                  <a:srgbClr val="0000FF"/>
                </a:solidFill>
                <a:latin typeface="Consolas"/>
                <a:ea typeface="Consolas"/>
                <a:cs typeface="Consolas"/>
                <a:sym typeface="Consolas"/>
              </a:rPr>
              <a:t>DogGroomer</a:t>
            </a:r>
            <a:r>
              <a:rPr lang="en" dirty="0">
                <a:solidFill>
                  <a:srgbClr val="FF0000"/>
                </a:solidFill>
              </a:rPr>
              <a:t>, </a:t>
            </a:r>
            <a:r>
              <a:rPr lang="en" dirty="0">
                <a:solidFill>
                  <a:srgbClr val="0000FF"/>
                </a:solidFill>
                <a:latin typeface="Consolas"/>
                <a:ea typeface="Consolas"/>
                <a:cs typeface="Consolas"/>
                <a:sym typeface="Consolas"/>
              </a:rPr>
              <a:t>groomer</a:t>
            </a:r>
            <a:r>
              <a:rPr lang="en" dirty="0">
                <a:solidFill>
                  <a:srgbClr val="FF0000"/>
                </a:solidFill>
                <a:latin typeface="Consolas"/>
                <a:ea typeface="Consolas"/>
                <a:cs typeface="Consolas"/>
                <a:sym typeface="Consolas"/>
              </a:rPr>
              <a:t>.</a:t>
            </a:r>
            <a:r>
              <a:rPr lang="en" dirty="0">
                <a:solidFill>
                  <a:srgbClr val="FF0000"/>
                </a:solidFill>
              </a:rPr>
              <a:t> We need to tell her which </a:t>
            </a:r>
            <a:r>
              <a:rPr lang="en" dirty="0">
                <a:solidFill>
                  <a:srgbClr val="0000FF"/>
                </a:solidFill>
                <a:latin typeface="Consolas"/>
                <a:ea typeface="Consolas"/>
                <a:cs typeface="Consolas"/>
                <a:sym typeface="Consolas"/>
              </a:rPr>
              <a:t>Dog</a:t>
            </a:r>
            <a:r>
              <a:rPr lang="en" dirty="0">
                <a:solidFill>
                  <a:srgbClr val="0000FF"/>
                </a:solidFill>
              </a:rPr>
              <a:t> </a:t>
            </a:r>
            <a:r>
              <a:rPr lang="en" dirty="0">
                <a:solidFill>
                  <a:srgbClr val="FF0000"/>
                </a:solidFill>
              </a:rPr>
              <a:t>to groom (since the </a:t>
            </a:r>
            <a:r>
              <a:rPr lang="en" dirty="0">
                <a:solidFill>
                  <a:srgbClr val="0000FF"/>
                </a:solidFill>
                <a:latin typeface="Consolas"/>
                <a:ea typeface="Consolas"/>
                <a:cs typeface="Consolas"/>
                <a:sym typeface="Consolas"/>
              </a:rPr>
              <a:t>groom</a:t>
            </a:r>
            <a:r>
              <a:rPr lang="en" dirty="0">
                <a:solidFill>
                  <a:srgbClr val="0000FF"/>
                </a:solidFill>
              </a:rPr>
              <a:t> </a:t>
            </a:r>
            <a:r>
              <a:rPr lang="en" dirty="0">
                <a:solidFill>
                  <a:srgbClr val="FF0000"/>
                </a:solidFill>
              </a:rPr>
              <a:t>method takes in a parameter of type </a:t>
            </a:r>
            <a:r>
              <a:rPr lang="en" dirty="0">
                <a:solidFill>
                  <a:srgbClr val="0000FF"/>
                </a:solidFill>
                <a:latin typeface="Consolas"/>
                <a:ea typeface="Consolas"/>
                <a:cs typeface="Consolas"/>
                <a:sym typeface="Consolas"/>
              </a:rPr>
              <a:t>Dog</a:t>
            </a:r>
            <a:r>
              <a:rPr lang="en" dirty="0">
                <a:solidFill>
                  <a:srgbClr val="FF0000"/>
                </a:solidFill>
              </a:rPr>
              <a:t>). We tell her to groom </a:t>
            </a:r>
            <a:r>
              <a:rPr lang="en" dirty="0">
                <a:solidFill>
                  <a:srgbClr val="0000FF"/>
                </a:solidFill>
                <a:latin typeface="Consolas"/>
                <a:ea typeface="Consolas"/>
                <a:cs typeface="Consolas"/>
                <a:sym typeface="Consolas"/>
              </a:rPr>
              <a:t>django</a:t>
            </a:r>
            <a:r>
              <a:rPr lang="en" dirty="0">
                <a:solidFill>
                  <a:srgbClr val="FF0000"/>
                </a:solidFill>
              </a:rPr>
              <a:t>.</a:t>
            </a:r>
          </a:p>
        </p:txBody>
      </p:sp>
      <p:pic>
        <p:nvPicPr>
          <p:cNvPr id="303" name="Shape 303"/>
          <p:cNvPicPr preferRelativeResize="0"/>
          <p:nvPr/>
        </p:nvPicPr>
        <p:blipFill>
          <a:blip r:embed="rId3">
            <a:alphaModFix/>
          </a:blip>
          <a:stretch>
            <a:fillRect/>
          </a:stretch>
        </p:blipFill>
        <p:spPr>
          <a:xfrm>
            <a:off x="1713817" y="3477812"/>
            <a:ext cx="1362856" cy="906299"/>
          </a:xfrm>
          <a:prstGeom prst="rect">
            <a:avLst/>
          </a:prstGeom>
          <a:noFill/>
          <a:ln>
            <a:noFill/>
          </a:ln>
        </p:spPr>
      </p:pic>
      <p:cxnSp>
        <p:nvCxnSpPr>
          <p:cNvPr id="304" name="Shape 304"/>
          <p:cNvCxnSpPr>
            <a:cxnSpLocks/>
          </p:cNvCxnSpPr>
          <p:nvPr/>
        </p:nvCxnSpPr>
        <p:spPr>
          <a:xfrm>
            <a:off x="927779" y="3054250"/>
            <a:ext cx="1438095" cy="413450"/>
          </a:xfrm>
          <a:prstGeom prst="straightConnector1">
            <a:avLst/>
          </a:prstGeom>
          <a:noFill/>
          <a:ln w="19050" cap="flat">
            <a:solidFill>
              <a:srgbClr val="FF0000"/>
            </a:solidFill>
            <a:prstDash val="solid"/>
            <a:round/>
            <a:headEnd type="none" w="lg" len="lg"/>
            <a:tailEnd type="triangle" w="lg" len="lg"/>
          </a:ln>
        </p:spPr>
      </p:cxnSp>
      <p:cxnSp>
        <p:nvCxnSpPr>
          <p:cNvPr id="306" name="Shape 306"/>
          <p:cNvCxnSpPr/>
          <p:nvPr/>
        </p:nvCxnSpPr>
        <p:spPr>
          <a:xfrm>
            <a:off x="2245489" y="3054250"/>
            <a:ext cx="1503551" cy="437100"/>
          </a:xfrm>
          <a:prstGeom prst="straightConnector1">
            <a:avLst/>
          </a:prstGeom>
          <a:noFill/>
          <a:ln w="19050" cap="flat">
            <a:solidFill>
              <a:srgbClr val="FF0000"/>
            </a:solidFill>
            <a:prstDash val="solid"/>
            <a:round/>
            <a:headEnd type="none" w="lg" len="lg"/>
            <a:tailEnd type="triangle" w="lg" len="lg"/>
          </a:ln>
        </p:spPr>
      </p:cxnSp>
      <p:pic>
        <p:nvPicPr>
          <p:cNvPr id="18" name="Picture 17"/>
          <p:cNvPicPr>
            <a:picLocks noChangeAspect="1"/>
          </p:cNvPicPr>
          <p:nvPr/>
        </p:nvPicPr>
        <p:blipFill>
          <a:blip r:embed="rId4"/>
          <a:stretch>
            <a:fillRect/>
          </a:stretch>
        </p:blipFill>
        <p:spPr>
          <a:xfrm>
            <a:off x="3465437" y="3491350"/>
            <a:ext cx="762005" cy="906299"/>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500"/>
                                        <p:tgtEl>
                                          <p:spTgt spid="304"/>
                                        </p:tgtEl>
                                      </p:cBhvr>
                                    </p:animEffect>
                                  </p:childTnLst>
                                </p:cTn>
                              </p:par>
                              <p:par>
                                <p:cTn id="8" presetID="10" presetClass="entr" presetSubtype="0"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2"/>
                                        </p:tgtEl>
                                        <p:attrNameLst>
                                          <p:attrName>style.visibility</p:attrName>
                                        </p:attrNameLst>
                                      </p:cBhvr>
                                      <p:to>
                                        <p:strVal val="visible"/>
                                      </p:to>
                                    </p:set>
                                    <p:animEffect transition="in" filter="fade">
                                      <p:cBhvr>
                                        <p:cTn id="15"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301" name="Shape 301"/>
          <p:cNvSpPr txBox="1">
            <a:spLocks noGrp="1"/>
          </p:cNvSpPr>
          <p:nvPr>
            <p:ph type="title"/>
          </p:nvPr>
        </p:nvSpPr>
        <p:spPr>
          <a:xfrm>
            <a:off x="297652" y="208941"/>
            <a:ext cx="8906647" cy="600134"/>
          </a:xfrm>
          <a:prstGeom prst="rect">
            <a:avLst/>
          </a:prstGeom>
        </p:spPr>
        <p:txBody>
          <a:bodyPr wrap="square" lIns="91425" tIns="91425" rIns="91425" bIns="91425" anchor="b" anchorCtr="0">
            <a:spAutoFit/>
          </a:bodyPr>
          <a:lstStyle/>
          <a:p>
            <a:pPr lvl="0"/>
            <a:r>
              <a:rPr lang="en-US" sz="3000" dirty="0"/>
              <a:t>Instances</a:t>
            </a:r>
            <a:r>
              <a:rPr lang="en" sz="3000" dirty="0"/>
              <a:t> as Parameters: Under the Hood (5/6)</a:t>
            </a:r>
          </a:p>
        </p:txBody>
      </p:sp>
      <p:sp>
        <p:nvSpPr>
          <p:cNvPr id="291" name="Shape 291"/>
          <p:cNvSpPr txBox="1">
            <a:spLocks noGrp="1"/>
          </p:cNvSpPr>
          <p:nvPr>
            <p:ph type="body" idx="1"/>
          </p:nvPr>
        </p:nvSpPr>
        <p:spPr>
          <a:xfrm>
            <a:off x="164775" y="895350"/>
            <a:ext cx="4402199" cy="3468612"/>
          </a:xfrm>
          <a:prstGeom prst="rect">
            <a:avLst/>
          </a:prstGeom>
        </p:spPr>
        <p:txBody>
          <a:bodyPr lIns="91425" tIns="91425" rIns="91425" bIns="91425" anchor="t" anchorCtr="0">
            <a:spAutoFit/>
          </a:bodyPr>
          <a:lstStyle/>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public class </a:t>
            </a:r>
            <a:r>
              <a:rPr lang="x-none" sz="1200" dirty="0" err="1">
                <a:solidFill>
                  <a:srgbClr val="999999"/>
                </a:solidFill>
                <a:latin typeface="Consolas" panose="020B0609020204030204" pitchFamily="49" charset="0"/>
                <a:ea typeface="Consolas"/>
                <a:cs typeface="Consolas"/>
                <a:sym typeface="Consolas"/>
              </a:rPr>
              <a:t>PetShop</a:t>
            </a:r>
            <a:r>
              <a:rPr lang="x-none" sz="1200" dirty="0">
                <a:solidFill>
                  <a:srgbClr val="999999"/>
                </a:solidFill>
                <a:latin typeface="Consolas" panose="020B0609020204030204" pitchFamily="49" charset="0"/>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panose="020B0609020204030204" pitchFamily="49" charset="0"/>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public </a:t>
            </a:r>
            <a:r>
              <a:rPr lang="x-none" sz="1200" dirty="0" err="1">
                <a:solidFill>
                  <a:srgbClr val="999999"/>
                </a:solidFill>
                <a:latin typeface="Consolas" panose="020B0609020204030204" pitchFamily="49" charset="0"/>
                <a:ea typeface="Consolas"/>
                <a:cs typeface="Consolas"/>
                <a:sym typeface="Consolas"/>
              </a:rPr>
              <a:t>PetShop</a:t>
            </a:r>
            <a:r>
              <a:rPr lang="x-none" sz="1200" dirty="0">
                <a:solidFill>
                  <a:srgbClr val="999999"/>
                </a:solidFill>
                <a:latin typeface="Consolas" panose="020B0609020204030204" pitchFamily="49" charset="0"/>
                <a:ea typeface="Consolas"/>
                <a:cs typeface="Consolas"/>
                <a:sym typeface="Consolas"/>
              </a:rPr>
              <a:t>() {</a:t>
            </a: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this.</a:t>
            </a:r>
            <a:r>
              <a:rPr lang="x-none" sz="1200" dirty="0" err="1">
                <a:solidFill>
                  <a:srgbClr val="999999"/>
                </a:solidFill>
                <a:latin typeface="Consolas" panose="020B0609020204030204" pitchFamily="49" charset="0"/>
                <a:ea typeface="Consolas"/>
                <a:cs typeface="Consolas"/>
                <a:sym typeface="Consolas"/>
              </a:rPr>
              <a:t>testGroomer</a:t>
            </a:r>
            <a:r>
              <a:rPr lang="x-none" sz="1200" dirty="0">
                <a:solidFill>
                  <a:srgbClr val="999999"/>
                </a:solidFill>
                <a:latin typeface="Consolas" panose="020B0609020204030204" pitchFamily="49" charset="0"/>
                <a:ea typeface="Consolas"/>
                <a:cs typeface="Consolas"/>
                <a:sym typeface="Consolas"/>
              </a:rPr>
              <a:t>();</a:t>
            </a:r>
          </a:p>
          <a:p>
            <a:pPr lvl="0" defTabSz="403225">
              <a:lnSpc>
                <a:spcPct val="115000"/>
              </a:lnSpc>
              <a:buClr>
                <a:schemeClr val="dk1"/>
              </a:buClr>
              <a:buSzPct val="91666"/>
              <a:buNone/>
            </a:pPr>
            <a:r>
              <a:rPr lang="x-none" sz="1200" dirty="0">
                <a:latin typeface="Consolas" panose="020B0609020204030204" pitchFamily="49" charset="0"/>
                <a:ea typeface="Consolas"/>
                <a:cs typeface="Consolas"/>
                <a:sym typeface="Consolas"/>
              </a:rPr>
              <a:t>	</a:t>
            </a:r>
            <a:r>
              <a:rPr lang="x-none" sz="1200" dirty="0">
                <a:solidFill>
                  <a:srgbClr val="999999"/>
                </a:solidFill>
                <a:latin typeface="Consolas" panose="020B0609020204030204" pitchFamily="49" charset="0"/>
                <a:ea typeface="Consolas"/>
                <a:cs typeface="Consolas"/>
                <a:sym typeface="Consolas"/>
              </a:rPr>
              <a:t>}</a:t>
            </a:r>
          </a:p>
          <a:p>
            <a:pPr lvl="0" defTabSz="403225">
              <a:lnSpc>
                <a:spcPct val="115000"/>
              </a:lnSpc>
              <a:buClr>
                <a:schemeClr val="dk1"/>
              </a:buClr>
              <a:buSzPct val="91666"/>
              <a:buNone/>
            </a:pPr>
            <a:endParaRPr lang="en-US" sz="1200" dirty="0">
              <a:solidFill>
                <a:srgbClr val="999999"/>
              </a:solidFill>
              <a:latin typeface="Consolas" panose="020B0609020204030204" pitchFamily="49" charset="0"/>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public void testGroomer() {</a:t>
            </a: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a:t>
            </a:r>
            <a:r>
              <a:rPr lang="x-none" sz="1200" dirty="0">
                <a:latin typeface="Consolas" panose="020B0609020204030204" pitchFamily="49" charset="0"/>
                <a:ea typeface="Consolas"/>
                <a:cs typeface="Consolas"/>
                <a:sym typeface="Consolas"/>
              </a:rPr>
              <a:t>Dog django = new Dog();</a:t>
            </a:r>
          </a:p>
          <a:p>
            <a:pPr lvl="0" defTabSz="403225">
              <a:lnSpc>
                <a:spcPct val="115000"/>
              </a:lnSpc>
              <a:buClr>
                <a:schemeClr val="dk1"/>
              </a:buClr>
              <a:buSzPct val="91666"/>
              <a:buNone/>
            </a:pPr>
            <a:r>
              <a:rPr lang="x-none" sz="1200" dirty="0">
                <a:latin typeface="Consolas" panose="020B0609020204030204" pitchFamily="49" charset="0"/>
                <a:ea typeface="Consolas"/>
                <a:cs typeface="Consolas"/>
                <a:sym typeface="Consolas"/>
              </a:rPr>
              <a:t>		</a:t>
            </a:r>
            <a:r>
              <a:rPr lang="x-none" sz="1200" dirty="0" err="1">
                <a:latin typeface="Consolas" panose="020B0609020204030204" pitchFamily="49" charset="0"/>
                <a:ea typeface="Consolas"/>
                <a:cs typeface="Consolas"/>
                <a:sym typeface="Consolas"/>
              </a:rPr>
              <a:t>DogGroomer</a:t>
            </a:r>
            <a:r>
              <a:rPr lang="x-none" sz="1200" dirty="0">
                <a:latin typeface="Consolas" panose="020B0609020204030204" pitchFamily="49" charset="0"/>
                <a:ea typeface="Consolas"/>
                <a:cs typeface="Consolas"/>
                <a:sym typeface="Consolas"/>
              </a:rPr>
              <a:t> groomer = new </a:t>
            </a:r>
            <a:r>
              <a:rPr lang="x-none" sz="1200" dirty="0" err="1">
                <a:latin typeface="Consolas" panose="020B0609020204030204" pitchFamily="49" charset="0"/>
                <a:ea typeface="Consolas"/>
                <a:cs typeface="Consolas"/>
                <a:sym typeface="Consolas"/>
              </a:rPr>
              <a:t>DogGroomer</a:t>
            </a:r>
            <a:r>
              <a:rPr lang="x-none" sz="1200" dirty="0">
                <a:latin typeface="Consolas" panose="020B0609020204030204" pitchFamily="49" charset="0"/>
                <a:ea typeface="Consolas"/>
                <a:cs typeface="Consolas"/>
                <a:sym typeface="Consolas"/>
              </a:rPr>
              <a:t>();</a:t>
            </a:r>
          </a:p>
          <a:p>
            <a:pPr lvl="0" defTabSz="403225">
              <a:lnSpc>
                <a:spcPct val="115000"/>
              </a:lnSpc>
              <a:buClr>
                <a:schemeClr val="dk1"/>
              </a:buClr>
              <a:buSzPct val="91666"/>
              <a:buNone/>
            </a:pPr>
            <a:r>
              <a:rPr lang="x-none" sz="1200" dirty="0">
                <a:latin typeface="Consolas" panose="020B0609020204030204" pitchFamily="49" charset="0"/>
                <a:ea typeface="Consolas"/>
                <a:cs typeface="Consolas"/>
                <a:sym typeface="Consolas"/>
              </a:rPr>
              <a:t>		groomer.groom(django);</a:t>
            </a: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panose="020B0609020204030204" pitchFamily="49" charset="0"/>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panose="020B0609020204030204" pitchFamily="49" charset="0"/>
                <a:ea typeface="Consolas"/>
                <a:cs typeface="Consolas"/>
                <a:sym typeface="Consolas"/>
              </a:rPr>
              <a:t>}</a:t>
            </a:r>
          </a:p>
          <a:p>
            <a:pPr lvl="0" defTabSz="403225">
              <a:lnSpc>
                <a:spcPct val="100000"/>
              </a:lnSpc>
              <a:spcBef>
                <a:spcPts val="600"/>
              </a:spcBef>
              <a:buNone/>
            </a:pPr>
            <a:endParaRPr lang="en-US" sz="1200" dirty="0">
              <a:latin typeface="Consolas" panose="020B0609020204030204" pitchFamily="49" charset="0"/>
            </a:endParaRPr>
          </a:p>
          <a:p>
            <a:pPr marR="0" lvl="0" algn="l" defTabSz="403225" rtl="0">
              <a:lnSpc>
                <a:spcPct val="100000"/>
              </a:lnSpc>
              <a:spcBef>
                <a:spcPts val="600"/>
              </a:spcBef>
              <a:spcAft>
                <a:spcPts val="0"/>
              </a:spcAft>
              <a:buNone/>
            </a:pPr>
            <a:endParaRPr sz="1200" dirty="0">
              <a:latin typeface="Consolas" panose="020B0609020204030204" pitchFamily="49" charset="0"/>
            </a:endParaRPr>
          </a:p>
        </p:txBody>
      </p:sp>
      <p:sp>
        <p:nvSpPr>
          <p:cNvPr id="292" name="Shape 292"/>
          <p:cNvSpPr txBox="1">
            <a:spLocks noGrp="1"/>
          </p:cNvSpPr>
          <p:nvPr>
            <p:ph type="body" idx="2"/>
          </p:nvPr>
        </p:nvSpPr>
        <p:spPr>
          <a:xfrm>
            <a:off x="4590300" y="895350"/>
            <a:ext cx="4613999" cy="2366099"/>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DogGroomer()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this is the constructor!</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r>
              <a:rPr lang="en" sz="1200" dirty="0">
                <a:latin typeface="Consolas"/>
                <a:ea typeface="Consolas"/>
                <a:cs typeface="Consolas"/>
                <a:sym typeface="Consolas"/>
              </a:rPr>
              <a:t>public void groom(Dog shaggyDog)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code that grooms shaggyDog goes here!</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a:t>
            </a:r>
          </a:p>
        </p:txBody>
      </p:sp>
      <p:cxnSp>
        <p:nvCxnSpPr>
          <p:cNvPr id="293" name="Shape 293"/>
          <p:cNvCxnSpPr/>
          <p:nvPr/>
        </p:nvCxnSpPr>
        <p:spPr>
          <a:xfrm>
            <a:off x="4537050" y="848050"/>
            <a:ext cx="0" cy="2206200"/>
          </a:xfrm>
          <a:prstGeom prst="straightConnector1">
            <a:avLst/>
          </a:prstGeom>
          <a:noFill/>
          <a:ln w="38100" cap="flat">
            <a:solidFill>
              <a:srgbClr val="999999"/>
            </a:solidFill>
            <a:prstDash val="solid"/>
            <a:round/>
            <a:headEnd type="none" w="lg" len="lg"/>
            <a:tailEnd type="none" w="lg" len="lg"/>
          </a:ln>
        </p:spPr>
      </p:cxnSp>
      <p:sp>
        <p:nvSpPr>
          <p:cNvPr id="294" name="Shape 294"/>
          <p:cNvSpPr/>
          <p:nvPr/>
        </p:nvSpPr>
        <p:spPr>
          <a:xfrm>
            <a:off x="270700" y="340895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295" name="Shape 295"/>
          <p:cNvCxnSpPr/>
          <p:nvPr/>
        </p:nvCxnSpPr>
        <p:spPr>
          <a:xfrm>
            <a:off x="16713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6" name="Shape 296"/>
          <p:cNvCxnSpPr/>
          <p:nvPr/>
        </p:nvCxnSpPr>
        <p:spPr>
          <a:xfrm>
            <a:off x="31191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7" name="Shape 297"/>
          <p:cNvCxnSpPr/>
          <p:nvPr/>
        </p:nvCxnSpPr>
        <p:spPr>
          <a:xfrm>
            <a:off x="45669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8" name="Shape 298"/>
          <p:cNvCxnSpPr/>
          <p:nvPr/>
        </p:nvCxnSpPr>
        <p:spPr>
          <a:xfrm>
            <a:off x="60147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9" name="Shape 299"/>
          <p:cNvCxnSpPr/>
          <p:nvPr/>
        </p:nvCxnSpPr>
        <p:spPr>
          <a:xfrm>
            <a:off x="7386350" y="3491350"/>
            <a:ext cx="0" cy="906300"/>
          </a:xfrm>
          <a:prstGeom prst="straightConnector1">
            <a:avLst/>
          </a:prstGeom>
          <a:noFill/>
          <a:ln w="19050" cap="flat">
            <a:solidFill>
              <a:schemeClr val="dk2"/>
            </a:solidFill>
            <a:prstDash val="solid"/>
            <a:round/>
            <a:headEnd type="none" w="lg" len="lg"/>
            <a:tailEnd type="none" w="lg" len="lg"/>
          </a:ln>
        </p:spPr>
      </p:cxnSp>
      <p:sp>
        <p:nvSpPr>
          <p:cNvPr id="300" name="Shape 300"/>
          <p:cNvSpPr txBox="1"/>
          <p:nvPr/>
        </p:nvSpPr>
        <p:spPr>
          <a:xfrm>
            <a:off x="3453750" y="2997000"/>
            <a:ext cx="2440199" cy="329400"/>
          </a:xfrm>
          <a:prstGeom prst="rect">
            <a:avLst/>
          </a:prstGeom>
          <a:noFill/>
          <a:ln>
            <a:noFill/>
          </a:ln>
        </p:spPr>
        <p:txBody>
          <a:bodyPr lIns="91425" tIns="91425" rIns="91425" bIns="91425" anchor="t" anchorCtr="0">
            <a:spAutoFit/>
          </a:bodyPr>
          <a:lstStyle/>
          <a:p>
            <a:pPr lvl="0" rtl="0">
              <a:spcBef>
                <a:spcPts val="0"/>
              </a:spcBef>
              <a:buNone/>
            </a:pPr>
            <a:r>
              <a:rPr lang="en" dirty="0"/>
              <a:t>Somewhere in memory...</a:t>
            </a:r>
          </a:p>
        </p:txBody>
      </p:sp>
      <p:sp>
        <p:nvSpPr>
          <p:cNvPr id="302" name="Shape 302"/>
          <p:cNvSpPr txBox="1"/>
          <p:nvPr/>
        </p:nvSpPr>
        <p:spPr>
          <a:xfrm>
            <a:off x="756950" y="4480049"/>
            <a:ext cx="7620000" cy="615523"/>
          </a:xfrm>
          <a:prstGeom prst="rect">
            <a:avLst/>
          </a:prstGeom>
          <a:noFill/>
          <a:ln>
            <a:noFill/>
          </a:ln>
        </p:spPr>
        <p:txBody>
          <a:bodyPr wrap="square" lIns="91425" tIns="91425" rIns="91425" bIns="91425" anchor="t" anchorCtr="0">
            <a:spAutoFit/>
          </a:bodyPr>
          <a:lstStyle/>
          <a:p>
            <a:pPr lvl="0"/>
            <a:r>
              <a:rPr lang="en" dirty="0">
                <a:solidFill>
                  <a:srgbClr val="FF0000"/>
                </a:solidFill>
              </a:rPr>
              <a:t>When we pass in </a:t>
            </a:r>
            <a:r>
              <a:rPr lang="en" dirty="0">
                <a:solidFill>
                  <a:srgbClr val="0000FF"/>
                </a:solidFill>
                <a:latin typeface="Consolas"/>
                <a:ea typeface="Consolas"/>
                <a:cs typeface="Consolas"/>
                <a:sym typeface="Consolas"/>
              </a:rPr>
              <a:t>django</a:t>
            </a:r>
            <a:r>
              <a:rPr lang="en" dirty="0">
                <a:solidFill>
                  <a:srgbClr val="0000FF"/>
                </a:solidFill>
              </a:rPr>
              <a:t> </a:t>
            </a:r>
            <a:r>
              <a:rPr lang="en" dirty="0">
                <a:solidFill>
                  <a:srgbClr val="FF0000"/>
                </a:solidFill>
              </a:rPr>
              <a:t>as an argument to the </a:t>
            </a:r>
            <a:r>
              <a:rPr lang="en" dirty="0">
                <a:solidFill>
                  <a:srgbClr val="0000FF"/>
                </a:solidFill>
                <a:latin typeface="Consolas"/>
                <a:ea typeface="Consolas"/>
                <a:cs typeface="Consolas"/>
                <a:sym typeface="Consolas"/>
              </a:rPr>
              <a:t>groom</a:t>
            </a:r>
            <a:r>
              <a:rPr lang="en" dirty="0">
                <a:solidFill>
                  <a:srgbClr val="0000FF"/>
                </a:solidFill>
              </a:rPr>
              <a:t> </a:t>
            </a:r>
            <a:r>
              <a:rPr lang="en" dirty="0">
                <a:solidFill>
                  <a:srgbClr val="FF0000"/>
                </a:solidFill>
              </a:rPr>
              <a:t>method, we’re telling the </a:t>
            </a:r>
            <a:r>
              <a:rPr lang="en" dirty="0">
                <a:solidFill>
                  <a:srgbClr val="0000FF"/>
                </a:solidFill>
                <a:latin typeface="Consolas"/>
                <a:ea typeface="Consolas"/>
                <a:cs typeface="Consolas"/>
                <a:sym typeface="Consolas"/>
              </a:rPr>
              <a:t>groom</a:t>
            </a:r>
            <a:r>
              <a:rPr lang="en" dirty="0">
                <a:solidFill>
                  <a:srgbClr val="0000FF"/>
                </a:solidFill>
              </a:rPr>
              <a:t> </a:t>
            </a:r>
            <a:r>
              <a:rPr lang="en" dirty="0">
                <a:solidFill>
                  <a:srgbClr val="FF0000"/>
                </a:solidFill>
              </a:rPr>
              <a:t>method about him. When </a:t>
            </a:r>
            <a:r>
              <a:rPr lang="en" dirty="0">
                <a:solidFill>
                  <a:srgbClr val="0000FF"/>
                </a:solidFill>
                <a:latin typeface="Consolas"/>
                <a:ea typeface="Consolas"/>
                <a:cs typeface="Consolas"/>
                <a:sym typeface="Consolas"/>
              </a:rPr>
              <a:t>groom</a:t>
            </a:r>
            <a:r>
              <a:rPr lang="en" dirty="0">
                <a:solidFill>
                  <a:srgbClr val="0000FF"/>
                </a:solidFill>
              </a:rPr>
              <a:t> </a:t>
            </a:r>
            <a:r>
              <a:rPr lang="en" dirty="0">
                <a:solidFill>
                  <a:srgbClr val="FF0000"/>
                </a:solidFill>
              </a:rPr>
              <a:t>executes, it sees that it has been passed that particular </a:t>
            </a:r>
            <a:r>
              <a:rPr lang="en" dirty="0">
                <a:solidFill>
                  <a:srgbClr val="0000FF"/>
                </a:solidFill>
                <a:latin typeface="Consolas"/>
                <a:ea typeface="Consolas"/>
                <a:cs typeface="Consolas"/>
                <a:sym typeface="Consolas"/>
              </a:rPr>
              <a:t>Dog</a:t>
            </a:r>
            <a:r>
              <a:rPr lang="en" dirty="0">
                <a:solidFill>
                  <a:srgbClr val="FF0000"/>
                </a:solidFill>
              </a:rPr>
              <a:t>. </a:t>
            </a:r>
          </a:p>
        </p:txBody>
      </p:sp>
      <p:pic>
        <p:nvPicPr>
          <p:cNvPr id="303" name="Shape 303"/>
          <p:cNvPicPr preferRelativeResize="0"/>
          <p:nvPr/>
        </p:nvPicPr>
        <p:blipFill>
          <a:blip r:embed="rId3">
            <a:alphaModFix/>
          </a:blip>
          <a:stretch>
            <a:fillRect/>
          </a:stretch>
        </p:blipFill>
        <p:spPr>
          <a:xfrm>
            <a:off x="1713817" y="3477812"/>
            <a:ext cx="1362856" cy="906299"/>
          </a:xfrm>
          <a:prstGeom prst="rect">
            <a:avLst/>
          </a:prstGeom>
          <a:noFill/>
          <a:ln>
            <a:noFill/>
          </a:ln>
        </p:spPr>
      </p:pic>
      <p:cxnSp>
        <p:nvCxnSpPr>
          <p:cNvPr id="18" name="Shape 306"/>
          <p:cNvCxnSpPr/>
          <p:nvPr/>
        </p:nvCxnSpPr>
        <p:spPr>
          <a:xfrm flipH="1">
            <a:off x="4143473" y="2460212"/>
            <a:ext cx="2967219" cy="1017600"/>
          </a:xfrm>
          <a:prstGeom prst="straightConnector1">
            <a:avLst/>
          </a:prstGeom>
          <a:noFill/>
          <a:ln w="19050" cap="flat">
            <a:solidFill>
              <a:srgbClr val="FF0000"/>
            </a:solidFill>
            <a:prstDash val="solid"/>
            <a:round/>
            <a:headEnd type="none" w="lg" len="lg"/>
            <a:tailEnd type="triangle" w="lg" len="lg"/>
          </a:ln>
        </p:spPr>
      </p:cxnSp>
      <p:pic>
        <p:nvPicPr>
          <p:cNvPr id="20" name="Picture 19">
            <a:extLst>
              <a:ext uri="{FF2B5EF4-FFF2-40B4-BE49-F238E27FC236}">
                <a16:creationId xmlns:a16="http://schemas.microsoft.com/office/drawing/2014/main" id="{B1CFE45B-E79A-E54D-99DC-000DA1B1200D}"/>
              </a:ext>
            </a:extLst>
          </p:cNvPr>
          <p:cNvPicPr>
            <a:picLocks noChangeAspect="1"/>
          </p:cNvPicPr>
          <p:nvPr/>
        </p:nvPicPr>
        <p:blipFill>
          <a:blip r:embed="rId4"/>
          <a:stretch>
            <a:fillRect/>
          </a:stretch>
        </p:blipFill>
        <p:spPr>
          <a:xfrm>
            <a:off x="3465437" y="3491350"/>
            <a:ext cx="762005" cy="906299"/>
          </a:xfrm>
          <a:prstGeom prst="rect">
            <a:avLst/>
          </a:prstGeom>
        </p:spPr>
      </p:pic>
      <p:cxnSp>
        <p:nvCxnSpPr>
          <p:cNvPr id="21" name="Shape 304">
            <a:extLst>
              <a:ext uri="{FF2B5EF4-FFF2-40B4-BE49-F238E27FC236}">
                <a16:creationId xmlns:a16="http://schemas.microsoft.com/office/drawing/2014/main" id="{F6136DB9-6893-0045-A09A-C21BA6779B99}"/>
              </a:ext>
            </a:extLst>
          </p:cNvPr>
          <p:cNvCxnSpPr>
            <a:cxnSpLocks/>
          </p:cNvCxnSpPr>
          <p:nvPr/>
        </p:nvCxnSpPr>
        <p:spPr>
          <a:xfrm>
            <a:off x="927779" y="3054250"/>
            <a:ext cx="1438095" cy="413450"/>
          </a:xfrm>
          <a:prstGeom prst="straightConnector1">
            <a:avLst/>
          </a:prstGeom>
          <a:noFill/>
          <a:ln w="19050" cap="flat">
            <a:solidFill>
              <a:srgbClr val="FF0000"/>
            </a:solidFill>
            <a:prstDash val="solid"/>
            <a:round/>
            <a:headEnd type="none" w="lg" len="lg"/>
            <a:tailEnd type="triangle" w="lg" len="lg"/>
          </a:ln>
        </p:spPr>
      </p:cxnSp>
      <p:cxnSp>
        <p:nvCxnSpPr>
          <p:cNvPr id="22" name="Shape 306">
            <a:extLst>
              <a:ext uri="{FF2B5EF4-FFF2-40B4-BE49-F238E27FC236}">
                <a16:creationId xmlns:a16="http://schemas.microsoft.com/office/drawing/2014/main" id="{E8186A9F-BE78-9F45-AC92-A03669F0AF5B}"/>
              </a:ext>
            </a:extLst>
          </p:cNvPr>
          <p:cNvCxnSpPr/>
          <p:nvPr/>
        </p:nvCxnSpPr>
        <p:spPr>
          <a:xfrm>
            <a:off x="2245489" y="3054250"/>
            <a:ext cx="1503551" cy="437100"/>
          </a:xfrm>
          <a:prstGeom prst="straightConnector1">
            <a:avLst/>
          </a:prstGeom>
          <a:noFill/>
          <a:ln w="19050" cap="flat">
            <a:solidFill>
              <a:srgbClr val="FF0000"/>
            </a:solidFill>
            <a:prstDash val="solid"/>
            <a:round/>
            <a:headEnd type="none" w="lg" len="lg"/>
            <a:tailEnd type="triangle" w="lg" len="lg"/>
          </a:ln>
        </p:spPr>
      </p:cxnSp>
    </p:spTree>
    <p:extLst>
      <p:ext uri="{BB962C8B-B14F-4D97-AF65-F5344CB8AC3E}">
        <p14:creationId xmlns:p14="http://schemas.microsoft.com/office/powerpoint/2010/main" val="54111856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2">
                                            <p:txEl>
                                              <p:pRg st="0" end="0"/>
                                            </p:txEl>
                                          </p:spTgt>
                                        </p:tgtEl>
                                        <p:attrNameLst>
                                          <p:attrName>style.visibility</p:attrName>
                                        </p:attrNameLst>
                                      </p:cBhvr>
                                      <p:to>
                                        <p:strVal val="visible"/>
                                      </p:to>
                                    </p:set>
                                    <p:animEffect transition="in" filter="fade">
                                      <p:cBhvr>
                                        <p:cTn id="12" dur="500"/>
                                        <p:tgtEl>
                                          <p:spTgt spid="3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D7B6-E9DC-5842-882C-666D8A5E4AED}"/>
              </a:ext>
            </a:extLst>
          </p:cNvPr>
          <p:cNvSpPr>
            <a:spLocks noGrp="1"/>
          </p:cNvSpPr>
          <p:nvPr>
            <p:ph type="title"/>
          </p:nvPr>
        </p:nvSpPr>
        <p:spPr>
          <a:xfrm>
            <a:off x="196030" y="150245"/>
            <a:ext cx="7886700" cy="993775"/>
          </a:xfrm>
        </p:spPr>
        <p:txBody>
          <a:bodyPr/>
          <a:lstStyle/>
          <a:p>
            <a:r>
              <a:rPr lang="en-US" dirty="0"/>
              <a:t>Responsible CS (1/2) </a:t>
            </a:r>
          </a:p>
        </p:txBody>
      </p:sp>
      <p:sp>
        <p:nvSpPr>
          <p:cNvPr id="3" name="Content Placeholder 2">
            <a:extLst>
              <a:ext uri="{FF2B5EF4-FFF2-40B4-BE49-F238E27FC236}">
                <a16:creationId xmlns:a16="http://schemas.microsoft.com/office/drawing/2014/main" id="{9B084F1D-F4C0-2E4C-95C8-C5E131C321BD}"/>
              </a:ext>
            </a:extLst>
          </p:cNvPr>
          <p:cNvSpPr>
            <a:spLocks noGrp="1"/>
          </p:cNvSpPr>
          <p:nvPr>
            <p:ph idx="1"/>
          </p:nvPr>
        </p:nvSpPr>
        <p:spPr>
          <a:xfrm>
            <a:off x="196030" y="1331031"/>
            <a:ext cx="5919634" cy="3262312"/>
          </a:xfrm>
        </p:spPr>
        <p:txBody>
          <a:bodyPr>
            <a:normAutofit/>
          </a:bodyPr>
          <a:lstStyle/>
          <a:p>
            <a:pPr fontAlgn="base"/>
            <a:r>
              <a:rPr lang="en-US" sz="2000"/>
              <a:t>Christ Church </a:t>
            </a:r>
            <a:r>
              <a:rPr lang="en-US" sz="2000" dirty="0"/>
              <a:t>and El Paso shootings linked to 8chan, online free-speech platform</a:t>
            </a:r>
          </a:p>
          <a:p>
            <a:pPr fontAlgn="base"/>
            <a:r>
              <a:rPr lang="en-US" sz="2000" dirty="0"/>
              <a:t>Shooters post anti-Muslim and anti-Semitic content, actions praised by 8chan users</a:t>
            </a:r>
          </a:p>
          <a:p>
            <a:pPr fontAlgn="base"/>
            <a:r>
              <a:rPr lang="en-US" sz="2000" dirty="0"/>
              <a:t>Cloudflare protects 8chan against cyber attacks</a:t>
            </a:r>
          </a:p>
          <a:p>
            <a:pPr fontAlgn="base"/>
            <a:r>
              <a:rPr lang="en-US" sz="2000" dirty="0"/>
              <a:t>8chan will re-emerge one way or another, as forums like this have inn the past</a:t>
            </a:r>
          </a:p>
          <a:p>
            <a:endParaRPr lang="en-US" sz="2000" dirty="0"/>
          </a:p>
        </p:txBody>
      </p:sp>
      <p:sp>
        <p:nvSpPr>
          <p:cNvPr id="4" name="Rectangle 3">
            <a:extLst>
              <a:ext uri="{FF2B5EF4-FFF2-40B4-BE49-F238E27FC236}">
                <a16:creationId xmlns:a16="http://schemas.microsoft.com/office/drawing/2014/main" id="{CB3EFF44-061C-5F4D-B294-09C8E9FBD6EF}"/>
              </a:ext>
            </a:extLst>
          </p:cNvPr>
          <p:cNvSpPr/>
          <p:nvPr/>
        </p:nvSpPr>
        <p:spPr>
          <a:xfrm>
            <a:off x="373964" y="836243"/>
            <a:ext cx="3736920" cy="307777"/>
          </a:xfrm>
          <a:prstGeom prst="rect">
            <a:avLst/>
          </a:prstGeom>
        </p:spPr>
        <p:txBody>
          <a:bodyPr wrap="none">
            <a:spAutoFit/>
          </a:bodyPr>
          <a:lstStyle/>
          <a:p>
            <a:pPr fontAlgn="base"/>
            <a:r>
              <a:rPr lang="en-US" dirty="0"/>
              <a:t>Cloudflare's Response to Internet Extremists </a:t>
            </a:r>
          </a:p>
        </p:txBody>
      </p:sp>
      <p:sp>
        <p:nvSpPr>
          <p:cNvPr id="5" name="Rectangle 4">
            <a:extLst>
              <a:ext uri="{FF2B5EF4-FFF2-40B4-BE49-F238E27FC236}">
                <a16:creationId xmlns:a16="http://schemas.microsoft.com/office/drawing/2014/main" id="{8FD8FC91-29FE-8E47-9DAD-2262048510FB}"/>
              </a:ext>
            </a:extLst>
          </p:cNvPr>
          <p:cNvSpPr/>
          <p:nvPr/>
        </p:nvSpPr>
        <p:spPr>
          <a:xfrm>
            <a:off x="0" y="4284086"/>
            <a:ext cx="2526890" cy="1169551"/>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Sources: </a:t>
            </a:r>
          </a:p>
          <a:p>
            <a:r>
              <a:rPr lang="en-US" sz="1000" u="sng" dirty="0">
                <a:solidFill>
                  <a:srgbClr val="0097A7"/>
                </a:solidFill>
                <a:latin typeface="Arial" panose="020B0604020202020204" pitchFamily="34" charset="0"/>
                <a:cs typeface="Arial" panose="020B0604020202020204" pitchFamily="34" charset="0"/>
                <a:hlinkClick r:id="rId2"/>
              </a:rPr>
              <a:t>https://www.nytimes.com/2019/08/05/technology/8chan-cloudflare-el-paso.html</a:t>
            </a:r>
            <a:endParaRPr lang="en-US" sz="1000" dirty="0">
              <a:latin typeface="Arial" panose="020B0604020202020204" pitchFamily="34" charset="0"/>
              <a:cs typeface="Arial" panose="020B0604020202020204" pitchFamily="34" charset="0"/>
            </a:endParaRPr>
          </a:p>
          <a:p>
            <a:r>
              <a:rPr lang="en-US" sz="1000" u="sng" dirty="0">
                <a:solidFill>
                  <a:srgbClr val="0097A7"/>
                </a:solidFill>
                <a:latin typeface="Arial" panose="020B0604020202020204" pitchFamily="34" charset="0"/>
                <a:cs typeface="Arial" panose="020B0604020202020204" pitchFamily="34" charset="0"/>
                <a:hlinkClick r:id="rId3"/>
              </a:rPr>
              <a:t>https://newrepublic.com/article/154714/no-law-can-ban-white-supremacy-internet</a:t>
            </a:r>
            <a:endParaRPr lang="en-US" sz="1000" dirty="0">
              <a:latin typeface="Arial" panose="020B0604020202020204" pitchFamily="34" charset="0"/>
              <a:cs typeface="Arial" panose="020B0604020202020204" pitchFamily="34" charset="0"/>
            </a:endParaRPr>
          </a:p>
          <a:p>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0E04F22-5B23-2A4A-BBAF-940F4F26C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64" y="550157"/>
            <a:ext cx="2613921" cy="1741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B2F94E-0DCB-9640-8114-988D363B4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64" y="2851805"/>
            <a:ext cx="2573667" cy="943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4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301" name="Shape 301"/>
          <p:cNvSpPr txBox="1">
            <a:spLocks noGrp="1"/>
          </p:cNvSpPr>
          <p:nvPr>
            <p:ph type="title"/>
          </p:nvPr>
        </p:nvSpPr>
        <p:spPr>
          <a:xfrm>
            <a:off x="287633" y="208032"/>
            <a:ext cx="8663184" cy="600134"/>
          </a:xfrm>
          <a:prstGeom prst="rect">
            <a:avLst/>
          </a:prstGeom>
        </p:spPr>
        <p:txBody>
          <a:bodyPr wrap="square" lIns="91425" tIns="91425" rIns="91425" bIns="91425" anchor="b" anchorCtr="0">
            <a:spAutoFit/>
          </a:bodyPr>
          <a:lstStyle/>
          <a:p>
            <a:pPr lvl="0"/>
            <a:r>
              <a:rPr lang="en-US" sz="3000" dirty="0"/>
              <a:t>Instances</a:t>
            </a:r>
            <a:r>
              <a:rPr lang="en" sz="3000" dirty="0"/>
              <a:t> as Parameters: Under the Hood (6/6)</a:t>
            </a:r>
          </a:p>
        </p:txBody>
      </p:sp>
      <p:sp>
        <p:nvSpPr>
          <p:cNvPr id="291" name="Shape 291"/>
          <p:cNvSpPr txBox="1">
            <a:spLocks noGrp="1"/>
          </p:cNvSpPr>
          <p:nvPr>
            <p:ph type="body" idx="1"/>
          </p:nvPr>
        </p:nvSpPr>
        <p:spPr>
          <a:xfrm>
            <a:off x="164775" y="895350"/>
            <a:ext cx="4402199" cy="3468612"/>
          </a:xfrm>
          <a:prstGeom prst="rect">
            <a:avLst/>
          </a:prstGeom>
        </p:spPr>
        <p:txBody>
          <a:bodyPr lIns="91425" tIns="91425" rIns="91425" bIns="91425" anchor="t" anchorCtr="0">
            <a:spAutoFit/>
          </a:bodyPr>
          <a:lstStyle/>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public class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public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this.</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a:t>
            </a:r>
          </a:p>
          <a:p>
            <a:pPr lvl="0" defTabSz="403225">
              <a:lnSpc>
                <a:spcPct val="115000"/>
              </a:lnSpc>
              <a:buClr>
                <a:schemeClr val="dk1"/>
              </a:buClr>
              <a:buSzPct val="91666"/>
              <a:buNone/>
            </a:pPr>
            <a:r>
              <a:rPr lang="x-none" sz="1200" dirty="0">
                <a:latin typeface="Consolas"/>
                <a:ea typeface="Consolas"/>
                <a:cs typeface="Consolas"/>
                <a:sym typeface="Consolas"/>
              </a:rPr>
              <a:t>	</a:t>
            </a:r>
            <a:r>
              <a:rPr lang="x-none" sz="1200" dirty="0">
                <a:solidFill>
                  <a:srgbClr val="999999"/>
                </a:solidFill>
                <a:latin typeface="Consolas"/>
                <a:ea typeface="Consolas"/>
                <a:cs typeface="Consolas"/>
                <a:sym typeface="Consolas"/>
              </a:rPr>
              <a:t>}</a:t>
            </a:r>
          </a:p>
          <a:p>
            <a:pPr lvl="0" defTabSz="403225">
              <a:lnSpc>
                <a:spcPct val="115000"/>
              </a:lnSpc>
              <a:buClr>
                <a:schemeClr val="dk1"/>
              </a:buClr>
              <a:buSzPct val="91666"/>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Dog django = new Dog();</a:t>
            </a:r>
          </a:p>
          <a:p>
            <a:pPr lvl="0" defTabSz="403225">
              <a:lnSpc>
                <a:spcPct val="115000"/>
              </a:lnSpc>
              <a:buClr>
                <a:schemeClr val="dk1"/>
              </a:buClr>
              <a:buSzPct val="91666"/>
              <a:buNone/>
            </a:pPr>
            <a:r>
              <a:rPr lang="x-none" sz="1200" dirty="0">
                <a:latin typeface="Consolas"/>
                <a:ea typeface="Consolas"/>
                <a:cs typeface="Consolas"/>
                <a:sym typeface="Consolas"/>
              </a:rPr>
              <a:t>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 groomer = new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a:t>
            </a:r>
          </a:p>
          <a:p>
            <a:pPr lvl="0" defTabSz="403225">
              <a:lnSpc>
                <a:spcPct val="115000"/>
              </a:lnSpc>
              <a:buClr>
                <a:schemeClr val="dk1"/>
              </a:buClr>
              <a:buSzPct val="91666"/>
              <a:buNone/>
            </a:pPr>
            <a:r>
              <a:rPr lang="x-none" sz="1200" dirty="0">
                <a:latin typeface="Consolas"/>
                <a:ea typeface="Consolas"/>
                <a:cs typeface="Consolas"/>
                <a:sym typeface="Consolas"/>
              </a:rPr>
              <a:t>		groomer.groom(django);</a:t>
            </a: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	}</a:t>
            </a:r>
          </a:p>
          <a:p>
            <a:pPr lvl="0" defTabSz="403225">
              <a:lnSpc>
                <a:spcPct val="115000"/>
              </a:lnSpc>
              <a:buClr>
                <a:schemeClr val="dk1"/>
              </a:buClr>
              <a:buNone/>
            </a:pPr>
            <a:endParaRPr lang="en-US" sz="1200" dirty="0">
              <a:solidFill>
                <a:srgbClr val="999999"/>
              </a:solidFill>
              <a:latin typeface="Consolas"/>
              <a:ea typeface="Consolas"/>
              <a:cs typeface="Consolas"/>
              <a:sym typeface="Consolas"/>
            </a:endParaRPr>
          </a:p>
          <a:p>
            <a:pPr lvl="0" defTabSz="403225">
              <a:lnSpc>
                <a:spcPct val="115000"/>
              </a:lnSpc>
              <a:buClr>
                <a:schemeClr val="dk1"/>
              </a:buClr>
              <a:buSzPct val="91666"/>
              <a:buNone/>
            </a:pPr>
            <a:r>
              <a:rPr lang="x-none" sz="1200" dirty="0">
                <a:solidFill>
                  <a:srgbClr val="999999"/>
                </a:solidFill>
                <a:latin typeface="Consolas"/>
                <a:ea typeface="Consolas"/>
                <a:cs typeface="Consolas"/>
                <a:sym typeface="Consolas"/>
              </a:rPr>
              <a:t>}</a:t>
            </a:r>
          </a:p>
          <a:p>
            <a:pPr lvl="0" defTabSz="403225">
              <a:lnSpc>
                <a:spcPct val="100000"/>
              </a:lnSpc>
              <a:spcBef>
                <a:spcPts val="600"/>
              </a:spcBef>
              <a:buNone/>
            </a:pPr>
            <a:endParaRPr lang="en-US" sz="1200" dirty="0"/>
          </a:p>
          <a:p>
            <a:pPr marR="0" lvl="0" algn="l" defTabSz="403225" rtl="0">
              <a:lnSpc>
                <a:spcPct val="100000"/>
              </a:lnSpc>
              <a:spcBef>
                <a:spcPts val="600"/>
              </a:spcBef>
              <a:spcAft>
                <a:spcPts val="0"/>
              </a:spcAft>
              <a:buNone/>
            </a:pPr>
            <a:endParaRPr sz="1200" dirty="0"/>
          </a:p>
        </p:txBody>
      </p:sp>
      <p:sp>
        <p:nvSpPr>
          <p:cNvPr id="292" name="Shape 292"/>
          <p:cNvSpPr txBox="1">
            <a:spLocks noGrp="1"/>
          </p:cNvSpPr>
          <p:nvPr>
            <p:ph type="body" idx="2"/>
          </p:nvPr>
        </p:nvSpPr>
        <p:spPr>
          <a:xfrm>
            <a:off x="4590300" y="895350"/>
            <a:ext cx="4613999" cy="2366099"/>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public DogGroomer()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this is the constructor!</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r>
              <a:rPr lang="en" sz="1200" dirty="0">
                <a:latin typeface="Consolas"/>
                <a:ea typeface="Consolas"/>
                <a:cs typeface="Consolas"/>
                <a:sym typeface="Consolas"/>
              </a:rPr>
              <a:t>public void groom(Dog shaggyDog)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 code that grooms shaggyDog goes here!</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91666"/>
              <a:buFont typeface="Arial"/>
              <a:buNone/>
            </a:pPr>
            <a:r>
              <a:rPr lang="en" sz="1200" dirty="0">
                <a:solidFill>
                  <a:srgbClr val="999999"/>
                </a:solidFill>
                <a:latin typeface="Consolas"/>
                <a:ea typeface="Consolas"/>
                <a:cs typeface="Consolas"/>
                <a:sym typeface="Consolas"/>
              </a:rPr>
              <a:t>}</a:t>
            </a:r>
          </a:p>
        </p:txBody>
      </p:sp>
      <p:cxnSp>
        <p:nvCxnSpPr>
          <p:cNvPr id="293" name="Shape 293"/>
          <p:cNvCxnSpPr/>
          <p:nvPr/>
        </p:nvCxnSpPr>
        <p:spPr>
          <a:xfrm>
            <a:off x="4537050" y="848050"/>
            <a:ext cx="0" cy="2206200"/>
          </a:xfrm>
          <a:prstGeom prst="straightConnector1">
            <a:avLst/>
          </a:prstGeom>
          <a:noFill/>
          <a:ln w="38100" cap="flat">
            <a:solidFill>
              <a:srgbClr val="999999"/>
            </a:solidFill>
            <a:prstDash val="solid"/>
            <a:round/>
            <a:headEnd type="none" w="lg" len="lg"/>
            <a:tailEnd type="none" w="lg" len="lg"/>
          </a:ln>
        </p:spPr>
      </p:cxnSp>
      <p:sp>
        <p:nvSpPr>
          <p:cNvPr id="294" name="Shape 294"/>
          <p:cNvSpPr/>
          <p:nvPr/>
        </p:nvSpPr>
        <p:spPr>
          <a:xfrm>
            <a:off x="270700" y="340895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295" name="Shape 295"/>
          <p:cNvCxnSpPr/>
          <p:nvPr/>
        </p:nvCxnSpPr>
        <p:spPr>
          <a:xfrm>
            <a:off x="16713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6" name="Shape 296"/>
          <p:cNvCxnSpPr/>
          <p:nvPr/>
        </p:nvCxnSpPr>
        <p:spPr>
          <a:xfrm>
            <a:off x="31191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7" name="Shape 297"/>
          <p:cNvCxnSpPr/>
          <p:nvPr/>
        </p:nvCxnSpPr>
        <p:spPr>
          <a:xfrm>
            <a:off x="45669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8" name="Shape 298"/>
          <p:cNvCxnSpPr/>
          <p:nvPr/>
        </p:nvCxnSpPr>
        <p:spPr>
          <a:xfrm>
            <a:off x="6014750" y="3491350"/>
            <a:ext cx="0" cy="906300"/>
          </a:xfrm>
          <a:prstGeom prst="straightConnector1">
            <a:avLst/>
          </a:prstGeom>
          <a:noFill/>
          <a:ln w="19050" cap="flat">
            <a:solidFill>
              <a:schemeClr val="dk2"/>
            </a:solidFill>
            <a:prstDash val="solid"/>
            <a:round/>
            <a:headEnd type="none" w="lg" len="lg"/>
            <a:tailEnd type="none" w="lg" len="lg"/>
          </a:ln>
        </p:spPr>
      </p:cxnSp>
      <p:cxnSp>
        <p:nvCxnSpPr>
          <p:cNvPr id="299" name="Shape 299"/>
          <p:cNvCxnSpPr/>
          <p:nvPr/>
        </p:nvCxnSpPr>
        <p:spPr>
          <a:xfrm>
            <a:off x="7386350" y="3491350"/>
            <a:ext cx="0" cy="906300"/>
          </a:xfrm>
          <a:prstGeom prst="straightConnector1">
            <a:avLst/>
          </a:prstGeom>
          <a:noFill/>
          <a:ln w="19050" cap="flat">
            <a:solidFill>
              <a:schemeClr val="dk2"/>
            </a:solidFill>
            <a:prstDash val="solid"/>
            <a:round/>
            <a:headEnd type="none" w="lg" len="lg"/>
            <a:tailEnd type="none" w="lg" len="lg"/>
          </a:ln>
        </p:spPr>
      </p:cxnSp>
      <p:sp>
        <p:nvSpPr>
          <p:cNvPr id="300" name="Shape 300"/>
          <p:cNvSpPr txBox="1"/>
          <p:nvPr/>
        </p:nvSpPr>
        <p:spPr>
          <a:xfrm>
            <a:off x="3453750" y="2997000"/>
            <a:ext cx="2440199" cy="329400"/>
          </a:xfrm>
          <a:prstGeom prst="rect">
            <a:avLst/>
          </a:prstGeom>
          <a:noFill/>
          <a:ln>
            <a:noFill/>
          </a:ln>
        </p:spPr>
        <p:txBody>
          <a:bodyPr lIns="91425" tIns="91425" rIns="91425" bIns="91425" anchor="t" anchorCtr="0">
            <a:spAutoFit/>
          </a:bodyPr>
          <a:lstStyle/>
          <a:p>
            <a:pPr lvl="0" rtl="0">
              <a:spcBef>
                <a:spcPts val="0"/>
              </a:spcBef>
              <a:buNone/>
            </a:pPr>
            <a:r>
              <a:rPr lang="en" dirty="0"/>
              <a:t>Somewhere in memory...</a:t>
            </a:r>
          </a:p>
        </p:txBody>
      </p:sp>
      <p:sp>
        <p:nvSpPr>
          <p:cNvPr id="302" name="Shape 302"/>
          <p:cNvSpPr txBox="1"/>
          <p:nvPr/>
        </p:nvSpPr>
        <p:spPr>
          <a:xfrm>
            <a:off x="902622" y="4499275"/>
            <a:ext cx="7936677" cy="615523"/>
          </a:xfrm>
          <a:prstGeom prst="rect">
            <a:avLst/>
          </a:prstGeom>
          <a:noFill/>
          <a:ln>
            <a:noFill/>
          </a:ln>
        </p:spPr>
        <p:txBody>
          <a:bodyPr wrap="square" lIns="91425" tIns="91425" rIns="91425" bIns="91425" anchor="t" anchorCtr="0">
            <a:spAutoFit/>
          </a:bodyPr>
          <a:lstStyle/>
          <a:p>
            <a:pPr lvl="0"/>
            <a:r>
              <a:rPr lang="en" dirty="0">
                <a:solidFill>
                  <a:srgbClr val="FF0000"/>
                </a:solidFill>
              </a:rPr>
              <a:t>The </a:t>
            </a:r>
            <a:r>
              <a:rPr lang="en" dirty="0">
                <a:solidFill>
                  <a:srgbClr val="0000FF"/>
                </a:solidFill>
                <a:latin typeface="Consolas"/>
                <a:ea typeface="Consolas"/>
                <a:cs typeface="Consolas"/>
                <a:sym typeface="Consolas"/>
              </a:rPr>
              <a:t>groom</a:t>
            </a:r>
            <a:r>
              <a:rPr lang="en" dirty="0">
                <a:solidFill>
                  <a:srgbClr val="0000FF"/>
                </a:solidFill>
              </a:rPr>
              <a:t> </a:t>
            </a:r>
            <a:r>
              <a:rPr lang="en" dirty="0">
                <a:solidFill>
                  <a:srgbClr val="FF0000"/>
                </a:solidFill>
              </a:rPr>
              <a:t>method doesn’t really care which </a:t>
            </a:r>
            <a:r>
              <a:rPr lang="en" dirty="0">
                <a:solidFill>
                  <a:srgbClr val="0000FF"/>
                </a:solidFill>
                <a:latin typeface="Consolas"/>
                <a:ea typeface="Consolas"/>
                <a:cs typeface="Consolas"/>
                <a:sym typeface="Consolas"/>
              </a:rPr>
              <a:t>Dog</a:t>
            </a:r>
            <a:r>
              <a:rPr lang="en" dirty="0">
                <a:solidFill>
                  <a:srgbClr val="0000FF"/>
                </a:solidFill>
              </a:rPr>
              <a:t> </a:t>
            </a:r>
            <a:r>
              <a:rPr lang="en" dirty="0">
                <a:solidFill>
                  <a:srgbClr val="FF0000"/>
                </a:solidFill>
              </a:rPr>
              <a:t>it’s told to groom</a:t>
            </a:r>
            <a:r>
              <a:rPr lang="en-US" dirty="0">
                <a:solidFill>
                  <a:srgbClr val="FF0000"/>
                </a:solidFill>
              </a:rPr>
              <a:t>—</a:t>
            </a:r>
            <a:r>
              <a:rPr lang="en" dirty="0">
                <a:solidFill>
                  <a:srgbClr val="FF0000"/>
                </a:solidFill>
              </a:rPr>
              <a:t>no matter what another object’s name for the </a:t>
            </a:r>
            <a:r>
              <a:rPr lang="en" dirty="0">
                <a:solidFill>
                  <a:srgbClr val="0000FF"/>
                </a:solidFill>
                <a:latin typeface="Consolas"/>
                <a:ea typeface="Consolas"/>
                <a:cs typeface="Consolas"/>
                <a:sym typeface="Consolas"/>
              </a:rPr>
              <a:t>Dog</a:t>
            </a:r>
            <a:r>
              <a:rPr lang="en" dirty="0">
                <a:solidFill>
                  <a:srgbClr val="0000FF"/>
                </a:solidFill>
              </a:rPr>
              <a:t> </a:t>
            </a:r>
            <a:r>
              <a:rPr lang="en" dirty="0">
                <a:solidFill>
                  <a:srgbClr val="FF0000"/>
                </a:solidFill>
              </a:rPr>
              <a:t>is, </a:t>
            </a:r>
            <a:r>
              <a:rPr lang="en" dirty="0">
                <a:solidFill>
                  <a:srgbClr val="0432FF"/>
                </a:solidFill>
                <a:latin typeface="Consolas"/>
                <a:ea typeface="Consolas"/>
                <a:cs typeface="Consolas"/>
                <a:sym typeface="Consolas"/>
              </a:rPr>
              <a:t>groom</a:t>
            </a:r>
            <a:r>
              <a:rPr lang="en" dirty="0">
                <a:solidFill>
                  <a:srgbClr val="FF0000"/>
                </a:solidFill>
              </a:rPr>
              <a:t> is going to know it by the name </a:t>
            </a:r>
            <a:r>
              <a:rPr lang="en" kern="1200" dirty="0" err="1">
                <a:solidFill>
                  <a:srgbClr val="0000FF"/>
                </a:solidFill>
                <a:latin typeface="Consolas"/>
                <a:ea typeface="Consolas"/>
                <a:cs typeface="Consolas"/>
                <a:sym typeface="Consolas"/>
              </a:rPr>
              <a:t>shaggyDog</a:t>
            </a:r>
            <a:r>
              <a:rPr lang="en" dirty="0">
                <a:solidFill>
                  <a:srgbClr val="FF0000"/>
                </a:solidFill>
              </a:rPr>
              <a:t>.</a:t>
            </a:r>
          </a:p>
        </p:txBody>
      </p:sp>
      <p:pic>
        <p:nvPicPr>
          <p:cNvPr id="303" name="Shape 303"/>
          <p:cNvPicPr preferRelativeResize="0"/>
          <p:nvPr/>
        </p:nvPicPr>
        <p:blipFill>
          <a:blip r:embed="rId3">
            <a:alphaModFix/>
          </a:blip>
          <a:stretch>
            <a:fillRect/>
          </a:stretch>
        </p:blipFill>
        <p:spPr>
          <a:xfrm>
            <a:off x="1713817" y="3477812"/>
            <a:ext cx="1362856" cy="906299"/>
          </a:xfrm>
          <a:prstGeom prst="rect">
            <a:avLst/>
          </a:prstGeom>
          <a:noFill/>
          <a:ln>
            <a:noFill/>
          </a:ln>
        </p:spPr>
      </p:pic>
      <p:cxnSp>
        <p:nvCxnSpPr>
          <p:cNvPr id="18" name="Shape 306"/>
          <p:cNvCxnSpPr/>
          <p:nvPr/>
        </p:nvCxnSpPr>
        <p:spPr>
          <a:xfrm flipH="1">
            <a:off x="4143473" y="2460212"/>
            <a:ext cx="2967219" cy="1017600"/>
          </a:xfrm>
          <a:prstGeom prst="straightConnector1">
            <a:avLst/>
          </a:prstGeom>
          <a:noFill/>
          <a:ln w="19050" cap="flat">
            <a:solidFill>
              <a:srgbClr val="FF0000"/>
            </a:solidFill>
            <a:prstDash val="solid"/>
            <a:round/>
            <a:headEnd type="none" w="lg" len="lg"/>
            <a:tailEnd type="triangle" w="lg" len="lg"/>
          </a:ln>
        </p:spPr>
      </p:cxnSp>
      <p:cxnSp>
        <p:nvCxnSpPr>
          <p:cNvPr id="20" name="Shape 304">
            <a:extLst>
              <a:ext uri="{FF2B5EF4-FFF2-40B4-BE49-F238E27FC236}">
                <a16:creationId xmlns:a16="http://schemas.microsoft.com/office/drawing/2014/main" id="{45A4EE4B-731B-7F43-8C8A-4C9D9F2BFAAE}"/>
              </a:ext>
            </a:extLst>
          </p:cNvPr>
          <p:cNvCxnSpPr>
            <a:cxnSpLocks/>
          </p:cNvCxnSpPr>
          <p:nvPr/>
        </p:nvCxnSpPr>
        <p:spPr>
          <a:xfrm>
            <a:off x="927779" y="3054250"/>
            <a:ext cx="1438095" cy="413450"/>
          </a:xfrm>
          <a:prstGeom prst="straightConnector1">
            <a:avLst/>
          </a:prstGeom>
          <a:noFill/>
          <a:ln w="19050" cap="flat">
            <a:solidFill>
              <a:srgbClr val="FF0000"/>
            </a:solidFill>
            <a:prstDash val="solid"/>
            <a:round/>
            <a:headEnd type="none" w="lg" len="lg"/>
            <a:tailEnd type="triangle" w="lg" len="lg"/>
          </a:ln>
        </p:spPr>
      </p:cxnSp>
      <p:pic>
        <p:nvPicPr>
          <p:cNvPr id="22" name="Picture 21">
            <a:extLst>
              <a:ext uri="{FF2B5EF4-FFF2-40B4-BE49-F238E27FC236}">
                <a16:creationId xmlns:a16="http://schemas.microsoft.com/office/drawing/2014/main" id="{CF5E0F34-BA0E-7442-B5EA-22E4DFE1CFC3}"/>
              </a:ext>
            </a:extLst>
          </p:cNvPr>
          <p:cNvPicPr>
            <a:picLocks noChangeAspect="1"/>
          </p:cNvPicPr>
          <p:nvPr/>
        </p:nvPicPr>
        <p:blipFill>
          <a:blip r:embed="rId4"/>
          <a:stretch>
            <a:fillRect/>
          </a:stretch>
        </p:blipFill>
        <p:spPr>
          <a:xfrm>
            <a:off x="3465437" y="3491350"/>
            <a:ext cx="762005" cy="906299"/>
          </a:xfrm>
          <a:prstGeom prst="rect">
            <a:avLst/>
          </a:prstGeom>
        </p:spPr>
      </p:pic>
      <p:cxnSp>
        <p:nvCxnSpPr>
          <p:cNvPr id="21" name="Shape 306">
            <a:extLst>
              <a:ext uri="{FF2B5EF4-FFF2-40B4-BE49-F238E27FC236}">
                <a16:creationId xmlns:a16="http://schemas.microsoft.com/office/drawing/2014/main" id="{1842A8B2-CEBB-0744-BA01-59BDA32B84F1}"/>
              </a:ext>
            </a:extLst>
          </p:cNvPr>
          <p:cNvCxnSpPr/>
          <p:nvPr/>
        </p:nvCxnSpPr>
        <p:spPr>
          <a:xfrm>
            <a:off x="2245489" y="3054250"/>
            <a:ext cx="1503551" cy="437100"/>
          </a:xfrm>
          <a:prstGeom prst="straightConnector1">
            <a:avLst/>
          </a:prstGeom>
          <a:noFill/>
          <a:ln w="19050" cap="flat">
            <a:solidFill>
              <a:srgbClr val="FF0000"/>
            </a:solidFill>
            <a:prstDash val="solid"/>
            <a:round/>
            <a:headEnd type="none" w="lg" len="lg"/>
            <a:tailEnd type="triangle" w="lg" len="lg"/>
          </a:ln>
        </p:spPr>
      </p:cxnSp>
    </p:spTree>
    <p:extLst>
      <p:ext uri="{BB962C8B-B14F-4D97-AF65-F5344CB8AC3E}">
        <p14:creationId xmlns:p14="http://schemas.microsoft.com/office/powerpoint/2010/main" val="1650334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57200" y="379994"/>
            <a:ext cx="8229600" cy="683234"/>
          </a:xfrm>
          <a:prstGeom prst="rect">
            <a:avLst/>
          </a:prstGeom>
        </p:spPr>
        <p:txBody>
          <a:bodyPr lIns="91425" tIns="91425" rIns="91425" bIns="91425" anchor="b" anchorCtr="0">
            <a:spAutoFit/>
          </a:bodyPr>
          <a:lstStyle/>
          <a:p>
            <a:pPr>
              <a:spcBef>
                <a:spcPts val="0"/>
              </a:spcBef>
              <a:buNone/>
            </a:pPr>
            <a:r>
              <a:rPr lang="en" dirty="0"/>
              <a:t>Variable Reassignment (1/</a:t>
            </a:r>
            <a:r>
              <a:rPr lang="en-US" dirty="0"/>
              <a:t>3</a:t>
            </a:r>
            <a:r>
              <a:rPr lang="en" dirty="0"/>
              <a:t>)</a:t>
            </a:r>
          </a:p>
        </p:txBody>
      </p:sp>
      <p:sp>
        <p:nvSpPr>
          <p:cNvPr id="358" name="Shape 358"/>
          <p:cNvSpPr txBox="1">
            <a:spLocks noGrp="1"/>
          </p:cNvSpPr>
          <p:nvPr>
            <p:ph type="body" idx="1"/>
          </p:nvPr>
        </p:nvSpPr>
        <p:spPr>
          <a:xfrm>
            <a:off x="496016" y="1086191"/>
            <a:ext cx="4150799" cy="3488104"/>
          </a:xfrm>
          <a:prstGeom prst="rect">
            <a:avLst/>
          </a:prstGeom>
        </p:spPr>
        <p:txBody>
          <a:bodyPr lIns="91425" tIns="91425" rIns="91425" bIns="91425" anchor="ctr" anchorCtr="0">
            <a:spAutoFit/>
          </a:bodyPr>
          <a:lstStyle/>
          <a:p>
            <a:pPr marL="457200" lvl="0" indent="-342900" rtl="0">
              <a:lnSpc>
                <a:spcPct val="110000"/>
              </a:lnSpc>
              <a:spcBef>
                <a:spcPts val="0"/>
              </a:spcBef>
              <a:spcAft>
                <a:spcPts val="1000"/>
              </a:spcAft>
              <a:buClr>
                <a:schemeClr val="dk1"/>
              </a:buClr>
              <a:buSzPct val="100000"/>
              <a:buFont typeface="System Font Regular"/>
              <a:buChar char="●"/>
            </a:pPr>
            <a:r>
              <a:rPr lang="en" sz="1800" dirty="0"/>
              <a:t>After giving a variable an initial value or reference, we can </a:t>
            </a:r>
            <a:r>
              <a:rPr lang="en" sz="1800" b="1" dirty="0">
                <a:solidFill>
                  <a:srgbClr val="FF0000"/>
                </a:solidFill>
              </a:rPr>
              <a:t>reassign</a:t>
            </a:r>
            <a:r>
              <a:rPr lang="en" sz="1800" dirty="0">
                <a:solidFill>
                  <a:srgbClr val="FF0000"/>
                </a:solidFill>
              </a:rPr>
              <a:t> </a:t>
            </a:r>
            <a:r>
              <a:rPr lang="en" sz="1800" dirty="0"/>
              <a:t>it (make it refer to a different </a:t>
            </a:r>
            <a:r>
              <a:rPr lang="en-US" sz="1800" dirty="0"/>
              <a:t>instance</a:t>
            </a:r>
            <a:r>
              <a:rPr lang="en" sz="1800" dirty="0"/>
              <a:t>)</a:t>
            </a:r>
          </a:p>
          <a:p>
            <a:pPr marL="457200" lvl="0" indent="-342900" rtl="0">
              <a:lnSpc>
                <a:spcPct val="110000"/>
              </a:lnSpc>
              <a:spcBef>
                <a:spcPts val="0"/>
              </a:spcBef>
              <a:spcAft>
                <a:spcPts val="1000"/>
              </a:spcAft>
              <a:buClr>
                <a:schemeClr val="dk1"/>
              </a:buClr>
              <a:buSzPct val="100000"/>
              <a:buFont typeface="System Font Regular"/>
              <a:buChar char="●"/>
            </a:pPr>
            <a:r>
              <a:rPr lang="en" sz="1800" dirty="0"/>
              <a:t>What if we wanted our </a:t>
            </a:r>
            <a:r>
              <a:rPr lang="en" sz="1800" dirty="0">
                <a:solidFill>
                  <a:srgbClr val="0000FF"/>
                </a:solidFill>
                <a:latin typeface="Consolas"/>
                <a:ea typeface="Consolas"/>
                <a:cs typeface="Consolas"/>
                <a:sym typeface="Consolas"/>
              </a:rPr>
              <a:t>DogGroomer</a:t>
            </a:r>
            <a:r>
              <a:rPr lang="en" sz="1800" dirty="0"/>
              <a:t> to </a:t>
            </a:r>
            <a:r>
              <a:rPr lang="en" sz="1800" dirty="0">
                <a:solidFill>
                  <a:srgbClr val="0000FF"/>
                </a:solidFill>
                <a:latin typeface="Consolas"/>
                <a:ea typeface="Consolas"/>
                <a:cs typeface="Consolas"/>
                <a:sym typeface="Consolas"/>
              </a:rPr>
              <a:t>groom</a:t>
            </a:r>
            <a:r>
              <a:rPr lang="en" sz="1800" dirty="0"/>
              <a:t> two different </a:t>
            </a:r>
            <a:r>
              <a:rPr lang="en" sz="1800" dirty="0">
                <a:solidFill>
                  <a:srgbClr val="0000FF"/>
                </a:solidFill>
                <a:latin typeface="Consolas"/>
                <a:ea typeface="Consolas"/>
                <a:cs typeface="Consolas"/>
                <a:sym typeface="Consolas"/>
              </a:rPr>
              <a:t>Dog</a:t>
            </a:r>
            <a:r>
              <a:rPr lang="en" sz="1800" dirty="0"/>
              <a:t>s when the </a:t>
            </a:r>
            <a:r>
              <a:rPr lang="en" sz="1800" dirty="0" err="1">
                <a:solidFill>
                  <a:srgbClr val="0000FF"/>
                </a:solidFill>
                <a:latin typeface="Consolas"/>
                <a:ea typeface="Consolas"/>
                <a:cs typeface="Consolas"/>
                <a:sym typeface="Consolas"/>
              </a:rPr>
              <a:t>PetShop</a:t>
            </a:r>
            <a:r>
              <a:rPr lang="en" sz="1800" dirty="0"/>
              <a:t> opened?</a:t>
            </a:r>
          </a:p>
          <a:p>
            <a:pPr marL="457200" lvl="0" indent="-342900" rtl="0">
              <a:lnSpc>
                <a:spcPct val="110000"/>
              </a:lnSpc>
              <a:spcBef>
                <a:spcPts val="0"/>
              </a:spcBef>
              <a:spcAft>
                <a:spcPts val="1000"/>
              </a:spcAft>
              <a:buClr>
                <a:schemeClr val="dk1"/>
              </a:buClr>
              <a:buSzPct val="100000"/>
              <a:buFont typeface="System Font Regular"/>
              <a:buChar char="●"/>
            </a:pPr>
            <a:r>
              <a:rPr lang="en" sz="1800" dirty="0"/>
              <a:t>Could create another variable, or re-use the variable </a:t>
            </a:r>
            <a:r>
              <a:rPr lang="en-US" sz="1800" dirty="0" err="1">
                <a:solidFill>
                  <a:srgbClr val="0000FF"/>
                </a:solidFill>
                <a:latin typeface="Consolas"/>
                <a:cs typeface="Consolas"/>
                <a:sym typeface="Consolas"/>
              </a:rPr>
              <a:t>d</a:t>
            </a:r>
            <a:r>
              <a:rPr lang="en-US" sz="1800" dirty="0" err="1">
                <a:solidFill>
                  <a:srgbClr val="0000FF"/>
                </a:solidFill>
                <a:latin typeface="Consolas"/>
                <a:ea typeface="Consolas"/>
                <a:cs typeface="Consolas"/>
                <a:sym typeface="Consolas"/>
              </a:rPr>
              <a:t>jango</a:t>
            </a:r>
            <a:r>
              <a:rPr lang="en-US" sz="1800" dirty="0">
                <a:solidFill>
                  <a:srgbClr val="0000FF"/>
                </a:solidFill>
                <a:latin typeface="Consolas"/>
                <a:ea typeface="Consolas"/>
                <a:cs typeface="Consolas"/>
                <a:sym typeface="Consolas"/>
              </a:rPr>
              <a:t> </a:t>
            </a:r>
            <a:r>
              <a:rPr lang="en" sz="1800" dirty="0"/>
              <a:t>to first point to one </a:t>
            </a:r>
            <a:r>
              <a:rPr lang="en" sz="1800" dirty="0">
                <a:solidFill>
                  <a:srgbClr val="0000FF"/>
                </a:solidFill>
                <a:latin typeface="Consolas"/>
                <a:ea typeface="Consolas"/>
                <a:cs typeface="Consolas"/>
                <a:sym typeface="Consolas"/>
              </a:rPr>
              <a:t>Dog</a:t>
            </a:r>
            <a:r>
              <a:rPr lang="en" sz="1800" dirty="0"/>
              <a:t>, then another!</a:t>
            </a:r>
          </a:p>
        </p:txBody>
      </p:sp>
      <p:sp>
        <p:nvSpPr>
          <p:cNvPr id="359" name="Shape 359"/>
          <p:cNvSpPr txBox="1">
            <a:spLocks noGrp="1"/>
          </p:cNvSpPr>
          <p:nvPr>
            <p:ph type="body" idx="2"/>
          </p:nvPr>
        </p:nvSpPr>
        <p:spPr>
          <a:xfrm>
            <a:off x="4646815" y="1126506"/>
            <a:ext cx="5012099" cy="3653278"/>
          </a:xfrm>
          <a:prstGeom prst="rect">
            <a:avLst/>
          </a:prstGeom>
        </p:spPr>
        <p:txBody>
          <a:bodyPr lIns="91425" tIns="91425" rIns="91425" bIns="91425" anchor="ctr" anchorCtr="0">
            <a:spAutoFit/>
          </a:bodyPr>
          <a:lstStyle/>
          <a:p>
            <a:pPr lvl="0" defTabSz="403225" rtl="0">
              <a:lnSpc>
                <a:spcPct val="115000"/>
              </a:lnSpc>
              <a:spcBef>
                <a:spcPts val="0"/>
              </a:spcBef>
              <a:buNone/>
            </a:pPr>
            <a:r>
              <a:rPr lang="x-none" sz="1400" dirty="0">
                <a:latin typeface="Consolas"/>
                <a:ea typeface="Consolas"/>
                <a:cs typeface="Consolas"/>
                <a:sym typeface="Consolas"/>
              </a:rPr>
              <a:t>public class PetShop {</a:t>
            </a: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This is the constructor! */</a:t>
            </a:r>
          </a:p>
          <a:p>
            <a:pPr lvl="0" defTabSz="403225" rtl="0">
              <a:lnSpc>
                <a:spcPct val="115000"/>
              </a:lnSpc>
              <a:spcBef>
                <a:spcPts val="0"/>
              </a:spcBef>
              <a:buNone/>
            </a:pPr>
            <a:r>
              <a:rPr lang="x-none" sz="1400" dirty="0">
                <a:latin typeface="Consolas"/>
                <a:ea typeface="Consolas"/>
                <a:cs typeface="Consolas"/>
                <a:sym typeface="Consolas"/>
              </a:rPr>
              <a:t>	public PetShop() {</a:t>
            </a:r>
          </a:p>
          <a:p>
            <a:pPr lvl="0" defTabSz="403225" rtl="0">
              <a:lnSpc>
                <a:spcPct val="115000"/>
              </a:lnSpc>
              <a:spcBef>
                <a:spcPts val="0"/>
              </a:spcBef>
              <a:buNone/>
            </a:pPr>
            <a:r>
              <a:rPr lang="x-none" sz="1400" dirty="0">
                <a:latin typeface="Consolas"/>
                <a:ea typeface="Consolas"/>
                <a:cs typeface="Consolas"/>
                <a:sym typeface="Consolas"/>
              </a:rPr>
              <a:t>		this.testGroomer();</a:t>
            </a:r>
            <a:endParaRPr lang="x-none" sz="1400" b="1" dirty="0">
              <a:solidFill>
                <a:srgbClr val="FF0000"/>
              </a:solidFill>
              <a:latin typeface="Consolas"/>
              <a:ea typeface="Consolas"/>
              <a:cs typeface="Consolas"/>
              <a:sym typeface="Consolas"/>
            </a:endParaRPr>
          </a:p>
          <a:p>
            <a:pPr lvl="0" defTabSz="403225" rtl="0">
              <a:lnSpc>
                <a:spcPct val="115000"/>
              </a:lnSpc>
              <a:spcBef>
                <a:spcPts val="0"/>
              </a:spcBef>
              <a:buNone/>
            </a:pPr>
            <a:r>
              <a:rPr lang="x-none" sz="1400" dirty="0">
                <a:latin typeface="Consolas"/>
                <a:ea typeface="Consolas"/>
                <a:cs typeface="Consolas"/>
                <a:sym typeface="Consolas"/>
              </a:rPr>
              <a:t>	}</a:t>
            </a:r>
          </a:p>
          <a:p>
            <a:pPr lvl="0" defTabSz="403225" rtl="0">
              <a:lnSpc>
                <a:spcPct val="115000"/>
              </a:lnSpc>
              <a:spcBef>
                <a:spcPts val="0"/>
              </a:spcBef>
              <a:buNone/>
            </a:pPr>
            <a:endParaRPr lang="en" sz="1400" dirty="0">
              <a:latin typeface="Consolas"/>
              <a:ea typeface="Consolas"/>
              <a:cs typeface="Consolas"/>
              <a:sym typeface="Consolas"/>
            </a:endParaRPr>
          </a:p>
          <a:p>
            <a:pPr lvl="0" defTabSz="403225" rtl="0">
              <a:lnSpc>
                <a:spcPct val="115000"/>
              </a:lnSpc>
              <a:spcBef>
                <a:spcPts val="0"/>
              </a:spcBef>
              <a:buNone/>
            </a:pPr>
            <a:r>
              <a:rPr lang="x-none" sz="1400" dirty="0">
                <a:latin typeface="Consolas"/>
                <a:ea typeface="Consolas"/>
                <a:cs typeface="Consolas"/>
                <a:sym typeface="Consolas"/>
              </a:rPr>
              <a:t>	public void testGroomer() {</a:t>
            </a:r>
          </a:p>
          <a:p>
            <a:pPr lvl="0" defTabSz="403225">
              <a:lnSpc>
                <a:spcPct val="115000"/>
              </a:lnSpc>
              <a:buNone/>
            </a:pPr>
            <a:r>
              <a:rPr lang="x-none" sz="1400" dirty="0">
                <a:latin typeface="Consolas"/>
                <a:ea typeface="Consolas"/>
                <a:cs typeface="Consolas"/>
                <a:sym typeface="Consolas"/>
              </a:rPr>
              <a:t>		Dog django = new Dog();</a:t>
            </a:r>
          </a:p>
          <a:p>
            <a:pPr lvl="0" defTabSz="403225">
              <a:lnSpc>
                <a:spcPct val="115000"/>
              </a:lnSpc>
              <a:buNone/>
            </a:pPr>
            <a:r>
              <a:rPr lang="x-none" sz="1400" dirty="0">
                <a:latin typeface="Consolas"/>
                <a:ea typeface="Consolas"/>
                <a:cs typeface="Consolas"/>
                <a:sym typeface="Consolas"/>
              </a:rPr>
              <a:t>		DogGroomer groomer = new DogGroomer();</a:t>
            </a:r>
          </a:p>
          <a:p>
            <a:pPr lvl="0" defTabSz="403225">
              <a:lnSpc>
                <a:spcPct val="115000"/>
              </a:lnSpc>
              <a:buNone/>
            </a:pPr>
            <a:r>
              <a:rPr lang="x-none" sz="1400" dirty="0">
                <a:latin typeface="Consolas"/>
                <a:ea typeface="Consolas"/>
                <a:cs typeface="Consolas"/>
                <a:sym typeface="Consolas"/>
              </a:rPr>
              <a:t>		groomer.groom(django);</a:t>
            </a:r>
          </a:p>
          <a:p>
            <a:pPr lvl="0" defTabSz="403225" rtl="0">
              <a:lnSpc>
                <a:spcPct val="115000"/>
              </a:lnSpc>
              <a:spcBef>
                <a:spcPts val="0"/>
              </a:spcBef>
              <a:buNone/>
            </a:pPr>
            <a:r>
              <a:rPr lang="x-none" sz="1400" dirty="0">
                <a:latin typeface="Consolas"/>
                <a:ea typeface="Consolas"/>
                <a:cs typeface="Consolas"/>
                <a:sym typeface="Consolas"/>
              </a:rPr>
              <a:t>	}</a:t>
            </a: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None/>
            </a:pPr>
            <a:r>
              <a:rPr lang="x-none" sz="1400" dirty="0">
                <a:latin typeface="Consolas"/>
                <a:ea typeface="Consolas"/>
                <a:cs typeface="Consolas"/>
                <a:sym typeface="Consolas"/>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
                                            <p:txEl>
                                              <p:pRg st="0" end="0"/>
                                            </p:txEl>
                                          </p:spTgt>
                                        </p:tgtEl>
                                        <p:attrNameLst>
                                          <p:attrName>style.visibility</p:attrName>
                                        </p:attrNameLst>
                                      </p:cBhvr>
                                      <p:to>
                                        <p:strVal val="visible"/>
                                      </p:to>
                                    </p:set>
                                    <p:animEffect transition="in" filter="fade">
                                      <p:cBhvr>
                                        <p:cTn id="12" dur="1000"/>
                                        <p:tgtEl>
                                          <p:spTgt spid="3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
                                            <p:txEl>
                                              <p:pRg st="1" end="1"/>
                                            </p:txEl>
                                          </p:spTgt>
                                        </p:tgtEl>
                                        <p:attrNameLst>
                                          <p:attrName>style.visibility</p:attrName>
                                        </p:attrNameLst>
                                      </p:cBhvr>
                                      <p:to>
                                        <p:strVal val="visible"/>
                                      </p:to>
                                    </p:set>
                                    <p:animEffect transition="in" filter="fade">
                                      <p:cBhvr>
                                        <p:cTn id="17" dur="1000"/>
                                        <p:tgtEl>
                                          <p:spTgt spid="35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8">
                                            <p:txEl>
                                              <p:pRg st="2" end="2"/>
                                            </p:txEl>
                                          </p:spTgt>
                                        </p:tgtEl>
                                        <p:attrNameLst>
                                          <p:attrName>style.visibility</p:attrName>
                                        </p:attrNameLst>
                                      </p:cBhvr>
                                      <p:to>
                                        <p:strVal val="visible"/>
                                      </p:to>
                                    </p:set>
                                    <p:animEffect transition="in" filter="fade">
                                      <p:cBhvr>
                                        <p:cTn id="22" dur="1000"/>
                                        <p:tgtEl>
                                          <p:spTgt spid="3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57200" y="379994"/>
            <a:ext cx="8229600" cy="683234"/>
          </a:xfrm>
          <a:prstGeom prst="rect">
            <a:avLst/>
          </a:prstGeom>
        </p:spPr>
        <p:txBody>
          <a:bodyPr lIns="91425" tIns="91425" rIns="91425" bIns="91425" anchor="b" anchorCtr="0">
            <a:spAutoFit/>
          </a:bodyPr>
          <a:lstStyle/>
          <a:p>
            <a:pPr>
              <a:spcBef>
                <a:spcPts val="0"/>
              </a:spcBef>
              <a:buNone/>
            </a:pPr>
            <a:r>
              <a:rPr lang="en" dirty="0"/>
              <a:t>Variable Reassignment (2/</a:t>
            </a:r>
            <a:r>
              <a:rPr lang="en-US" dirty="0"/>
              <a:t>3</a:t>
            </a:r>
            <a:r>
              <a:rPr lang="en" dirty="0"/>
              <a:t>)</a:t>
            </a:r>
          </a:p>
        </p:txBody>
      </p:sp>
      <p:sp>
        <p:nvSpPr>
          <p:cNvPr id="358" name="Shape 358"/>
          <p:cNvSpPr txBox="1">
            <a:spLocks noGrp="1"/>
          </p:cNvSpPr>
          <p:nvPr>
            <p:ph type="body" idx="1"/>
          </p:nvPr>
        </p:nvSpPr>
        <p:spPr>
          <a:xfrm>
            <a:off x="673332" y="984641"/>
            <a:ext cx="3898668" cy="3792803"/>
          </a:xfrm>
          <a:prstGeom prst="rect">
            <a:avLst/>
          </a:prstGeom>
        </p:spPr>
        <p:txBody>
          <a:bodyPr wrap="square" lIns="91425" tIns="91425" rIns="91425" bIns="91425" anchor="ctr" anchorCtr="0">
            <a:spAutoFit/>
          </a:bodyPr>
          <a:lstStyle/>
          <a:p>
            <a:pPr marL="457200" indent="-355600">
              <a:lnSpc>
                <a:spcPct val="110000"/>
              </a:lnSpc>
              <a:spcAft>
                <a:spcPts val="1000"/>
              </a:spcAft>
              <a:buClr>
                <a:schemeClr val="dk1"/>
              </a:buClr>
              <a:buSzPct val="100000"/>
              <a:buFont typeface="Arial"/>
              <a:buChar char="●"/>
            </a:pPr>
            <a:r>
              <a:rPr lang="en" sz="1800" dirty="0"/>
              <a:t>First, instantiate another </a:t>
            </a:r>
            <a:r>
              <a:rPr lang="en" sz="1800" dirty="0">
                <a:solidFill>
                  <a:srgbClr val="0000FF"/>
                </a:solidFill>
                <a:latin typeface="Consolas"/>
                <a:ea typeface="Consolas"/>
                <a:cs typeface="Consolas"/>
                <a:sym typeface="Consolas"/>
              </a:rPr>
              <a:t>Dog</a:t>
            </a:r>
            <a:r>
              <a:rPr lang="en" sz="1800" dirty="0"/>
              <a:t>, and </a:t>
            </a:r>
            <a:r>
              <a:rPr lang="en" sz="1800" b="1" dirty="0">
                <a:solidFill>
                  <a:srgbClr val="FF0000"/>
                </a:solidFill>
              </a:rPr>
              <a:t>reassign</a:t>
            </a:r>
            <a:r>
              <a:rPr lang="en" sz="1800" dirty="0">
                <a:solidFill>
                  <a:srgbClr val="FF0000"/>
                </a:solidFill>
              </a:rPr>
              <a:t> </a:t>
            </a:r>
            <a:r>
              <a:rPr lang="en" sz="1800" dirty="0"/>
              <a:t>variable </a:t>
            </a:r>
            <a:r>
              <a:rPr lang="en" sz="1800" dirty="0">
                <a:solidFill>
                  <a:srgbClr val="0000FF"/>
                </a:solidFill>
                <a:latin typeface="Consolas"/>
                <a:ea typeface="Consolas"/>
                <a:cs typeface="Consolas"/>
                <a:sym typeface="Consolas"/>
              </a:rPr>
              <a:t>django</a:t>
            </a:r>
            <a:r>
              <a:rPr lang="en" sz="1800" dirty="0"/>
              <a:t> to point to it</a:t>
            </a:r>
            <a:endParaRPr lang="en-US" sz="1800" dirty="0"/>
          </a:p>
          <a:p>
            <a:pPr marL="457200" lvl="0" indent="-355600">
              <a:lnSpc>
                <a:spcPct val="110000"/>
              </a:lnSpc>
              <a:spcAft>
                <a:spcPts val="1000"/>
              </a:spcAft>
              <a:buClr>
                <a:schemeClr val="dk1"/>
              </a:buClr>
              <a:buSzPct val="100000"/>
              <a:buFont typeface="Arial"/>
              <a:buChar char="●"/>
            </a:pPr>
            <a:r>
              <a:rPr lang="en" sz="1800" dirty="0"/>
              <a:t>Now </a:t>
            </a:r>
            <a:r>
              <a:rPr lang="en" sz="1800" dirty="0">
                <a:solidFill>
                  <a:srgbClr val="0000FF"/>
                </a:solidFill>
                <a:latin typeface="Consolas"/>
                <a:ea typeface="Consolas"/>
                <a:cs typeface="Consolas"/>
                <a:sym typeface="Consolas"/>
              </a:rPr>
              <a:t>django</a:t>
            </a:r>
            <a:r>
              <a:rPr lang="en" sz="1800" dirty="0"/>
              <a:t> no longer refers to the first </a:t>
            </a:r>
            <a:r>
              <a:rPr lang="en" sz="1800" dirty="0">
                <a:solidFill>
                  <a:srgbClr val="0000FF"/>
                </a:solidFill>
                <a:latin typeface="Consolas"/>
                <a:ea typeface="Consolas"/>
                <a:cs typeface="Consolas"/>
                <a:sym typeface="Consolas"/>
              </a:rPr>
              <a:t>Dog </a:t>
            </a:r>
            <a:r>
              <a:rPr lang="en" sz="1800" dirty="0">
                <a:sym typeface="Consolas"/>
              </a:rPr>
              <a:t>instance</a:t>
            </a:r>
            <a:r>
              <a:rPr lang="en" sz="1800" dirty="0"/>
              <a:t> we created, which was already groomed</a:t>
            </a:r>
          </a:p>
          <a:p>
            <a:pPr marL="457200" lvl="0" indent="-355600">
              <a:lnSpc>
                <a:spcPct val="110000"/>
              </a:lnSpc>
              <a:spcAft>
                <a:spcPts val="1000"/>
              </a:spcAft>
              <a:buClr>
                <a:schemeClr val="dk1"/>
              </a:buClr>
              <a:buSzPct val="100000"/>
              <a:buFont typeface="Arial"/>
              <a:buChar char="●"/>
            </a:pPr>
            <a:r>
              <a:rPr lang="en" sz="1800" dirty="0"/>
              <a:t>Then tell </a:t>
            </a:r>
            <a:r>
              <a:rPr lang="en" sz="1800" dirty="0">
                <a:solidFill>
                  <a:srgbClr val="0000FF"/>
                </a:solidFill>
                <a:latin typeface="Consolas"/>
                <a:ea typeface="Consolas"/>
                <a:cs typeface="Consolas"/>
                <a:sym typeface="Consolas"/>
              </a:rPr>
              <a:t>groomer</a:t>
            </a:r>
            <a:r>
              <a:rPr lang="en" sz="1800" dirty="0"/>
              <a:t> to </a:t>
            </a:r>
            <a:r>
              <a:rPr lang="en" sz="1800" dirty="0">
                <a:solidFill>
                  <a:srgbClr val="0000FF"/>
                </a:solidFill>
                <a:latin typeface="Consolas"/>
                <a:ea typeface="Consolas"/>
                <a:cs typeface="Consolas"/>
                <a:sym typeface="Consolas"/>
              </a:rPr>
              <a:t>groom</a:t>
            </a:r>
            <a:r>
              <a:rPr lang="en" sz="1800" dirty="0"/>
              <a:t> the newer </a:t>
            </a:r>
            <a:r>
              <a:rPr lang="en" sz="1800" dirty="0">
                <a:solidFill>
                  <a:srgbClr val="0000FF"/>
                </a:solidFill>
                <a:latin typeface="Consolas"/>
                <a:ea typeface="Consolas"/>
                <a:cs typeface="Consolas"/>
                <a:sym typeface="Consolas"/>
              </a:rPr>
              <a:t>Dog. </a:t>
            </a:r>
            <a:r>
              <a:rPr lang="en" sz="1800" dirty="0">
                <a:sym typeface="Consolas"/>
              </a:rPr>
              <a:t>It will also be known as </a:t>
            </a:r>
            <a:r>
              <a:rPr lang="en" sz="1800" dirty="0">
                <a:solidFill>
                  <a:srgbClr val="0000FF"/>
                </a:solidFill>
                <a:latin typeface="Consolas"/>
                <a:ea typeface="Consolas"/>
                <a:cs typeface="Consolas"/>
                <a:sym typeface="Consolas"/>
              </a:rPr>
              <a:t>shaggyDog </a:t>
            </a:r>
            <a:r>
              <a:rPr lang="en" sz="1800" dirty="0">
                <a:sym typeface="Consolas"/>
              </a:rPr>
              <a:t>inside the </a:t>
            </a:r>
            <a:r>
              <a:rPr lang="en" sz="1800" dirty="0">
                <a:solidFill>
                  <a:srgbClr val="0000FF"/>
                </a:solidFill>
                <a:latin typeface="Consolas"/>
                <a:ea typeface="Consolas"/>
                <a:cs typeface="Consolas"/>
                <a:sym typeface="Consolas"/>
              </a:rPr>
              <a:t>groom</a:t>
            </a:r>
            <a:r>
              <a:rPr lang="en" sz="1800" dirty="0">
                <a:sym typeface="Consolas"/>
              </a:rPr>
              <a:t> method</a:t>
            </a:r>
          </a:p>
        </p:txBody>
      </p:sp>
      <p:sp>
        <p:nvSpPr>
          <p:cNvPr id="5" name="Shape 359"/>
          <p:cNvSpPr txBox="1">
            <a:spLocks/>
          </p:cNvSpPr>
          <p:nvPr/>
        </p:nvSpPr>
        <p:spPr>
          <a:xfrm>
            <a:off x="4646815" y="1006666"/>
            <a:ext cx="5012099" cy="3892959"/>
          </a:xfrm>
          <a:prstGeom prst="rect">
            <a:avLst/>
          </a:prstGeom>
        </p:spPr>
        <p:txBody>
          <a:bodyPr vert="horz" lIns="91425" tIns="91425" rIns="91425" bIns="91425" rtlCol="0" anchor="ctr" anchorCtr="0">
            <a:spAutoFit/>
          </a:bodyPr>
          <a:lstStyle>
            <a:lvl1pPr marL="228600" indent="-228600" algn="l" defTabSz="914400" rtl="0" eaLnBrk="1" latinLnBrk="0" hangingPunct="1">
              <a:lnSpc>
                <a:spcPct val="90000"/>
              </a:lnSpc>
              <a:spcBef>
                <a:spcPts val="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lvl="0" defTabSz="403225">
              <a:lnSpc>
                <a:spcPct val="115000"/>
              </a:lnSpc>
              <a:buNone/>
            </a:pPr>
            <a:r>
              <a:rPr lang="en-US" sz="1400" dirty="0">
                <a:latin typeface="Consolas"/>
                <a:ea typeface="Consolas"/>
                <a:cs typeface="Consolas"/>
                <a:sym typeface="Consolas"/>
              </a:rPr>
              <a:t>public class PetShop {</a:t>
            </a:r>
          </a:p>
          <a:p>
            <a:pPr lvl="0" defTabSz="403225">
              <a:lnSpc>
                <a:spcPct val="115000"/>
              </a:lnSpc>
              <a:buNone/>
            </a:pPr>
            <a:endParaRPr lang="en-US" sz="1400" dirty="0">
              <a:latin typeface="Consolas"/>
              <a:ea typeface="Consolas"/>
              <a:cs typeface="Consolas"/>
              <a:sym typeface="Consolas"/>
            </a:endParaRPr>
          </a:p>
          <a:p>
            <a:pPr lvl="0" defTabSz="403225">
              <a:lnSpc>
                <a:spcPct val="115000"/>
              </a:lnSpc>
              <a:buNone/>
            </a:pPr>
            <a:r>
              <a:rPr lang="en-US" sz="1400" dirty="0">
                <a:latin typeface="Consolas"/>
                <a:ea typeface="Consolas"/>
                <a:cs typeface="Consolas"/>
                <a:sym typeface="Consolas"/>
              </a:rPr>
              <a:t>	</a:t>
            </a:r>
            <a:r>
              <a:rPr lang="en-US" sz="1400" dirty="0">
                <a:solidFill>
                  <a:srgbClr val="999999"/>
                </a:solidFill>
                <a:latin typeface="Consolas"/>
                <a:ea typeface="Consolas"/>
                <a:cs typeface="Consolas"/>
                <a:sym typeface="Consolas"/>
              </a:rPr>
              <a:t>/* This is the constructor! */</a:t>
            </a:r>
            <a:endParaRPr lang="en-US" sz="1400" dirty="0">
              <a:latin typeface="Consolas"/>
              <a:ea typeface="Consolas"/>
              <a:cs typeface="Consolas"/>
              <a:sym typeface="Consolas"/>
            </a:endParaRPr>
          </a:p>
          <a:p>
            <a:pPr lvl="0" defTabSz="403225">
              <a:lnSpc>
                <a:spcPct val="115000"/>
              </a:lnSpc>
              <a:buNone/>
            </a:pPr>
            <a:r>
              <a:rPr lang="en-US" sz="1400" dirty="0">
                <a:latin typeface="Consolas"/>
                <a:ea typeface="Consolas"/>
                <a:cs typeface="Consolas"/>
                <a:sym typeface="Consolas"/>
              </a:rPr>
              <a:t>	public PetShop() {</a:t>
            </a:r>
          </a:p>
          <a:p>
            <a:pPr lvl="0" defTabSz="403225">
              <a:lnSpc>
                <a:spcPct val="115000"/>
              </a:lnSpc>
              <a:buNone/>
            </a:pPr>
            <a:r>
              <a:rPr lang="en-US" sz="1400" dirty="0">
                <a:latin typeface="Consolas"/>
                <a:ea typeface="Consolas"/>
                <a:cs typeface="Consolas"/>
                <a:sym typeface="Consolas"/>
              </a:rPr>
              <a:t>		</a:t>
            </a:r>
            <a:r>
              <a:rPr lang="en-US" sz="1400" dirty="0" err="1">
                <a:latin typeface="Consolas"/>
                <a:ea typeface="Consolas"/>
                <a:cs typeface="Consolas"/>
                <a:sym typeface="Consolas"/>
              </a:rPr>
              <a:t>this.testGroomer</a:t>
            </a:r>
            <a:r>
              <a:rPr lang="en-US" sz="1400" dirty="0">
                <a:latin typeface="Consolas"/>
                <a:ea typeface="Consolas"/>
                <a:cs typeface="Consolas"/>
                <a:sym typeface="Consolas"/>
              </a:rPr>
              <a:t>();</a:t>
            </a:r>
            <a:endParaRPr lang="en-US" sz="1400" b="1" dirty="0">
              <a:solidFill>
                <a:srgbClr val="FF0000"/>
              </a:solidFill>
              <a:latin typeface="Consolas"/>
              <a:ea typeface="Consolas"/>
              <a:cs typeface="Consolas"/>
              <a:sym typeface="Consolas"/>
            </a:endParaRPr>
          </a:p>
          <a:p>
            <a:pPr lvl="0" defTabSz="403225">
              <a:lnSpc>
                <a:spcPct val="115000"/>
              </a:lnSpc>
              <a:buNone/>
            </a:pPr>
            <a:r>
              <a:rPr lang="en-US" sz="1400" dirty="0">
                <a:latin typeface="Consolas"/>
                <a:ea typeface="Consolas"/>
                <a:cs typeface="Consolas"/>
                <a:sym typeface="Consolas"/>
              </a:rPr>
              <a:t>	}</a:t>
            </a:r>
          </a:p>
          <a:p>
            <a:pPr lvl="0" defTabSz="403225">
              <a:lnSpc>
                <a:spcPct val="115000"/>
              </a:lnSpc>
              <a:buNone/>
            </a:pPr>
            <a:endParaRPr lang="en-US" sz="1400" dirty="0">
              <a:latin typeface="Consolas"/>
              <a:ea typeface="Consolas"/>
              <a:cs typeface="Consolas"/>
              <a:sym typeface="Consolas"/>
            </a:endParaRPr>
          </a:p>
          <a:p>
            <a:pPr lvl="0" defTabSz="403225">
              <a:lnSpc>
                <a:spcPct val="115000"/>
              </a:lnSpc>
              <a:buNone/>
            </a:pPr>
            <a:r>
              <a:rPr lang="en-US" sz="1400" dirty="0">
                <a:latin typeface="Consolas"/>
                <a:ea typeface="Consolas"/>
                <a:cs typeface="Consolas"/>
                <a:sym typeface="Consolas"/>
              </a:rPr>
              <a:t>	public void </a:t>
            </a:r>
            <a:r>
              <a:rPr lang="en-US" sz="1400" dirty="0" err="1">
                <a:latin typeface="Consolas"/>
                <a:ea typeface="Consolas"/>
                <a:cs typeface="Consolas"/>
                <a:sym typeface="Consolas"/>
              </a:rPr>
              <a:t>testGroomer</a:t>
            </a:r>
            <a:r>
              <a:rPr lang="en-US" sz="1400" dirty="0">
                <a:latin typeface="Consolas"/>
                <a:ea typeface="Consolas"/>
                <a:cs typeface="Consolas"/>
                <a:sym typeface="Consolas"/>
              </a:rPr>
              <a:t>() {</a:t>
            </a:r>
          </a:p>
          <a:p>
            <a:pPr lvl="0" defTabSz="403225">
              <a:lnSpc>
                <a:spcPct val="115000"/>
              </a:lnSpc>
              <a:buNone/>
            </a:pPr>
            <a:r>
              <a:rPr lang="en-US" sz="1400" dirty="0">
                <a:latin typeface="Consolas"/>
                <a:ea typeface="Consolas"/>
                <a:cs typeface="Consolas"/>
                <a:sym typeface="Consolas"/>
              </a:rPr>
              <a:t>		Dog </a:t>
            </a:r>
            <a:r>
              <a:rPr lang="en-US" sz="1400" dirty="0" err="1">
                <a:latin typeface="Consolas"/>
                <a:ea typeface="Consolas"/>
                <a:cs typeface="Consolas"/>
                <a:sym typeface="Consolas"/>
              </a:rPr>
              <a:t>django</a:t>
            </a:r>
            <a:r>
              <a:rPr lang="en-US" sz="1400" dirty="0">
                <a:latin typeface="Consolas"/>
                <a:ea typeface="Consolas"/>
                <a:cs typeface="Consolas"/>
                <a:sym typeface="Consolas"/>
              </a:rPr>
              <a:t> = new Dog();</a:t>
            </a:r>
          </a:p>
          <a:p>
            <a:pPr lvl="0" defTabSz="403225">
              <a:lnSpc>
                <a:spcPct val="115000"/>
              </a:lnSpc>
              <a:buNone/>
            </a:pPr>
            <a:r>
              <a:rPr lang="en-US" sz="1400" dirty="0">
                <a:latin typeface="Consolas"/>
                <a:ea typeface="Consolas"/>
                <a:cs typeface="Consolas"/>
                <a:sym typeface="Consolas"/>
              </a:rPr>
              <a:t>		DogGroomer groomer = new DogGroomer();</a:t>
            </a:r>
          </a:p>
          <a:p>
            <a:pPr lvl="0" defTabSz="403225">
              <a:lnSpc>
                <a:spcPct val="115000"/>
              </a:lnSpc>
              <a:buNone/>
            </a:pPr>
            <a:r>
              <a:rPr lang="en-US" sz="1400" dirty="0">
                <a:latin typeface="Consolas"/>
                <a:ea typeface="Consolas"/>
                <a:cs typeface="Consolas"/>
                <a:sym typeface="Consolas"/>
              </a:rPr>
              <a:t>		</a:t>
            </a:r>
            <a:r>
              <a:rPr lang="en-US" sz="1400" dirty="0" err="1">
                <a:latin typeface="Consolas"/>
                <a:ea typeface="Consolas"/>
                <a:cs typeface="Consolas"/>
                <a:sym typeface="Consolas"/>
              </a:rPr>
              <a:t>groomer.groom</a:t>
            </a:r>
            <a:r>
              <a:rPr lang="en-US" sz="1400" dirty="0">
                <a:latin typeface="Consolas"/>
                <a:ea typeface="Consolas"/>
                <a:cs typeface="Consolas"/>
                <a:sym typeface="Consolas"/>
              </a:rPr>
              <a:t>(</a:t>
            </a:r>
            <a:r>
              <a:rPr lang="en-US" sz="1400" dirty="0" err="1">
                <a:latin typeface="Consolas"/>
                <a:ea typeface="Consolas"/>
                <a:cs typeface="Consolas"/>
                <a:sym typeface="Consolas"/>
              </a:rPr>
              <a:t>django</a:t>
            </a:r>
            <a:r>
              <a:rPr lang="en-US" sz="1400" dirty="0">
                <a:latin typeface="Consolas"/>
                <a:ea typeface="Consolas"/>
                <a:cs typeface="Consolas"/>
                <a:sym typeface="Consolas"/>
              </a:rPr>
              <a:t>);</a:t>
            </a:r>
          </a:p>
          <a:p>
            <a:pPr marL="0" lvl="0" indent="0" defTabSz="403225">
              <a:lnSpc>
                <a:spcPct val="115000"/>
              </a:lnSpc>
              <a:buNone/>
            </a:pPr>
            <a:r>
              <a:rPr lang="en-US" sz="1400" dirty="0">
                <a:latin typeface="Consolas"/>
                <a:ea typeface="Consolas"/>
                <a:cs typeface="Consolas"/>
                <a:sym typeface="Consolas"/>
              </a:rPr>
              <a:t>	</a:t>
            </a:r>
            <a:r>
              <a:rPr lang="en-US" sz="1400" b="1" dirty="0" err="1">
                <a:solidFill>
                  <a:srgbClr val="FF0000"/>
                </a:solidFill>
                <a:latin typeface="Consolas"/>
                <a:ea typeface="Consolas"/>
                <a:cs typeface="Consolas"/>
                <a:sym typeface="Consolas"/>
              </a:rPr>
              <a:t>django</a:t>
            </a:r>
            <a:r>
              <a:rPr lang="en-US" sz="1400" b="1" dirty="0">
                <a:solidFill>
                  <a:srgbClr val="FF0000"/>
                </a:solidFill>
                <a:latin typeface="Consolas"/>
                <a:ea typeface="Consolas"/>
                <a:cs typeface="Consolas"/>
                <a:sym typeface="Consolas"/>
              </a:rPr>
              <a:t> = new Dog(); </a:t>
            </a:r>
            <a:r>
              <a:rPr lang="en-US" sz="1400" dirty="0">
                <a:solidFill>
                  <a:schemeClr val="bg1">
                    <a:lumMod val="50000"/>
                  </a:schemeClr>
                </a:solidFill>
                <a:latin typeface="Consolas"/>
                <a:ea typeface="Consolas"/>
                <a:cs typeface="Consolas"/>
                <a:sym typeface="Consolas"/>
              </a:rPr>
              <a:t>// reassign </a:t>
            </a:r>
            <a:r>
              <a:rPr lang="en-US" sz="1400" dirty="0" err="1">
                <a:solidFill>
                  <a:schemeClr val="bg1">
                    <a:lumMod val="50000"/>
                  </a:schemeClr>
                </a:solidFill>
                <a:latin typeface="Consolas"/>
                <a:ea typeface="Consolas"/>
                <a:cs typeface="Consolas"/>
                <a:sym typeface="Consolas"/>
              </a:rPr>
              <a:t>django</a:t>
            </a:r>
            <a:endParaRPr lang="en-US" sz="1400" dirty="0">
              <a:solidFill>
                <a:schemeClr val="bg1">
                  <a:lumMod val="50000"/>
                </a:schemeClr>
              </a:solidFill>
              <a:latin typeface="Consolas"/>
              <a:ea typeface="Consolas"/>
              <a:cs typeface="Consolas"/>
              <a:sym typeface="Consolas"/>
            </a:endParaRPr>
          </a:p>
          <a:p>
            <a:pPr marL="0" lvl="0" indent="0" defTabSz="403225">
              <a:lnSpc>
                <a:spcPct val="115000"/>
              </a:lnSpc>
              <a:buNone/>
            </a:pP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groomer.groom</a:t>
            </a:r>
            <a:r>
              <a:rPr lang="en-US" sz="1400" b="1" dirty="0">
                <a:solidFill>
                  <a:srgbClr val="FF0000"/>
                </a:solidFill>
                <a:latin typeface="Consolas"/>
                <a:ea typeface="Consolas"/>
                <a:cs typeface="Consolas"/>
                <a:sym typeface="Consolas"/>
              </a:rPr>
              <a:t>(</a:t>
            </a:r>
            <a:r>
              <a:rPr lang="en-US" sz="1400" b="1" dirty="0" err="1">
                <a:solidFill>
                  <a:srgbClr val="FF0000"/>
                </a:solidFill>
                <a:latin typeface="Consolas"/>
                <a:ea typeface="Consolas"/>
                <a:cs typeface="Consolas"/>
                <a:sym typeface="Consolas"/>
              </a:rPr>
              <a:t>django</a:t>
            </a:r>
            <a:r>
              <a:rPr lang="en-US" sz="1400" b="1" dirty="0">
                <a:solidFill>
                  <a:srgbClr val="FF0000"/>
                </a:solidFill>
                <a:latin typeface="Consolas"/>
                <a:ea typeface="Consolas"/>
                <a:cs typeface="Consolas"/>
                <a:sym typeface="Consolas"/>
              </a:rPr>
              <a:t>);</a:t>
            </a:r>
            <a:endParaRPr lang="en-US" sz="1400" dirty="0">
              <a:latin typeface="Consolas"/>
              <a:ea typeface="Consolas"/>
              <a:cs typeface="Consolas"/>
              <a:sym typeface="Consolas"/>
            </a:endParaRPr>
          </a:p>
          <a:p>
            <a:pPr lvl="0" defTabSz="403225">
              <a:lnSpc>
                <a:spcPct val="115000"/>
              </a:lnSpc>
              <a:buNone/>
            </a:pPr>
            <a:r>
              <a:rPr lang="en-US" sz="1400" dirty="0">
                <a:latin typeface="Consolas"/>
                <a:ea typeface="Consolas"/>
                <a:cs typeface="Consolas"/>
                <a:sym typeface="Consolas"/>
              </a:rPr>
              <a:t>	}</a:t>
            </a:r>
          </a:p>
          <a:p>
            <a:pPr lvl="0" defTabSz="403225">
              <a:lnSpc>
                <a:spcPct val="115000"/>
              </a:lnSpc>
              <a:buNone/>
            </a:pPr>
            <a:r>
              <a:rPr lang="en-US" sz="1400" dirty="0">
                <a:latin typeface="Consolas"/>
                <a:ea typeface="Consolas"/>
                <a:cs typeface="Consolas"/>
                <a:sym typeface="Consolas"/>
              </a:rPr>
              <a:t>}</a:t>
            </a:r>
          </a:p>
        </p:txBody>
      </p:sp>
    </p:spTree>
    <p:extLst>
      <p:ext uri="{BB962C8B-B14F-4D97-AF65-F5344CB8AC3E}">
        <p14:creationId xmlns:p14="http://schemas.microsoft.com/office/powerpoint/2010/main" val="135870244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9" end="9"/>
                                            </p:txEl>
                                          </p:spTgt>
                                        </p:tgtEl>
                                        <p:attrNameLst>
                                          <p:attrName>style.visibility</p:attrName>
                                        </p:attrNameLst>
                                      </p:cBhvr>
                                      <p:to>
                                        <p:strVal val="visible"/>
                                      </p:to>
                                    </p:set>
                                    <p:animEffect transition="in" filter="fade">
                                      <p:cBhvr>
                                        <p:cTn id="28" dur="500"/>
                                        <p:tgtEl>
                                          <p:spTgt spid="5">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Effect transition="in" filter="fade">
                                      <p:cBhvr>
                                        <p:cTn id="31" dur="500"/>
                                        <p:tgtEl>
                                          <p:spTgt spid="5">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3" end="13"/>
                                            </p:txEl>
                                          </p:spTgt>
                                        </p:tgtEl>
                                        <p:attrNameLst>
                                          <p:attrName>style.visibility</p:attrName>
                                        </p:attrNameLst>
                                      </p:cBhvr>
                                      <p:to>
                                        <p:strVal val="visible"/>
                                      </p:to>
                                    </p:set>
                                    <p:animEffect transition="in" filter="fade">
                                      <p:cBhvr>
                                        <p:cTn id="34" dur="500"/>
                                        <p:tgtEl>
                                          <p:spTgt spid="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8">
                                            <p:txEl>
                                              <p:pRg st="0" end="0"/>
                                            </p:txEl>
                                          </p:spTgt>
                                        </p:tgtEl>
                                        <p:attrNameLst>
                                          <p:attrName>style.visibility</p:attrName>
                                        </p:attrNameLst>
                                      </p:cBhvr>
                                      <p:to>
                                        <p:strVal val="visible"/>
                                      </p:to>
                                    </p:set>
                                    <p:animEffect transition="in" filter="fade">
                                      <p:cBhvr>
                                        <p:cTn id="42" dur="500"/>
                                        <p:tgtEl>
                                          <p:spTgt spid="358">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animEffect transition="in" filter="fade">
                                      <p:cBhvr>
                                        <p:cTn id="45" dur="500"/>
                                        <p:tgtEl>
                                          <p:spTgt spid="5">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58">
                                            <p:txEl>
                                              <p:pRg st="1" end="1"/>
                                            </p:txEl>
                                          </p:spTgt>
                                        </p:tgtEl>
                                        <p:attrNameLst>
                                          <p:attrName>style.visibility</p:attrName>
                                        </p:attrNameLst>
                                      </p:cBhvr>
                                      <p:to>
                                        <p:strVal val="visible"/>
                                      </p:to>
                                    </p:set>
                                    <p:animEffect transition="in" filter="fade">
                                      <p:cBhvr>
                                        <p:cTn id="50" dur="500"/>
                                        <p:tgtEl>
                                          <p:spTgt spid="358">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8">
                                            <p:txEl>
                                              <p:pRg st="2" end="2"/>
                                            </p:txEl>
                                          </p:spTgt>
                                        </p:tgtEl>
                                        <p:attrNameLst>
                                          <p:attrName>style.visibility</p:attrName>
                                        </p:attrNameLst>
                                      </p:cBhvr>
                                      <p:to>
                                        <p:strVal val="visible"/>
                                      </p:to>
                                    </p:set>
                                    <p:animEffect transition="in" filter="fade">
                                      <p:cBhvr>
                                        <p:cTn id="55" dur="500"/>
                                        <p:tgtEl>
                                          <p:spTgt spid="358">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
                                            <p:txEl>
                                              <p:pRg st="12" end="12"/>
                                            </p:txEl>
                                          </p:spTgt>
                                        </p:tgtEl>
                                        <p:attrNameLst>
                                          <p:attrName>style.visibility</p:attrName>
                                        </p:attrNameLst>
                                      </p:cBhvr>
                                      <p:to>
                                        <p:strVal val="visible"/>
                                      </p:to>
                                    </p:set>
                                    <p:animEffect transition="in" filter="fade">
                                      <p:cBhvr>
                                        <p:cTn id="58"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57200" y="379994"/>
            <a:ext cx="8229600" cy="683234"/>
          </a:xfrm>
          <a:prstGeom prst="rect">
            <a:avLst/>
          </a:prstGeom>
        </p:spPr>
        <p:txBody>
          <a:bodyPr lIns="91425" tIns="91425" rIns="91425" bIns="91425" anchor="b" anchorCtr="0">
            <a:spAutoFit/>
          </a:bodyPr>
          <a:lstStyle/>
          <a:p>
            <a:pPr>
              <a:spcBef>
                <a:spcPts val="0"/>
              </a:spcBef>
              <a:buNone/>
            </a:pPr>
            <a:r>
              <a:rPr lang="en" dirty="0"/>
              <a:t>Variable Reassignment (</a:t>
            </a:r>
            <a:r>
              <a:rPr lang="en-US" dirty="0"/>
              <a:t>3</a:t>
            </a:r>
            <a:r>
              <a:rPr lang="en" dirty="0"/>
              <a:t>/</a:t>
            </a:r>
            <a:r>
              <a:rPr lang="en-US" dirty="0"/>
              <a:t>3</a:t>
            </a:r>
            <a:r>
              <a:rPr lang="en" dirty="0"/>
              <a:t>)</a:t>
            </a:r>
          </a:p>
        </p:txBody>
      </p:sp>
      <p:sp>
        <p:nvSpPr>
          <p:cNvPr id="358" name="Shape 358"/>
          <p:cNvSpPr txBox="1">
            <a:spLocks noGrp="1"/>
          </p:cNvSpPr>
          <p:nvPr>
            <p:ph type="body" idx="1"/>
          </p:nvPr>
        </p:nvSpPr>
        <p:spPr>
          <a:xfrm>
            <a:off x="391312" y="1391905"/>
            <a:ext cx="8295487" cy="3069528"/>
          </a:xfrm>
          <a:prstGeom prst="rect">
            <a:avLst/>
          </a:prstGeom>
        </p:spPr>
        <p:txBody>
          <a:bodyPr wrap="square" lIns="91425" tIns="91425" rIns="91425" bIns="91425" anchor="ctr" anchorCtr="0">
            <a:spAutoFit/>
          </a:bodyPr>
          <a:lstStyle/>
          <a:p>
            <a:pPr marL="457200" indent="-355600">
              <a:spcAft>
                <a:spcPts val="1000"/>
              </a:spcAft>
              <a:buClr>
                <a:schemeClr val="dk1"/>
              </a:buClr>
              <a:buSzPct val="100000"/>
              <a:buFont typeface="Arial"/>
              <a:buChar char="●"/>
            </a:pPr>
            <a:r>
              <a:rPr lang="en-US" sz="1800" dirty="0"/>
              <a:t>When we </a:t>
            </a:r>
            <a:r>
              <a:rPr lang="en" sz="1800" b="1" dirty="0">
                <a:solidFill>
                  <a:srgbClr val="FF0000"/>
                </a:solidFill>
              </a:rPr>
              <a:t>reassign</a:t>
            </a:r>
            <a:r>
              <a:rPr lang="en" sz="1800" dirty="0">
                <a:solidFill>
                  <a:srgbClr val="FF0000"/>
                </a:solidFill>
              </a:rPr>
              <a:t> </a:t>
            </a:r>
            <a:r>
              <a:rPr lang="en-US" sz="1800" dirty="0"/>
              <a:t>a variable, we do not declare its type again, Java remembers from first time</a:t>
            </a:r>
          </a:p>
          <a:p>
            <a:pPr marL="457200" indent="-355600">
              <a:spcAft>
                <a:spcPts val="1000"/>
              </a:spcAft>
              <a:buClr>
                <a:schemeClr val="dk1"/>
              </a:buClr>
              <a:buSzPct val="100000"/>
              <a:buFont typeface="Arial"/>
              <a:buChar char="●"/>
            </a:pPr>
            <a:r>
              <a:rPr lang="en-US" sz="1800" dirty="0"/>
              <a:t>Can </a:t>
            </a:r>
            <a:r>
              <a:rPr lang="en" sz="1800" b="1" dirty="0">
                <a:solidFill>
                  <a:srgbClr val="FF0000"/>
                </a:solidFill>
              </a:rPr>
              <a:t>reassign</a:t>
            </a:r>
            <a:r>
              <a:rPr lang="en" sz="1800" dirty="0">
                <a:solidFill>
                  <a:srgbClr val="FF0000"/>
                </a:solidFill>
              </a:rPr>
              <a:t> </a:t>
            </a:r>
            <a:r>
              <a:rPr lang="en-US" sz="1800" dirty="0"/>
              <a:t>to a brand new instance (like in </a:t>
            </a:r>
            <a:r>
              <a:rPr lang="en-US" sz="1800" dirty="0">
                <a:solidFill>
                  <a:srgbClr val="0000FF"/>
                </a:solidFill>
                <a:latin typeface="Consolas" charset="0"/>
                <a:ea typeface="Consolas" charset="0"/>
                <a:cs typeface="Consolas" charset="0"/>
              </a:rPr>
              <a:t>PetShop</a:t>
            </a:r>
            <a:r>
              <a:rPr lang="en-US" sz="1800" dirty="0"/>
              <a:t>)</a:t>
            </a:r>
            <a:r>
              <a:rPr lang="en-US" sz="1800" dirty="0">
                <a:solidFill>
                  <a:srgbClr val="0000FF"/>
                </a:solidFill>
              </a:rPr>
              <a:t> </a:t>
            </a:r>
            <a:r>
              <a:rPr lang="en-US" sz="1800" dirty="0"/>
              <a:t>or to an already existing instance by using its variable</a:t>
            </a:r>
          </a:p>
          <a:p>
            <a:pPr marL="457200" indent="-355600">
              <a:spcAft>
                <a:spcPts val="1000"/>
              </a:spcAft>
              <a:buClr>
                <a:schemeClr val="dk1"/>
              </a:buClr>
              <a:buSzPct val="100000"/>
              <a:buFont typeface="Arial"/>
              <a:buChar char="●"/>
            </a:pPr>
            <a:endParaRPr lang="en-US" sz="1800" dirty="0"/>
          </a:p>
          <a:p>
            <a:pPr marL="457200" indent="-355600">
              <a:spcAft>
                <a:spcPts val="1000"/>
              </a:spcAft>
              <a:buClr>
                <a:schemeClr val="dk1"/>
              </a:buClr>
              <a:buSzPct val="100000"/>
              <a:buFont typeface="Arial"/>
              <a:buChar char="●"/>
            </a:pPr>
            <a:endParaRPr lang="en-US" sz="1800" dirty="0"/>
          </a:p>
          <a:p>
            <a:pPr marL="457200" indent="-355600">
              <a:spcAft>
                <a:spcPts val="1000"/>
              </a:spcAft>
              <a:buClr>
                <a:schemeClr val="dk1"/>
              </a:buClr>
              <a:buSzPct val="100000"/>
              <a:buFont typeface="Arial"/>
              <a:buChar char="●"/>
            </a:pPr>
            <a:endParaRPr lang="en-US" sz="1800" dirty="0"/>
          </a:p>
          <a:p>
            <a:pPr marL="457200" indent="-355600">
              <a:spcAft>
                <a:spcPts val="1000"/>
              </a:spcAft>
              <a:buClr>
                <a:schemeClr val="dk1"/>
              </a:buClr>
              <a:buSzPct val="100000"/>
              <a:buFont typeface="Arial"/>
              <a:buChar char="●"/>
            </a:pPr>
            <a:r>
              <a:rPr lang="en-US" sz="1800" dirty="0"/>
              <a:t>Now </a:t>
            </a:r>
            <a:r>
              <a:rPr lang="en-US" sz="1800" dirty="0" err="1">
                <a:solidFill>
                  <a:srgbClr val="0000FF"/>
                </a:solidFill>
                <a:latin typeface="Consolas" charset="0"/>
                <a:ea typeface="Consolas" charset="0"/>
                <a:cs typeface="Consolas" charset="0"/>
              </a:rPr>
              <a:t>django</a:t>
            </a:r>
            <a:r>
              <a:rPr lang="en-US" sz="1800" dirty="0">
                <a:solidFill>
                  <a:srgbClr val="0000FF"/>
                </a:solidFill>
                <a:latin typeface="Consolas" charset="0"/>
                <a:ea typeface="Consolas" charset="0"/>
                <a:cs typeface="Consolas" charset="0"/>
              </a:rPr>
              <a:t> </a:t>
            </a:r>
            <a:r>
              <a:rPr lang="en-US" sz="1800" dirty="0"/>
              <a:t>and</a:t>
            </a:r>
            <a:r>
              <a:rPr lang="en-US" sz="1800" dirty="0">
                <a:latin typeface="Consolas" charset="0"/>
                <a:ea typeface="Consolas" charset="0"/>
                <a:cs typeface="Consolas" charset="0"/>
              </a:rPr>
              <a:t> </a:t>
            </a:r>
            <a:r>
              <a:rPr lang="en-US" sz="1800" dirty="0" err="1">
                <a:solidFill>
                  <a:srgbClr val="0000FF"/>
                </a:solidFill>
                <a:latin typeface="Consolas" charset="0"/>
                <a:ea typeface="Consolas" charset="0"/>
                <a:cs typeface="Consolas" charset="0"/>
              </a:rPr>
              <a:t>scooby</a:t>
            </a:r>
            <a:r>
              <a:rPr lang="en-US" sz="1800" dirty="0">
                <a:solidFill>
                  <a:srgbClr val="0000FF"/>
                </a:solidFill>
                <a:latin typeface="Consolas" charset="0"/>
                <a:ea typeface="Consolas" charset="0"/>
                <a:cs typeface="Consolas" charset="0"/>
              </a:rPr>
              <a:t> </a:t>
            </a:r>
            <a:r>
              <a:rPr lang="en-US" sz="1800" dirty="0"/>
              <a:t>refer to the same</a:t>
            </a:r>
            <a:r>
              <a:rPr lang="en-US" sz="1800" dirty="0">
                <a:solidFill>
                  <a:srgbClr val="0000FF"/>
                </a:solidFill>
                <a:latin typeface="Consolas" charset="0"/>
                <a:ea typeface="Consolas" charset="0"/>
                <a:cs typeface="Consolas" charset="0"/>
              </a:rPr>
              <a:t> Dog</a:t>
            </a:r>
            <a:r>
              <a:rPr lang="en-US" sz="1800" dirty="0"/>
              <a:t>, specifically the one that was originally </a:t>
            </a:r>
            <a:r>
              <a:rPr lang="en-US" sz="1800" dirty="0" err="1">
                <a:solidFill>
                  <a:srgbClr val="0000FF"/>
                </a:solidFill>
                <a:latin typeface="Consolas" charset="0"/>
                <a:ea typeface="Consolas" charset="0"/>
                <a:cs typeface="Consolas" charset="0"/>
              </a:rPr>
              <a:t>scooby</a:t>
            </a:r>
            <a:endParaRPr lang="en-US" sz="1800" dirty="0"/>
          </a:p>
        </p:txBody>
      </p:sp>
      <p:sp>
        <p:nvSpPr>
          <p:cNvPr id="2" name="TextBox 1"/>
          <p:cNvSpPr txBox="1"/>
          <p:nvPr/>
        </p:nvSpPr>
        <p:spPr>
          <a:xfrm>
            <a:off x="1260696" y="2891740"/>
            <a:ext cx="2765501" cy="830997"/>
          </a:xfrm>
          <a:prstGeom prst="rect">
            <a:avLst/>
          </a:prstGeom>
          <a:noFill/>
        </p:spPr>
        <p:txBody>
          <a:bodyPr wrap="none" rtlCol="0">
            <a:spAutoFit/>
          </a:bodyPr>
          <a:lstStyle/>
          <a:p>
            <a:r>
              <a:rPr lang="en-US" sz="1600" dirty="0">
                <a:solidFill>
                  <a:srgbClr val="0000FF"/>
                </a:solidFill>
                <a:latin typeface="Consolas" charset="0"/>
                <a:ea typeface="Consolas" charset="0"/>
                <a:cs typeface="Consolas" charset="0"/>
              </a:rPr>
              <a:t>Dog </a:t>
            </a:r>
            <a:r>
              <a:rPr lang="en-US" sz="1600" dirty="0" err="1">
                <a:solidFill>
                  <a:srgbClr val="0000FF"/>
                </a:solidFill>
                <a:latin typeface="Consolas" charset="0"/>
                <a:ea typeface="Consolas" charset="0"/>
                <a:cs typeface="Consolas" charset="0"/>
              </a:rPr>
              <a:t>django</a:t>
            </a:r>
            <a:r>
              <a:rPr lang="en-US" sz="1600" dirty="0">
                <a:solidFill>
                  <a:srgbClr val="0000FF"/>
                </a:solidFill>
                <a:latin typeface="Consolas" charset="0"/>
                <a:ea typeface="Consolas" charset="0"/>
                <a:cs typeface="Consolas" charset="0"/>
              </a:rPr>
              <a:t> = new Dog();</a:t>
            </a:r>
          </a:p>
          <a:p>
            <a:r>
              <a:rPr lang="en-US" sz="1600" dirty="0">
                <a:solidFill>
                  <a:srgbClr val="0000FF"/>
                </a:solidFill>
                <a:latin typeface="Consolas" charset="0"/>
                <a:ea typeface="Consolas" charset="0"/>
                <a:cs typeface="Consolas" charset="0"/>
              </a:rPr>
              <a:t>Dog </a:t>
            </a:r>
            <a:r>
              <a:rPr lang="en-US" sz="1600" dirty="0" err="1">
                <a:solidFill>
                  <a:srgbClr val="0000FF"/>
                </a:solidFill>
                <a:latin typeface="Consolas" charset="0"/>
                <a:ea typeface="Consolas" charset="0"/>
                <a:cs typeface="Consolas" charset="0"/>
              </a:rPr>
              <a:t>scooby</a:t>
            </a:r>
            <a:r>
              <a:rPr lang="en-US" sz="1600" dirty="0">
                <a:solidFill>
                  <a:srgbClr val="0000FF"/>
                </a:solidFill>
                <a:latin typeface="Consolas" charset="0"/>
                <a:ea typeface="Consolas" charset="0"/>
                <a:cs typeface="Consolas" charset="0"/>
              </a:rPr>
              <a:t> = new Dog();</a:t>
            </a:r>
          </a:p>
          <a:p>
            <a:r>
              <a:rPr lang="en-US" sz="1600" dirty="0" err="1">
                <a:solidFill>
                  <a:srgbClr val="0000FF"/>
                </a:solidFill>
                <a:latin typeface="Consolas" charset="0"/>
                <a:ea typeface="Consolas" charset="0"/>
                <a:cs typeface="Consolas" charset="0"/>
              </a:rPr>
              <a:t>django</a:t>
            </a:r>
            <a:r>
              <a:rPr lang="en-US" sz="1600" dirty="0">
                <a:solidFill>
                  <a:srgbClr val="0000FF"/>
                </a:solidFill>
                <a:latin typeface="Consolas" charset="0"/>
                <a:ea typeface="Consolas" charset="0"/>
                <a:cs typeface="Consolas" charset="0"/>
              </a:rPr>
              <a:t> = </a:t>
            </a:r>
            <a:r>
              <a:rPr lang="en-US" sz="1600" dirty="0" err="1">
                <a:solidFill>
                  <a:srgbClr val="0000FF"/>
                </a:solidFill>
                <a:latin typeface="Consolas" charset="0"/>
                <a:ea typeface="Consolas" charset="0"/>
                <a:cs typeface="Consolas" charset="0"/>
              </a:rPr>
              <a:t>scooby</a:t>
            </a:r>
            <a:r>
              <a:rPr lang="en-US" sz="1600" dirty="0">
                <a:solidFill>
                  <a:srgbClr val="0000FF"/>
                </a:solidFill>
                <a:latin typeface="Consolas" charset="0"/>
                <a:ea typeface="Consolas" charset="0"/>
                <a:cs typeface="Consolas" charset="0"/>
              </a:rPr>
              <a:t>;</a:t>
            </a:r>
          </a:p>
        </p:txBody>
      </p:sp>
    </p:spTree>
    <p:extLst>
      <p:ext uri="{BB962C8B-B14F-4D97-AF65-F5344CB8AC3E}">
        <p14:creationId xmlns:p14="http://schemas.microsoft.com/office/powerpoint/2010/main" val="108886730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animEffect transition="in" filter="fade">
                                      <p:cBhvr>
                                        <p:cTn id="7" dur="1000"/>
                                        <p:tgtEl>
                                          <p:spTgt spid="3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
                                            <p:txEl>
                                              <p:pRg st="1" end="1"/>
                                            </p:txEl>
                                          </p:spTgt>
                                        </p:tgtEl>
                                        <p:attrNameLst>
                                          <p:attrName>style.visibility</p:attrName>
                                        </p:attrNameLst>
                                      </p:cBhvr>
                                      <p:to>
                                        <p:strVal val="visible"/>
                                      </p:to>
                                    </p:set>
                                    <p:animEffect transition="in" filter="fade">
                                      <p:cBhvr>
                                        <p:cTn id="12" dur="1000"/>
                                        <p:tgtEl>
                                          <p:spTgt spid="35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8">
                                            <p:txEl>
                                              <p:pRg st="5" end="5"/>
                                            </p:txEl>
                                          </p:spTgt>
                                        </p:tgtEl>
                                        <p:attrNameLst>
                                          <p:attrName>style.visibility</p:attrName>
                                        </p:attrNameLst>
                                      </p:cBhvr>
                                      <p:to>
                                        <p:strVal val="visible"/>
                                      </p:to>
                                    </p:set>
                                    <p:animEffect transition="in" filter="fade">
                                      <p:cBhvr>
                                        <p:cTn id="20" dur="1000"/>
                                        <p:tgtEl>
                                          <p:spTgt spid="3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452149" y="277580"/>
            <a:ext cx="8403983" cy="600134"/>
          </a:xfrm>
          <a:prstGeom prst="rect">
            <a:avLst/>
          </a:prstGeom>
        </p:spPr>
        <p:txBody>
          <a:bodyPr wrap="square" lIns="91425" tIns="91425" rIns="91425" bIns="91425" anchor="b" anchorCtr="0">
            <a:spAutoFit/>
          </a:bodyPr>
          <a:lstStyle/>
          <a:p>
            <a:pPr lvl="0" rtl="0">
              <a:spcBef>
                <a:spcPts val="0"/>
              </a:spcBef>
              <a:buNone/>
            </a:pPr>
            <a:r>
              <a:rPr lang="en" sz="3000" dirty="0"/>
              <a:t>Variable Reassignment: Under the Hood (1/5)</a:t>
            </a:r>
          </a:p>
        </p:txBody>
      </p:sp>
      <p:sp>
        <p:nvSpPr>
          <p:cNvPr id="376" name="Shape 376"/>
          <p:cNvSpPr txBox="1">
            <a:spLocks noGrp="1"/>
          </p:cNvSpPr>
          <p:nvPr>
            <p:ph type="body" idx="1"/>
          </p:nvPr>
        </p:nvSpPr>
        <p:spPr>
          <a:xfrm>
            <a:off x="2269524" y="811493"/>
            <a:ext cx="4390200" cy="3582489"/>
          </a:xfrm>
          <a:prstGeom prst="rect">
            <a:avLst/>
          </a:prstGeom>
        </p:spPr>
        <p:txBody>
          <a:bodyPr lIns="91425" tIns="91425" rIns="91425" bIns="91425" anchor="ctr" anchorCtr="0">
            <a:spAutoFit/>
          </a:bodyPr>
          <a:lstStyle/>
          <a:p>
            <a:pPr lvl="0" defTabSz="403225" rtl="0">
              <a:lnSpc>
                <a:spcPct val="115000"/>
              </a:lnSpc>
              <a:spcBef>
                <a:spcPts val="0"/>
              </a:spcBef>
              <a:buNone/>
            </a:pPr>
            <a:r>
              <a:rPr lang="x-none" sz="1200" dirty="0">
                <a:solidFill>
                  <a:srgbClr val="999999"/>
                </a:solidFill>
                <a:latin typeface="Consolas"/>
                <a:ea typeface="Consolas"/>
                <a:cs typeface="Consolas"/>
                <a:sym typeface="Consolas"/>
              </a:rPr>
              <a:t>public class PetShop {</a:t>
            </a:r>
          </a:p>
          <a:p>
            <a:pPr lvl="0" defTabSz="403225" rtl="0">
              <a:lnSpc>
                <a:spcPct val="115000"/>
              </a:lnSpc>
              <a:spcBef>
                <a:spcPts val="0"/>
              </a:spcBef>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 This is the constructor! */</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public PetShop() {</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this.testGroomer();</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public void testGroomer() {</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a:t>
            </a:r>
            <a:r>
              <a:rPr lang="x-none" sz="1200" dirty="0">
                <a:solidFill>
                  <a:srgbClr val="000000"/>
                </a:solidFill>
                <a:latin typeface="Consolas"/>
                <a:ea typeface="Consolas"/>
                <a:cs typeface="Consolas"/>
                <a:sym typeface="Consolas"/>
              </a:rPr>
              <a:t>Dog django = new Dog();</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DogGroomer groomer = new DogGroomer();</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groomer.groom(django);</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django = new Dog();</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groomer.groom(django);</a:t>
            </a: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None/>
            </a:pPr>
            <a:r>
              <a:rPr lang="x-none" sz="1200" dirty="0">
                <a:solidFill>
                  <a:srgbClr val="999999"/>
                </a:solidFill>
                <a:latin typeface="Consolas"/>
                <a:ea typeface="Consolas"/>
                <a:cs typeface="Consolas"/>
                <a:sym typeface="Consolas"/>
              </a:rPr>
              <a:t>}</a:t>
            </a:r>
          </a:p>
        </p:txBody>
      </p:sp>
      <p:sp>
        <p:nvSpPr>
          <p:cNvPr id="377" name="Shape 377"/>
          <p:cNvSpPr/>
          <p:nvPr/>
        </p:nvSpPr>
        <p:spPr>
          <a:xfrm>
            <a:off x="270701" y="3866150"/>
            <a:ext cx="7115650"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cxnSp>
        <p:nvCxnSpPr>
          <p:cNvPr id="378" name="Shape 378"/>
          <p:cNvCxnSpPr/>
          <p:nvPr/>
        </p:nvCxnSpPr>
        <p:spPr>
          <a:xfrm>
            <a:off x="1671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79" name="Shape 379"/>
          <p:cNvCxnSpPr/>
          <p:nvPr/>
        </p:nvCxnSpPr>
        <p:spPr>
          <a:xfrm>
            <a:off x="31191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80" name="Shape 380"/>
          <p:cNvCxnSpPr/>
          <p:nvPr/>
        </p:nvCxnSpPr>
        <p:spPr>
          <a:xfrm>
            <a:off x="45669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81" name="Shape 381"/>
          <p:cNvCxnSpPr/>
          <p:nvPr/>
        </p:nvCxnSpPr>
        <p:spPr>
          <a:xfrm>
            <a:off x="60147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82" name="Shape 382"/>
          <p:cNvCxnSpPr/>
          <p:nvPr/>
        </p:nvCxnSpPr>
        <p:spPr>
          <a:xfrm>
            <a:off x="7386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83" name="Shape 383"/>
          <p:cNvCxnSpPr/>
          <p:nvPr/>
        </p:nvCxnSpPr>
        <p:spPr>
          <a:xfrm>
            <a:off x="3541853" y="2777924"/>
            <a:ext cx="301197" cy="1170626"/>
          </a:xfrm>
          <a:prstGeom prst="straightConnector1">
            <a:avLst/>
          </a:prstGeom>
          <a:noFill/>
          <a:ln w="19050" cap="flat">
            <a:solidFill>
              <a:srgbClr val="FF0000"/>
            </a:solidFill>
            <a:prstDash val="solid"/>
            <a:round/>
            <a:headEnd type="none" w="lg" len="lg"/>
            <a:tailEnd type="triangle" w="lg" len="lg"/>
          </a:ln>
        </p:spPr>
      </p:cxnSp>
      <p:pic>
        <p:nvPicPr>
          <p:cNvPr id="12" name="Picture 11"/>
          <p:cNvPicPr>
            <a:picLocks noChangeAspect="1"/>
          </p:cNvPicPr>
          <p:nvPr/>
        </p:nvPicPr>
        <p:blipFill>
          <a:blip r:embed="rId3"/>
          <a:stretch>
            <a:fillRect/>
          </a:stretch>
        </p:blipFill>
        <p:spPr>
          <a:xfrm>
            <a:off x="3479070" y="3940832"/>
            <a:ext cx="698911" cy="906299"/>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5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01" name="Shape 401"/>
          <p:cNvSpPr txBox="1">
            <a:spLocks noGrp="1"/>
          </p:cNvSpPr>
          <p:nvPr>
            <p:ph type="title"/>
          </p:nvPr>
        </p:nvSpPr>
        <p:spPr>
          <a:xfrm>
            <a:off x="452149" y="284707"/>
            <a:ext cx="8353183" cy="600134"/>
          </a:xfrm>
          <a:prstGeom prst="rect">
            <a:avLst/>
          </a:prstGeom>
        </p:spPr>
        <p:txBody>
          <a:bodyPr wrap="square" lIns="91425" tIns="91425" rIns="91425" bIns="91425" anchor="b" anchorCtr="0">
            <a:spAutoFit/>
          </a:bodyPr>
          <a:lstStyle/>
          <a:p>
            <a:pPr lvl="0"/>
            <a:r>
              <a:rPr lang="en" sz="3000" dirty="0"/>
              <a:t>Variable Reassignment: Under the Hood (2/5)</a:t>
            </a:r>
          </a:p>
        </p:txBody>
      </p:sp>
      <p:sp>
        <p:nvSpPr>
          <p:cNvPr id="391" name="Shape 391"/>
          <p:cNvSpPr txBox="1">
            <a:spLocks noGrp="1"/>
          </p:cNvSpPr>
          <p:nvPr>
            <p:ph type="body" idx="1"/>
          </p:nvPr>
        </p:nvSpPr>
        <p:spPr>
          <a:xfrm>
            <a:off x="2270090" y="829149"/>
            <a:ext cx="4390200" cy="3781326"/>
          </a:xfrm>
          <a:prstGeom prst="rect">
            <a:avLst/>
          </a:prstGeom>
        </p:spPr>
        <p:txBody>
          <a:bodyPr lIns="91425" tIns="91425" rIns="91425" bIns="91425" anchor="ctr" anchorCtr="0">
            <a:spAutoFit/>
          </a:bodyPr>
          <a:lstStyle/>
          <a:p>
            <a:pPr lvl="0" defTabSz="403225">
              <a:lnSpc>
                <a:spcPct val="115000"/>
              </a:lnSpc>
              <a:buNone/>
            </a:pPr>
            <a:r>
              <a:rPr lang="x-none" sz="1200" dirty="0">
                <a:solidFill>
                  <a:srgbClr val="999999"/>
                </a:solidFill>
                <a:latin typeface="Consolas"/>
                <a:ea typeface="Consolas"/>
                <a:cs typeface="Consolas"/>
                <a:sym typeface="Consolas"/>
              </a:rPr>
              <a:t>public class PetShop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dirty="0">
                <a:solidFill>
                  <a:srgbClr val="999999"/>
                </a:solidFill>
                <a:latin typeface="Consolas"/>
                <a:ea typeface="Consolas"/>
                <a:cs typeface="Consolas"/>
                <a:sym typeface="Consolas"/>
              </a:rPr>
              <a:t>	/* This is the constructor! */</a:t>
            </a:r>
          </a:p>
          <a:p>
            <a:pPr lvl="0" defTabSz="403225">
              <a:lnSpc>
                <a:spcPct val="115000"/>
              </a:lnSpc>
              <a:buNone/>
            </a:pPr>
            <a:r>
              <a:rPr lang="x-none" sz="1200" dirty="0">
                <a:solidFill>
                  <a:srgbClr val="999999"/>
                </a:solidFill>
                <a:latin typeface="Consolas"/>
                <a:ea typeface="Consolas"/>
                <a:cs typeface="Consolas"/>
                <a:sym typeface="Consolas"/>
              </a:rPr>
              <a:t>	public PetShop() {</a:t>
            </a:r>
          </a:p>
          <a:p>
            <a:pPr lvl="0" defTabSz="403225">
              <a:lnSpc>
                <a:spcPct val="115000"/>
              </a:lnSpc>
              <a:buNone/>
            </a:pPr>
            <a:r>
              <a:rPr lang="x-none" sz="1200" dirty="0">
                <a:solidFill>
                  <a:srgbClr val="999999"/>
                </a:solidFill>
                <a:latin typeface="Consolas"/>
                <a:ea typeface="Consolas"/>
                <a:cs typeface="Consolas"/>
                <a:sym typeface="Consolas"/>
              </a:rPr>
              <a:t>		this.testGroomer();</a:t>
            </a:r>
          </a:p>
          <a:p>
            <a:pPr lvl="0" defTabSz="403225">
              <a:lnSpc>
                <a:spcPct val="115000"/>
              </a:lnSpc>
              <a:buNone/>
            </a:pP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dirty="0">
                <a:solidFill>
                  <a:srgbClr val="999999"/>
                </a:solidFill>
                <a:latin typeface="Consolas"/>
                <a:ea typeface="Consolas"/>
                <a:cs typeface="Consolas"/>
                <a:sym typeface="Consolas"/>
              </a:rPr>
              <a:t>	public void testGroomer() {</a:t>
            </a:r>
          </a:p>
          <a:p>
            <a:pPr lvl="0" defTabSz="403225">
              <a:lnSpc>
                <a:spcPct val="115000"/>
              </a:lnSpc>
              <a:buNone/>
            </a:pPr>
            <a:r>
              <a:rPr lang="x-none" sz="1200" dirty="0">
                <a:solidFill>
                  <a:srgbClr val="999999"/>
                </a:solidFill>
                <a:latin typeface="Consolas"/>
                <a:ea typeface="Consolas"/>
                <a:cs typeface="Consolas"/>
                <a:sym typeface="Consolas"/>
              </a:rPr>
              <a:t>		</a:t>
            </a:r>
            <a:r>
              <a:rPr lang="x-none" sz="1200" dirty="0">
                <a:solidFill>
                  <a:srgbClr val="000000"/>
                </a:solidFill>
                <a:latin typeface="Consolas"/>
                <a:ea typeface="Consolas"/>
                <a:cs typeface="Consolas"/>
                <a:sym typeface="Consolas"/>
              </a:rPr>
              <a:t>Dog django = new Dog();</a:t>
            </a:r>
          </a:p>
          <a:p>
            <a:pPr lvl="0" defTabSz="403225">
              <a:lnSpc>
                <a:spcPct val="115000"/>
              </a:lnSpc>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DogGroomer groomer = new DogGroomer();</a:t>
            </a:r>
          </a:p>
          <a:p>
            <a:pPr lvl="0" defTabSz="403225">
              <a:lnSpc>
                <a:spcPct val="115000"/>
              </a:lnSpc>
              <a:buNone/>
            </a:pPr>
            <a:r>
              <a:rPr lang="x-none" sz="1200" dirty="0">
                <a:solidFill>
                  <a:srgbClr val="999999"/>
                </a:solidFill>
                <a:latin typeface="Consolas"/>
                <a:ea typeface="Consolas"/>
                <a:cs typeface="Consolas"/>
                <a:sym typeface="Consolas"/>
              </a:rPr>
              <a:t>		groomer.groom(django);</a:t>
            </a:r>
          </a:p>
          <a:p>
            <a:pPr lvl="0" defTabSz="403225">
              <a:lnSpc>
                <a:spcPct val="115000"/>
              </a:lnSpc>
              <a:buNone/>
            </a:pPr>
            <a:r>
              <a:rPr lang="x-none" sz="1200" dirty="0">
                <a:solidFill>
                  <a:srgbClr val="999999"/>
                </a:solidFill>
                <a:latin typeface="Consolas"/>
                <a:ea typeface="Consolas"/>
                <a:cs typeface="Consolas"/>
                <a:sym typeface="Consolas"/>
              </a:rPr>
              <a:t>		django = new Dog();</a:t>
            </a:r>
          </a:p>
          <a:p>
            <a:pPr lvl="0" defTabSz="403225">
              <a:lnSpc>
                <a:spcPct val="115000"/>
              </a:lnSpc>
              <a:buNone/>
            </a:pPr>
            <a:r>
              <a:rPr lang="x-none" sz="1200" dirty="0">
                <a:solidFill>
                  <a:srgbClr val="999999"/>
                </a:solidFill>
                <a:latin typeface="Consolas"/>
                <a:ea typeface="Consolas"/>
                <a:cs typeface="Consolas"/>
                <a:sym typeface="Consolas"/>
              </a:rPr>
              <a:t>		groomer.groom(django);</a:t>
            </a:r>
          </a:p>
          <a:p>
            <a:pPr lvl="0" defTabSz="403225">
              <a:lnSpc>
                <a:spcPct val="115000"/>
              </a:lnSpc>
              <a:buNone/>
            </a:pP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dirty="0">
                <a:solidFill>
                  <a:srgbClr val="999999"/>
                </a:solidFill>
                <a:latin typeface="Consolas"/>
                <a:ea typeface="Consolas"/>
                <a:cs typeface="Consolas"/>
                <a:sym typeface="Consolas"/>
              </a:rPr>
              <a:t>}</a:t>
            </a:r>
          </a:p>
          <a:p>
            <a:pPr lvl="0" defTabSz="403225" rtl="0">
              <a:lnSpc>
                <a:spcPct val="115000"/>
              </a:lnSpc>
              <a:spcBef>
                <a:spcPts val="0"/>
              </a:spcBef>
              <a:buNone/>
            </a:pPr>
            <a:endParaRPr lang="en" sz="1200" dirty="0">
              <a:solidFill>
                <a:srgbClr val="999999"/>
              </a:solidFill>
              <a:latin typeface="Consolas"/>
              <a:ea typeface="Consolas"/>
              <a:cs typeface="Consolas"/>
              <a:sym typeface="Consolas"/>
            </a:endParaRPr>
          </a:p>
        </p:txBody>
      </p:sp>
      <p:sp>
        <p:nvSpPr>
          <p:cNvPr id="392" name="Shape 392"/>
          <p:cNvSpPr/>
          <p:nvPr/>
        </p:nvSpPr>
        <p:spPr>
          <a:xfrm>
            <a:off x="270701" y="3866150"/>
            <a:ext cx="7115650"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cxnSp>
        <p:nvCxnSpPr>
          <p:cNvPr id="393" name="Shape 393"/>
          <p:cNvCxnSpPr/>
          <p:nvPr/>
        </p:nvCxnSpPr>
        <p:spPr>
          <a:xfrm>
            <a:off x="1671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94" name="Shape 394"/>
          <p:cNvCxnSpPr/>
          <p:nvPr/>
        </p:nvCxnSpPr>
        <p:spPr>
          <a:xfrm>
            <a:off x="31191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95" name="Shape 395"/>
          <p:cNvCxnSpPr/>
          <p:nvPr/>
        </p:nvCxnSpPr>
        <p:spPr>
          <a:xfrm>
            <a:off x="45669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96" name="Shape 396"/>
          <p:cNvCxnSpPr/>
          <p:nvPr/>
        </p:nvCxnSpPr>
        <p:spPr>
          <a:xfrm>
            <a:off x="60147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97" name="Shape 397"/>
          <p:cNvCxnSpPr/>
          <p:nvPr/>
        </p:nvCxnSpPr>
        <p:spPr>
          <a:xfrm>
            <a:off x="7386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399" name="Shape 399"/>
          <p:cNvCxnSpPr>
            <a:endCxn id="400" idx="0"/>
          </p:cNvCxnSpPr>
          <p:nvPr/>
        </p:nvCxnSpPr>
        <p:spPr>
          <a:xfrm flipH="1">
            <a:off x="2395245" y="3032567"/>
            <a:ext cx="1459125" cy="902445"/>
          </a:xfrm>
          <a:prstGeom prst="straightConnector1">
            <a:avLst/>
          </a:prstGeom>
          <a:noFill/>
          <a:ln w="19050" cap="flat">
            <a:solidFill>
              <a:srgbClr val="FF0000"/>
            </a:solidFill>
            <a:prstDash val="solid"/>
            <a:round/>
            <a:headEnd type="none" w="lg" len="lg"/>
            <a:tailEnd type="triangle" w="lg" len="lg"/>
          </a:ln>
        </p:spPr>
      </p:cxnSp>
      <p:pic>
        <p:nvPicPr>
          <p:cNvPr id="400" name="Shape 400"/>
          <p:cNvPicPr preferRelativeResize="0"/>
          <p:nvPr/>
        </p:nvPicPr>
        <p:blipFill>
          <a:blip r:embed="rId3">
            <a:alphaModFix/>
          </a:blip>
          <a:stretch>
            <a:fillRect/>
          </a:stretch>
        </p:blipFill>
        <p:spPr>
          <a:xfrm>
            <a:off x="1713817" y="3935012"/>
            <a:ext cx="1362856" cy="906299"/>
          </a:xfrm>
          <a:prstGeom prst="rect">
            <a:avLst/>
          </a:prstGeom>
          <a:noFill/>
          <a:ln>
            <a:noFill/>
          </a:ln>
        </p:spPr>
      </p:pic>
      <p:pic>
        <p:nvPicPr>
          <p:cNvPr id="14" name="Picture 13">
            <a:extLst>
              <a:ext uri="{FF2B5EF4-FFF2-40B4-BE49-F238E27FC236}">
                <a16:creationId xmlns:a16="http://schemas.microsoft.com/office/drawing/2014/main" id="{E0CD2A1F-B268-2945-92EC-8E171DA58B66}"/>
              </a:ext>
            </a:extLst>
          </p:cNvPr>
          <p:cNvPicPr>
            <a:picLocks noChangeAspect="1"/>
          </p:cNvPicPr>
          <p:nvPr/>
        </p:nvPicPr>
        <p:blipFill>
          <a:blip r:embed="rId4"/>
          <a:stretch>
            <a:fillRect/>
          </a:stretch>
        </p:blipFill>
        <p:spPr>
          <a:xfrm>
            <a:off x="3479070" y="3940832"/>
            <a:ext cx="698911" cy="906299"/>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9" name="Shape 419"/>
          <p:cNvSpPr txBox="1">
            <a:spLocks noGrp="1"/>
          </p:cNvSpPr>
          <p:nvPr>
            <p:ph type="title"/>
          </p:nvPr>
        </p:nvSpPr>
        <p:spPr>
          <a:xfrm>
            <a:off x="452149" y="283985"/>
            <a:ext cx="8353183" cy="600134"/>
          </a:xfrm>
          <a:prstGeom prst="rect">
            <a:avLst/>
          </a:prstGeom>
        </p:spPr>
        <p:txBody>
          <a:bodyPr wrap="square" lIns="91425" tIns="91425" rIns="91425" bIns="91425" anchor="b" anchorCtr="0">
            <a:spAutoFit/>
          </a:bodyPr>
          <a:lstStyle/>
          <a:p>
            <a:pPr lvl="0"/>
            <a:r>
              <a:rPr lang="en" sz="3000" dirty="0"/>
              <a:t>Variable Reassignment: Under the Hood (3/5)</a:t>
            </a:r>
          </a:p>
        </p:txBody>
      </p:sp>
      <p:sp>
        <p:nvSpPr>
          <p:cNvPr id="408" name="Shape 408"/>
          <p:cNvSpPr txBox="1">
            <a:spLocks noGrp="1"/>
          </p:cNvSpPr>
          <p:nvPr>
            <p:ph type="body" idx="1"/>
          </p:nvPr>
        </p:nvSpPr>
        <p:spPr>
          <a:xfrm>
            <a:off x="2270010" y="830396"/>
            <a:ext cx="4390200" cy="3781326"/>
          </a:xfrm>
          <a:prstGeom prst="rect">
            <a:avLst/>
          </a:prstGeom>
        </p:spPr>
        <p:txBody>
          <a:bodyPr lIns="91425" tIns="91425" rIns="91425" bIns="91425" anchor="ctr" anchorCtr="0">
            <a:spAutoFit/>
          </a:bodyPr>
          <a:lstStyle/>
          <a:p>
            <a:pPr lvl="0" defTabSz="403225">
              <a:lnSpc>
                <a:spcPct val="114999"/>
              </a:lnSpc>
              <a:buNone/>
            </a:pPr>
            <a:r>
              <a:rPr lang="x-none" sz="1200" dirty="0">
                <a:solidFill>
                  <a:srgbClr val="999999"/>
                </a:solidFill>
                <a:latin typeface="Consolas"/>
                <a:ea typeface="Consolas"/>
                <a:cs typeface="Consolas"/>
                <a:sym typeface="Consolas"/>
              </a:rPr>
              <a:t>public class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endParaRPr lang="x-none" sz="1200" dirty="0">
              <a:latin typeface="Consolas"/>
              <a:ea typeface="Consolas"/>
              <a:cs typeface="Consolas"/>
              <a:sym typeface="Consolas"/>
            </a:endParaRPr>
          </a:p>
          <a:p>
            <a:pPr lvl="0" defTabSz="403225">
              <a:lnSpc>
                <a:spcPct val="114999"/>
              </a:lnSpc>
              <a:buNone/>
            </a:pPr>
            <a:endParaRPr lang="en-US"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 This is the constructor! */</a:t>
            </a:r>
            <a:endParaRPr lang="x-none"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public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endParaRPr lang="x-none"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this.</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a:t>
            </a:r>
            <a:endParaRPr lang="x-none"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a:t>
            </a:r>
            <a:endParaRPr lang="x-none" sz="1200" dirty="0">
              <a:latin typeface="Consolas"/>
              <a:ea typeface="Consolas"/>
              <a:cs typeface="Consolas"/>
              <a:sym typeface="Consolas"/>
            </a:endParaRPr>
          </a:p>
          <a:p>
            <a:pPr lvl="0" defTabSz="403225">
              <a:lnSpc>
                <a:spcPct val="114999"/>
              </a:lnSpc>
              <a:buNone/>
            </a:pPr>
            <a:endParaRPr lang="en-US" sz="1200" dirty="0">
              <a:latin typeface="Consolas"/>
              <a:ea typeface="Consolas"/>
              <a:cs typeface="Consolas"/>
              <a:sym typeface="Consolas"/>
            </a:endParaRPr>
          </a:p>
          <a:p>
            <a:pPr lvl="0" defTabSz="403225">
              <a:lnSpc>
                <a:spcPct val="114999"/>
              </a:lnSpc>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endParaRPr lang="x-none"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a:t>
            </a:r>
            <a:r>
              <a:rPr lang="x-none" sz="1200" dirty="0">
                <a:solidFill>
                  <a:srgbClr val="000000"/>
                </a:solidFill>
                <a:latin typeface="Consolas"/>
                <a:ea typeface="Consolas"/>
                <a:cs typeface="Consolas"/>
                <a:sym typeface="Consolas"/>
              </a:rPr>
              <a:t>Dog django = new Dog();</a:t>
            </a:r>
            <a:endParaRPr lang="x-none"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 groomer = new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a:t>
            </a:r>
          </a:p>
          <a:p>
            <a:pPr lvl="0" defTabSz="403225">
              <a:lnSpc>
                <a:spcPct val="114999"/>
              </a:lnSpc>
              <a:buNone/>
            </a:pPr>
            <a:r>
              <a:rPr lang="x-none" sz="1200" dirty="0">
                <a:latin typeface="Consolas"/>
                <a:ea typeface="Consolas"/>
                <a:cs typeface="Consolas"/>
                <a:sym typeface="Consolas"/>
              </a:rPr>
              <a:t>		groomer.groom(django);</a:t>
            </a:r>
          </a:p>
          <a:p>
            <a:pPr lvl="0" defTabSz="403225">
              <a:lnSpc>
                <a:spcPct val="114999"/>
              </a:lnSpc>
              <a:buNone/>
            </a:pPr>
            <a:r>
              <a:rPr lang="x-none" sz="1200" dirty="0">
                <a:solidFill>
                  <a:srgbClr val="999999"/>
                </a:solidFill>
                <a:latin typeface="Consolas"/>
                <a:ea typeface="Consolas"/>
                <a:cs typeface="Consolas"/>
                <a:sym typeface="Consolas"/>
              </a:rPr>
              <a:t>		django = new Dog();</a:t>
            </a:r>
            <a:endParaRPr lang="x-none"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groomer.groom(django);</a:t>
            </a:r>
            <a:endParaRPr lang="x-none"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	}</a:t>
            </a:r>
            <a:endParaRPr lang="x-none" sz="1200" dirty="0">
              <a:latin typeface="Consolas"/>
              <a:ea typeface="Consolas"/>
              <a:cs typeface="Consolas"/>
              <a:sym typeface="Consolas"/>
            </a:endParaRPr>
          </a:p>
          <a:p>
            <a:pPr lvl="0" defTabSz="403225">
              <a:lnSpc>
                <a:spcPct val="114999"/>
              </a:lnSpc>
              <a:buNone/>
            </a:pPr>
            <a:endParaRPr lang="en-US" sz="1200" dirty="0">
              <a:latin typeface="Consolas"/>
              <a:ea typeface="Consolas"/>
              <a:cs typeface="Consolas"/>
              <a:sym typeface="Consolas"/>
            </a:endParaRPr>
          </a:p>
          <a:p>
            <a:pPr lvl="0" defTabSz="403225">
              <a:lnSpc>
                <a:spcPct val="114999"/>
              </a:lnSpc>
              <a:buNone/>
            </a:pPr>
            <a:r>
              <a:rPr lang="x-none" sz="1200" dirty="0">
                <a:solidFill>
                  <a:srgbClr val="999999"/>
                </a:solidFill>
                <a:latin typeface="Consolas"/>
                <a:ea typeface="Consolas"/>
                <a:cs typeface="Consolas"/>
                <a:sym typeface="Consolas"/>
              </a:rPr>
              <a:t>}</a:t>
            </a:r>
            <a:endParaRPr lang="x-none" sz="1200" dirty="0">
              <a:latin typeface="Consolas"/>
              <a:ea typeface="Consolas"/>
              <a:cs typeface="Consolas"/>
              <a:sym typeface="Consolas"/>
            </a:endParaRPr>
          </a:p>
          <a:p>
            <a:pPr lvl="0" defTabSz="403225" rtl="0">
              <a:lnSpc>
                <a:spcPct val="114999"/>
              </a:lnSpc>
              <a:spcBef>
                <a:spcPts val="0"/>
              </a:spcBef>
              <a:buNone/>
            </a:pPr>
            <a:endParaRPr lang="en" sz="1200" dirty="0">
              <a:latin typeface="Consolas"/>
              <a:ea typeface="Consolas"/>
              <a:cs typeface="Consolas"/>
              <a:sym typeface="Consolas"/>
            </a:endParaRPr>
          </a:p>
        </p:txBody>
      </p:sp>
      <p:sp>
        <p:nvSpPr>
          <p:cNvPr id="409" name="Shape 409"/>
          <p:cNvSpPr/>
          <p:nvPr/>
        </p:nvSpPr>
        <p:spPr>
          <a:xfrm>
            <a:off x="270701" y="3866150"/>
            <a:ext cx="7115650"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cxnSp>
        <p:nvCxnSpPr>
          <p:cNvPr id="410" name="Shape 410"/>
          <p:cNvCxnSpPr/>
          <p:nvPr/>
        </p:nvCxnSpPr>
        <p:spPr>
          <a:xfrm>
            <a:off x="1671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11" name="Shape 411"/>
          <p:cNvCxnSpPr/>
          <p:nvPr/>
        </p:nvCxnSpPr>
        <p:spPr>
          <a:xfrm>
            <a:off x="31191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12" name="Shape 412"/>
          <p:cNvCxnSpPr/>
          <p:nvPr/>
        </p:nvCxnSpPr>
        <p:spPr>
          <a:xfrm>
            <a:off x="45669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13" name="Shape 413"/>
          <p:cNvCxnSpPr/>
          <p:nvPr/>
        </p:nvCxnSpPr>
        <p:spPr>
          <a:xfrm>
            <a:off x="60147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14" name="Shape 414"/>
          <p:cNvCxnSpPr/>
          <p:nvPr/>
        </p:nvCxnSpPr>
        <p:spPr>
          <a:xfrm>
            <a:off x="7386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16" name="Shape 416"/>
          <p:cNvCxnSpPr>
            <a:cxnSpLocks/>
            <a:endCxn id="417" idx="0"/>
          </p:cNvCxnSpPr>
          <p:nvPr/>
        </p:nvCxnSpPr>
        <p:spPr>
          <a:xfrm flipH="1">
            <a:off x="2395245" y="3246634"/>
            <a:ext cx="573986" cy="688378"/>
          </a:xfrm>
          <a:prstGeom prst="straightConnector1">
            <a:avLst/>
          </a:prstGeom>
          <a:noFill/>
          <a:ln w="19050" cap="flat">
            <a:solidFill>
              <a:srgbClr val="FF0000"/>
            </a:solidFill>
            <a:prstDash val="solid"/>
            <a:round/>
            <a:headEnd type="none" w="lg" len="lg"/>
            <a:tailEnd type="triangle" w="lg" len="lg"/>
          </a:ln>
        </p:spPr>
      </p:cxnSp>
      <p:pic>
        <p:nvPicPr>
          <p:cNvPr id="417" name="Shape 417"/>
          <p:cNvPicPr preferRelativeResize="0"/>
          <p:nvPr/>
        </p:nvPicPr>
        <p:blipFill>
          <a:blip r:embed="rId3">
            <a:alphaModFix/>
          </a:blip>
          <a:stretch>
            <a:fillRect/>
          </a:stretch>
        </p:blipFill>
        <p:spPr>
          <a:xfrm>
            <a:off x="1713817" y="3935012"/>
            <a:ext cx="1362856" cy="906299"/>
          </a:xfrm>
          <a:prstGeom prst="rect">
            <a:avLst/>
          </a:prstGeom>
          <a:noFill/>
          <a:ln>
            <a:noFill/>
          </a:ln>
        </p:spPr>
      </p:pic>
      <p:cxnSp>
        <p:nvCxnSpPr>
          <p:cNvPr id="418" name="Shape 418"/>
          <p:cNvCxnSpPr>
            <a:cxnSpLocks/>
          </p:cNvCxnSpPr>
          <p:nvPr/>
        </p:nvCxnSpPr>
        <p:spPr>
          <a:xfrm flipH="1">
            <a:off x="3843051" y="3246634"/>
            <a:ext cx="334930" cy="701916"/>
          </a:xfrm>
          <a:prstGeom prst="straightConnector1">
            <a:avLst/>
          </a:prstGeom>
          <a:noFill/>
          <a:ln w="19050" cap="flat">
            <a:solidFill>
              <a:srgbClr val="FF0000"/>
            </a:solidFill>
            <a:prstDash val="solid"/>
            <a:round/>
            <a:headEnd type="none" w="lg" len="lg"/>
            <a:tailEnd type="triangle" w="lg" len="lg"/>
          </a:ln>
        </p:spPr>
      </p:cxnSp>
      <p:pic>
        <p:nvPicPr>
          <p:cNvPr id="15" name="Picture 14">
            <a:extLst>
              <a:ext uri="{FF2B5EF4-FFF2-40B4-BE49-F238E27FC236}">
                <a16:creationId xmlns:a16="http://schemas.microsoft.com/office/drawing/2014/main" id="{2A3F7C96-FB2E-A54A-9EDF-E1988F8F203C}"/>
              </a:ext>
            </a:extLst>
          </p:cNvPr>
          <p:cNvPicPr>
            <a:picLocks noChangeAspect="1"/>
          </p:cNvPicPr>
          <p:nvPr/>
        </p:nvPicPr>
        <p:blipFill>
          <a:blip r:embed="rId4"/>
          <a:stretch>
            <a:fillRect/>
          </a:stretch>
        </p:blipFill>
        <p:spPr>
          <a:xfrm>
            <a:off x="3479070" y="3940832"/>
            <a:ext cx="698911" cy="906299"/>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500"/>
                                        <p:tgtEl>
                                          <p:spTgt spid="416"/>
                                        </p:tgtEl>
                                      </p:cBhvr>
                                    </p:animEffect>
                                  </p:childTnLst>
                                </p:cTn>
                              </p:par>
                              <p:par>
                                <p:cTn id="8" presetID="10" presetClass="entr" presetSubtype="0" fill="hold" nodeType="withEffect">
                                  <p:stCondLst>
                                    <p:cond delay="0"/>
                                  </p:stCondLst>
                                  <p:childTnLst>
                                    <p:set>
                                      <p:cBhvr>
                                        <p:cTn id="9" dur="1" fill="hold">
                                          <p:stCondLst>
                                            <p:cond delay="0"/>
                                          </p:stCondLst>
                                        </p:cTn>
                                        <p:tgtEl>
                                          <p:spTgt spid="418"/>
                                        </p:tgtEl>
                                        <p:attrNameLst>
                                          <p:attrName>style.visibility</p:attrName>
                                        </p:attrNameLst>
                                      </p:cBhvr>
                                      <p:to>
                                        <p:strVal val="visible"/>
                                      </p:to>
                                    </p:set>
                                    <p:animEffect transition="in" filter="fade">
                                      <p:cBhvr>
                                        <p:cTn id="10" dur="5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37" name="Shape 437"/>
          <p:cNvSpPr txBox="1">
            <a:spLocks noGrp="1"/>
          </p:cNvSpPr>
          <p:nvPr>
            <p:ph type="title"/>
          </p:nvPr>
        </p:nvSpPr>
        <p:spPr>
          <a:xfrm>
            <a:off x="452149" y="273957"/>
            <a:ext cx="8403983" cy="600134"/>
          </a:xfrm>
          <a:prstGeom prst="rect">
            <a:avLst/>
          </a:prstGeom>
        </p:spPr>
        <p:txBody>
          <a:bodyPr wrap="square" lIns="91425" tIns="91425" rIns="91425" bIns="91425" anchor="b" anchorCtr="0">
            <a:spAutoFit/>
          </a:bodyPr>
          <a:lstStyle/>
          <a:p>
            <a:pPr lvl="0"/>
            <a:r>
              <a:rPr lang="en" sz="3000" dirty="0"/>
              <a:t>Variable Reassignment: Under the Hood (4/5)</a:t>
            </a:r>
          </a:p>
        </p:txBody>
      </p:sp>
      <p:sp>
        <p:nvSpPr>
          <p:cNvPr id="426" name="Shape 426"/>
          <p:cNvSpPr txBox="1">
            <a:spLocks noGrp="1"/>
          </p:cNvSpPr>
          <p:nvPr>
            <p:ph type="body" idx="1"/>
          </p:nvPr>
        </p:nvSpPr>
        <p:spPr>
          <a:xfrm>
            <a:off x="2269524" y="823632"/>
            <a:ext cx="4581652" cy="3794855"/>
          </a:xfrm>
          <a:prstGeom prst="rect">
            <a:avLst/>
          </a:prstGeom>
        </p:spPr>
        <p:txBody>
          <a:bodyPr wrap="square" lIns="91425" tIns="91425" rIns="91425" bIns="91425" anchor="ctr" anchorCtr="0">
            <a:spAutoFit/>
          </a:bodyPr>
          <a:lstStyle/>
          <a:p>
            <a:pPr lvl="0" defTabSz="403225">
              <a:lnSpc>
                <a:spcPct val="115000"/>
              </a:lnSpc>
              <a:buNone/>
            </a:pPr>
            <a:r>
              <a:rPr lang="x-none" sz="1200" dirty="0">
                <a:solidFill>
                  <a:srgbClr val="999999"/>
                </a:solidFill>
                <a:latin typeface="Consolas"/>
                <a:ea typeface="Consolas"/>
                <a:cs typeface="Consolas"/>
                <a:sym typeface="Consolas"/>
              </a:rPr>
              <a:t>public class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dirty="0">
                <a:solidFill>
                  <a:srgbClr val="999999"/>
                </a:solidFill>
                <a:latin typeface="Consolas"/>
                <a:ea typeface="Consolas"/>
                <a:cs typeface="Consolas"/>
                <a:sym typeface="Consolas"/>
              </a:rPr>
              <a:t>	/* This is the constructor! */</a:t>
            </a:r>
          </a:p>
          <a:p>
            <a:pPr lvl="0" defTabSz="403225">
              <a:lnSpc>
                <a:spcPct val="115000"/>
              </a:lnSpc>
              <a:buNone/>
            </a:pPr>
            <a:r>
              <a:rPr lang="x-none" sz="1200" dirty="0">
                <a:solidFill>
                  <a:srgbClr val="999999"/>
                </a:solidFill>
                <a:latin typeface="Consolas"/>
                <a:ea typeface="Consolas"/>
                <a:cs typeface="Consolas"/>
                <a:sym typeface="Consolas"/>
              </a:rPr>
              <a:t>	public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None/>
            </a:pPr>
            <a:r>
              <a:rPr lang="x-none" sz="1200" dirty="0">
                <a:solidFill>
                  <a:srgbClr val="999999"/>
                </a:solidFill>
                <a:latin typeface="Consolas"/>
                <a:ea typeface="Consolas"/>
                <a:cs typeface="Consolas"/>
                <a:sym typeface="Consolas"/>
              </a:rPr>
              <a:t>		this.</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a:t>
            </a:r>
          </a:p>
          <a:p>
            <a:pPr lvl="0" defTabSz="403225">
              <a:lnSpc>
                <a:spcPct val="115000"/>
              </a:lnSpc>
              <a:buNone/>
            </a:pP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None/>
            </a:pPr>
            <a:r>
              <a:rPr lang="x-none" sz="1200" dirty="0">
                <a:solidFill>
                  <a:srgbClr val="999999"/>
                </a:solidFill>
                <a:latin typeface="Consolas"/>
                <a:ea typeface="Consolas"/>
                <a:cs typeface="Consolas"/>
                <a:sym typeface="Consolas"/>
              </a:rPr>
              <a:t>		</a:t>
            </a:r>
            <a:r>
              <a:rPr lang="x-none" sz="1200" dirty="0">
                <a:solidFill>
                  <a:srgbClr val="000000"/>
                </a:solidFill>
                <a:latin typeface="Consolas"/>
                <a:ea typeface="Consolas"/>
                <a:cs typeface="Consolas"/>
                <a:sym typeface="Consolas"/>
              </a:rPr>
              <a:t>Dog django = new Dog();</a:t>
            </a:r>
          </a:p>
          <a:p>
            <a:pPr lvl="0" defTabSz="403225">
              <a:lnSpc>
                <a:spcPct val="115000"/>
              </a:lnSpc>
              <a:buNone/>
            </a:pPr>
            <a:r>
              <a:rPr lang="x-none" sz="1200" dirty="0">
                <a:solidFill>
                  <a:srgbClr val="999999"/>
                </a:solidFill>
                <a:latin typeface="Consolas"/>
                <a:ea typeface="Consolas"/>
                <a:cs typeface="Consolas"/>
                <a:sym typeface="Consolas"/>
              </a:rPr>
              <a:t>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 groomer = new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a:t>
            </a:r>
          </a:p>
          <a:p>
            <a:pPr lvl="0" defTabSz="403225">
              <a:lnSpc>
                <a:spcPct val="115000"/>
              </a:lnSpc>
              <a:buNone/>
            </a:pPr>
            <a:r>
              <a:rPr lang="x-none" sz="1200" dirty="0">
                <a:latin typeface="Consolas"/>
                <a:ea typeface="Consolas"/>
                <a:cs typeface="Consolas"/>
                <a:sym typeface="Consolas"/>
              </a:rPr>
              <a:t>		groomer.groom(django);</a:t>
            </a:r>
          </a:p>
          <a:p>
            <a:pPr lvl="0" defTabSz="403225">
              <a:lnSpc>
                <a:spcPct val="115000"/>
              </a:lnSpc>
              <a:buNone/>
            </a:pPr>
            <a:r>
              <a:rPr lang="x-none" sz="1200" dirty="0">
                <a:latin typeface="Consolas"/>
                <a:ea typeface="Consolas"/>
                <a:cs typeface="Consolas"/>
                <a:sym typeface="Consolas"/>
              </a:rPr>
              <a:t>		django = new Dog(); </a:t>
            </a:r>
          </a:p>
          <a:p>
            <a:pPr lvl="0" defTabSz="403225">
              <a:lnSpc>
                <a:spcPct val="115000"/>
              </a:lnSpc>
              <a:buNone/>
            </a:pPr>
            <a:r>
              <a:rPr lang="x-none" sz="1200" dirty="0">
                <a:solidFill>
                  <a:srgbClr val="999999"/>
                </a:solidFill>
                <a:latin typeface="Consolas"/>
                <a:ea typeface="Consolas"/>
                <a:cs typeface="Consolas"/>
                <a:sym typeface="Consolas"/>
              </a:rPr>
              <a:t>		groomer.groom(django);</a:t>
            </a:r>
          </a:p>
          <a:p>
            <a:pPr lvl="0" defTabSz="403225">
              <a:lnSpc>
                <a:spcPct val="115000"/>
              </a:lnSpc>
              <a:buNone/>
            </a:pP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dirty="0">
                <a:solidFill>
                  <a:srgbClr val="999999"/>
                </a:solidFill>
                <a:latin typeface="Consolas"/>
                <a:ea typeface="Consolas"/>
                <a:cs typeface="Consolas"/>
                <a:sym typeface="Consolas"/>
              </a:rPr>
              <a:t>}</a:t>
            </a:r>
          </a:p>
          <a:p>
            <a:pPr lvl="0" defTabSz="403225" rtl="0">
              <a:lnSpc>
                <a:spcPct val="115000"/>
              </a:lnSpc>
              <a:spcBef>
                <a:spcPts val="0"/>
              </a:spcBef>
              <a:buNone/>
            </a:pPr>
            <a:endParaRPr lang="en" sz="1200" dirty="0">
              <a:solidFill>
                <a:srgbClr val="999999"/>
              </a:solidFill>
              <a:latin typeface="Consolas"/>
              <a:ea typeface="Consolas"/>
              <a:cs typeface="Consolas"/>
              <a:sym typeface="Consolas"/>
            </a:endParaRPr>
          </a:p>
        </p:txBody>
      </p:sp>
      <p:sp>
        <p:nvSpPr>
          <p:cNvPr id="427" name="Shape 427"/>
          <p:cNvSpPr/>
          <p:nvPr/>
        </p:nvSpPr>
        <p:spPr>
          <a:xfrm>
            <a:off x="270701" y="3866150"/>
            <a:ext cx="7115650"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cxnSp>
        <p:nvCxnSpPr>
          <p:cNvPr id="428" name="Shape 428"/>
          <p:cNvCxnSpPr/>
          <p:nvPr/>
        </p:nvCxnSpPr>
        <p:spPr>
          <a:xfrm>
            <a:off x="1671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29" name="Shape 429"/>
          <p:cNvCxnSpPr/>
          <p:nvPr/>
        </p:nvCxnSpPr>
        <p:spPr>
          <a:xfrm>
            <a:off x="31191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30" name="Shape 430"/>
          <p:cNvCxnSpPr/>
          <p:nvPr/>
        </p:nvCxnSpPr>
        <p:spPr>
          <a:xfrm>
            <a:off x="45669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31" name="Shape 431"/>
          <p:cNvCxnSpPr/>
          <p:nvPr/>
        </p:nvCxnSpPr>
        <p:spPr>
          <a:xfrm>
            <a:off x="60147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32" name="Shape 432"/>
          <p:cNvCxnSpPr/>
          <p:nvPr/>
        </p:nvCxnSpPr>
        <p:spPr>
          <a:xfrm>
            <a:off x="7386350" y="3948550"/>
            <a:ext cx="0" cy="906300"/>
          </a:xfrm>
          <a:prstGeom prst="straightConnector1">
            <a:avLst/>
          </a:prstGeom>
          <a:noFill/>
          <a:ln w="19050" cap="flat">
            <a:solidFill>
              <a:schemeClr val="dk2"/>
            </a:solidFill>
            <a:prstDash val="solid"/>
            <a:round/>
            <a:headEnd type="none" w="lg" len="lg"/>
            <a:tailEnd type="none" w="lg" len="lg"/>
          </a:ln>
        </p:spPr>
      </p:cxnSp>
      <p:pic>
        <p:nvPicPr>
          <p:cNvPr id="434" name="Shape 434"/>
          <p:cNvPicPr preferRelativeResize="0"/>
          <p:nvPr/>
        </p:nvPicPr>
        <p:blipFill>
          <a:blip r:embed="rId3">
            <a:alphaModFix/>
          </a:blip>
          <a:stretch>
            <a:fillRect/>
          </a:stretch>
        </p:blipFill>
        <p:spPr>
          <a:xfrm>
            <a:off x="1713817" y="3935012"/>
            <a:ext cx="1362856" cy="906299"/>
          </a:xfrm>
          <a:prstGeom prst="rect">
            <a:avLst/>
          </a:prstGeom>
          <a:noFill/>
          <a:ln>
            <a:noFill/>
          </a:ln>
        </p:spPr>
      </p:pic>
      <p:cxnSp>
        <p:nvCxnSpPr>
          <p:cNvPr id="435" name="Shape 435"/>
          <p:cNvCxnSpPr>
            <a:cxnSpLocks/>
            <a:endCxn id="436" idx="0"/>
          </p:cNvCxnSpPr>
          <p:nvPr/>
        </p:nvCxnSpPr>
        <p:spPr>
          <a:xfrm>
            <a:off x="3076673" y="3472279"/>
            <a:ext cx="2225902" cy="535033"/>
          </a:xfrm>
          <a:prstGeom prst="straightConnector1">
            <a:avLst/>
          </a:prstGeom>
          <a:noFill/>
          <a:ln w="19050" cap="flat">
            <a:solidFill>
              <a:srgbClr val="FF0000"/>
            </a:solidFill>
            <a:prstDash val="solid"/>
            <a:round/>
            <a:headEnd type="none" w="lg" len="lg"/>
            <a:tailEnd type="triangle" w="lg" len="lg"/>
          </a:ln>
        </p:spPr>
      </p:cxnSp>
      <p:pic>
        <p:nvPicPr>
          <p:cNvPr id="436" name="Shape 436"/>
          <p:cNvPicPr preferRelativeResize="0"/>
          <p:nvPr/>
        </p:nvPicPr>
        <p:blipFill>
          <a:blip r:embed="rId4">
            <a:alphaModFix/>
          </a:blip>
          <a:stretch>
            <a:fillRect/>
          </a:stretch>
        </p:blipFill>
        <p:spPr>
          <a:xfrm>
            <a:off x="4667050" y="4007312"/>
            <a:ext cx="1271049" cy="794412"/>
          </a:xfrm>
          <a:prstGeom prst="rect">
            <a:avLst/>
          </a:prstGeom>
          <a:noFill/>
          <a:ln>
            <a:noFill/>
          </a:ln>
        </p:spPr>
      </p:pic>
      <p:pic>
        <p:nvPicPr>
          <p:cNvPr id="16" name="Picture 15"/>
          <p:cNvPicPr>
            <a:picLocks noChangeAspect="1"/>
          </p:cNvPicPr>
          <p:nvPr/>
        </p:nvPicPr>
        <p:blipFill>
          <a:blip r:embed="rId5"/>
          <a:stretch>
            <a:fillRect/>
          </a:stretch>
        </p:blipFill>
        <p:spPr>
          <a:xfrm>
            <a:off x="3452186" y="3948551"/>
            <a:ext cx="759201" cy="906299"/>
          </a:xfrm>
          <a:prstGeom prst="rect">
            <a:avLst/>
          </a:prstGeom>
        </p:spPr>
      </p:pic>
      <p:sp>
        <p:nvSpPr>
          <p:cNvPr id="14" name="Multiply 13"/>
          <p:cNvSpPr/>
          <p:nvPr/>
        </p:nvSpPr>
        <p:spPr>
          <a:xfrm>
            <a:off x="3110754" y="3908249"/>
            <a:ext cx="1447800" cy="98689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extBox 1"/>
          <p:cNvSpPr txBox="1"/>
          <p:nvPr/>
        </p:nvSpPr>
        <p:spPr>
          <a:xfrm>
            <a:off x="4323679" y="3195280"/>
            <a:ext cx="3667992" cy="276999"/>
          </a:xfrm>
          <a:prstGeom prst="rect">
            <a:avLst/>
          </a:prstGeom>
          <a:noFill/>
        </p:spPr>
        <p:txBody>
          <a:bodyPr wrap="none" rtlCol="0">
            <a:spAutoFit/>
          </a:bodyPr>
          <a:lstStyle/>
          <a:p>
            <a:r>
              <a:rPr lang="en-US" sz="1200" dirty="0">
                <a:solidFill>
                  <a:srgbClr val="999999"/>
                </a:solidFill>
                <a:latin typeface="Consolas"/>
                <a:ea typeface="Consolas"/>
                <a:cs typeface="Consolas"/>
                <a:sym typeface="Consolas"/>
              </a:rPr>
              <a:t>//old ref garbage collected – stay tuned!</a:t>
            </a:r>
            <a:endParaRPr lang="en-US" sz="12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56" name="Shape 456"/>
          <p:cNvSpPr txBox="1">
            <a:spLocks noGrp="1"/>
          </p:cNvSpPr>
          <p:nvPr>
            <p:ph type="title"/>
          </p:nvPr>
        </p:nvSpPr>
        <p:spPr>
          <a:xfrm>
            <a:off x="452150" y="283984"/>
            <a:ext cx="8336250" cy="600134"/>
          </a:xfrm>
          <a:prstGeom prst="rect">
            <a:avLst/>
          </a:prstGeom>
        </p:spPr>
        <p:txBody>
          <a:bodyPr wrap="square" lIns="91425" tIns="91425" rIns="91425" bIns="91425" anchor="b" anchorCtr="0">
            <a:spAutoFit/>
          </a:bodyPr>
          <a:lstStyle/>
          <a:p>
            <a:pPr lvl="0"/>
            <a:r>
              <a:rPr lang="en" sz="3000" dirty="0"/>
              <a:t>Variable Reassignment: Under the Hood (5/5)</a:t>
            </a:r>
          </a:p>
        </p:txBody>
      </p:sp>
      <p:sp>
        <p:nvSpPr>
          <p:cNvPr id="444" name="Shape 444"/>
          <p:cNvSpPr txBox="1">
            <a:spLocks noGrp="1"/>
          </p:cNvSpPr>
          <p:nvPr>
            <p:ph type="body" idx="1"/>
          </p:nvPr>
        </p:nvSpPr>
        <p:spPr>
          <a:xfrm>
            <a:off x="2270009" y="823632"/>
            <a:ext cx="4677304" cy="3794855"/>
          </a:xfrm>
          <a:prstGeom prst="rect">
            <a:avLst/>
          </a:prstGeom>
        </p:spPr>
        <p:txBody>
          <a:bodyPr wrap="square" lIns="91425" tIns="91425" rIns="91425" bIns="91425" anchor="ctr" anchorCtr="0">
            <a:spAutoFit/>
          </a:bodyPr>
          <a:lstStyle/>
          <a:p>
            <a:pPr lvl="0" defTabSz="403225">
              <a:lnSpc>
                <a:spcPct val="115000"/>
              </a:lnSpc>
              <a:buNone/>
            </a:pPr>
            <a:r>
              <a:rPr lang="x-none" sz="1200" dirty="0">
                <a:solidFill>
                  <a:srgbClr val="999999"/>
                </a:solidFill>
                <a:latin typeface="Consolas"/>
                <a:ea typeface="Consolas"/>
                <a:cs typeface="Consolas"/>
                <a:sym typeface="Consolas"/>
              </a:rPr>
              <a:t>public class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dirty="0">
                <a:solidFill>
                  <a:srgbClr val="999999"/>
                </a:solidFill>
                <a:latin typeface="Consolas"/>
                <a:ea typeface="Consolas"/>
                <a:cs typeface="Consolas"/>
                <a:sym typeface="Consolas"/>
              </a:rPr>
              <a:t>	/* This is the constructor! */</a:t>
            </a:r>
          </a:p>
          <a:p>
            <a:pPr lvl="0" defTabSz="403225">
              <a:lnSpc>
                <a:spcPct val="115000"/>
              </a:lnSpc>
              <a:buNone/>
            </a:pPr>
            <a:r>
              <a:rPr lang="x-none" sz="1200" dirty="0">
                <a:solidFill>
                  <a:srgbClr val="999999"/>
                </a:solidFill>
                <a:latin typeface="Consolas"/>
                <a:ea typeface="Consolas"/>
                <a:cs typeface="Consolas"/>
                <a:sym typeface="Consolas"/>
              </a:rPr>
              <a:t>	public </a:t>
            </a:r>
            <a:r>
              <a:rPr lang="x-none" sz="1200" dirty="0" err="1">
                <a:solidFill>
                  <a:srgbClr val="999999"/>
                </a:solidFill>
                <a:latin typeface="Consolas"/>
                <a:ea typeface="Consolas"/>
                <a:cs typeface="Consolas"/>
                <a:sym typeface="Consolas"/>
              </a:rPr>
              <a:t>PetShop</a:t>
            </a:r>
            <a:r>
              <a:rPr lang="x-none" sz="1200" dirty="0">
                <a:solidFill>
                  <a:srgbClr val="999999"/>
                </a:solidFill>
                <a:latin typeface="Consolas"/>
                <a:ea typeface="Consolas"/>
                <a:cs typeface="Consolas"/>
                <a:sym typeface="Consolas"/>
              </a:rPr>
              <a:t>() {</a:t>
            </a:r>
          </a:p>
          <a:p>
            <a:pPr lvl="0" defTabSz="403225">
              <a:lnSpc>
                <a:spcPct val="115000"/>
              </a:lnSpc>
              <a:buNone/>
            </a:pPr>
            <a:r>
              <a:rPr lang="x-none" sz="1200" dirty="0">
                <a:solidFill>
                  <a:srgbClr val="999999"/>
                </a:solidFill>
                <a:latin typeface="Consolas"/>
                <a:ea typeface="Consolas"/>
                <a:cs typeface="Consolas"/>
                <a:sym typeface="Consolas"/>
              </a:rPr>
              <a:t>		this.</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a:t>
            </a:r>
          </a:p>
          <a:p>
            <a:pPr lvl="0" defTabSz="403225">
              <a:lnSpc>
                <a:spcPct val="115000"/>
              </a:lnSpc>
              <a:buNone/>
            </a:pP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None/>
            </a:pPr>
            <a:r>
              <a:rPr lang="x-none" sz="1200" dirty="0">
                <a:solidFill>
                  <a:srgbClr val="999999"/>
                </a:solidFill>
                <a:latin typeface="Consolas"/>
                <a:ea typeface="Consolas"/>
                <a:cs typeface="Consolas"/>
                <a:sym typeface="Consolas"/>
              </a:rPr>
              <a:t>		</a:t>
            </a:r>
            <a:r>
              <a:rPr lang="x-none" sz="1200" dirty="0">
                <a:solidFill>
                  <a:srgbClr val="000000"/>
                </a:solidFill>
                <a:latin typeface="Consolas"/>
                <a:ea typeface="Consolas"/>
                <a:cs typeface="Consolas"/>
                <a:sym typeface="Consolas"/>
              </a:rPr>
              <a:t>Dog django = new Dog();</a:t>
            </a:r>
          </a:p>
          <a:p>
            <a:pPr lvl="0" defTabSz="403225">
              <a:lnSpc>
                <a:spcPct val="115000"/>
              </a:lnSpc>
              <a:buNone/>
            </a:pPr>
            <a:r>
              <a:rPr lang="x-none" sz="1200" dirty="0">
                <a:solidFill>
                  <a:srgbClr val="999999"/>
                </a:solidFill>
                <a:latin typeface="Consolas"/>
                <a:ea typeface="Consolas"/>
                <a:cs typeface="Consolas"/>
                <a:sym typeface="Consolas"/>
              </a:rPr>
              <a:t>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 groomer = new </a:t>
            </a:r>
            <a:r>
              <a:rPr lang="x-none" sz="1200" dirty="0" err="1">
                <a:latin typeface="Consolas"/>
                <a:ea typeface="Consolas"/>
                <a:cs typeface="Consolas"/>
                <a:sym typeface="Consolas"/>
              </a:rPr>
              <a:t>DogGroomer</a:t>
            </a:r>
            <a:r>
              <a:rPr lang="x-none" sz="1200" dirty="0">
                <a:latin typeface="Consolas"/>
                <a:ea typeface="Consolas"/>
                <a:cs typeface="Consolas"/>
                <a:sym typeface="Consolas"/>
              </a:rPr>
              <a:t>();</a:t>
            </a:r>
          </a:p>
          <a:p>
            <a:pPr lvl="0" defTabSz="403225">
              <a:lnSpc>
                <a:spcPct val="115000"/>
              </a:lnSpc>
              <a:buNone/>
            </a:pPr>
            <a:r>
              <a:rPr lang="x-none" sz="1200" dirty="0">
                <a:latin typeface="Consolas"/>
                <a:ea typeface="Consolas"/>
                <a:cs typeface="Consolas"/>
                <a:sym typeface="Consolas"/>
              </a:rPr>
              <a:t>		groomer.groom(django);</a:t>
            </a:r>
          </a:p>
          <a:p>
            <a:pPr lvl="0" defTabSz="403225">
              <a:lnSpc>
                <a:spcPct val="115000"/>
              </a:lnSpc>
              <a:buNone/>
            </a:pPr>
            <a:r>
              <a:rPr lang="x-none" sz="1200" dirty="0">
                <a:latin typeface="Consolas"/>
                <a:ea typeface="Consolas"/>
                <a:cs typeface="Consolas"/>
                <a:sym typeface="Consolas"/>
              </a:rPr>
              <a:t>		django = new Dog(); </a:t>
            </a:r>
          </a:p>
          <a:p>
            <a:pPr lvl="0" defTabSz="403225">
              <a:lnSpc>
                <a:spcPct val="115000"/>
              </a:lnSpc>
              <a:buNone/>
            </a:pPr>
            <a:r>
              <a:rPr lang="x-none" sz="1200" dirty="0">
                <a:latin typeface="Consolas"/>
                <a:ea typeface="Consolas"/>
                <a:cs typeface="Consolas"/>
                <a:sym typeface="Consolas"/>
              </a:rPr>
              <a:t>		groomer.groom(django);</a:t>
            </a:r>
          </a:p>
          <a:p>
            <a:pPr lvl="0" defTabSz="403225">
              <a:lnSpc>
                <a:spcPct val="115000"/>
              </a:lnSpc>
              <a:buNone/>
            </a:pPr>
            <a:r>
              <a:rPr lang="x-none" sz="1200" dirty="0">
                <a:solidFill>
                  <a:srgbClr val="999999"/>
                </a:solidFill>
                <a:latin typeface="Consolas"/>
                <a:ea typeface="Consolas"/>
                <a:cs typeface="Consolas"/>
                <a:sym typeface="Consolas"/>
              </a:rPr>
              <a:t>	}</a:t>
            </a:r>
          </a:p>
          <a:p>
            <a:pPr lvl="0" defTabSz="403225">
              <a:lnSpc>
                <a:spcPct val="115000"/>
              </a:lnSpc>
              <a:buNone/>
            </a:pPr>
            <a:endParaRPr lang="en-US" sz="1200" dirty="0">
              <a:solidFill>
                <a:srgbClr val="999999"/>
              </a:solidFill>
              <a:latin typeface="Consolas"/>
              <a:ea typeface="Consolas"/>
              <a:cs typeface="Consolas"/>
              <a:sym typeface="Consolas"/>
            </a:endParaRPr>
          </a:p>
          <a:p>
            <a:pPr lvl="0" defTabSz="403225">
              <a:lnSpc>
                <a:spcPct val="115000"/>
              </a:lnSpc>
              <a:buNone/>
            </a:pPr>
            <a:r>
              <a:rPr lang="x-none" sz="1200" dirty="0">
                <a:solidFill>
                  <a:srgbClr val="999999"/>
                </a:solidFill>
                <a:latin typeface="Consolas"/>
                <a:ea typeface="Consolas"/>
                <a:cs typeface="Consolas"/>
                <a:sym typeface="Consolas"/>
              </a:rPr>
              <a:t>}</a:t>
            </a:r>
          </a:p>
          <a:p>
            <a:pPr lvl="0" defTabSz="403225" rtl="0">
              <a:lnSpc>
                <a:spcPct val="115000"/>
              </a:lnSpc>
              <a:spcBef>
                <a:spcPts val="0"/>
              </a:spcBef>
              <a:buNone/>
            </a:pPr>
            <a:endParaRPr lang="en" sz="1200" dirty="0">
              <a:solidFill>
                <a:srgbClr val="999999"/>
              </a:solidFill>
              <a:latin typeface="Consolas"/>
              <a:ea typeface="Consolas"/>
              <a:cs typeface="Consolas"/>
              <a:sym typeface="Consolas"/>
            </a:endParaRPr>
          </a:p>
        </p:txBody>
      </p:sp>
      <p:sp>
        <p:nvSpPr>
          <p:cNvPr id="445" name="Shape 445"/>
          <p:cNvSpPr/>
          <p:nvPr/>
        </p:nvSpPr>
        <p:spPr>
          <a:xfrm>
            <a:off x="270701" y="3866150"/>
            <a:ext cx="7115650"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cxnSp>
        <p:nvCxnSpPr>
          <p:cNvPr id="446" name="Shape 446"/>
          <p:cNvCxnSpPr/>
          <p:nvPr/>
        </p:nvCxnSpPr>
        <p:spPr>
          <a:xfrm>
            <a:off x="16713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47" name="Shape 447"/>
          <p:cNvCxnSpPr/>
          <p:nvPr/>
        </p:nvCxnSpPr>
        <p:spPr>
          <a:xfrm>
            <a:off x="31191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48" name="Shape 448"/>
          <p:cNvCxnSpPr/>
          <p:nvPr/>
        </p:nvCxnSpPr>
        <p:spPr>
          <a:xfrm>
            <a:off x="45669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49" name="Shape 449"/>
          <p:cNvCxnSpPr/>
          <p:nvPr/>
        </p:nvCxnSpPr>
        <p:spPr>
          <a:xfrm>
            <a:off x="6014750" y="3948550"/>
            <a:ext cx="0" cy="906300"/>
          </a:xfrm>
          <a:prstGeom prst="straightConnector1">
            <a:avLst/>
          </a:prstGeom>
          <a:noFill/>
          <a:ln w="19050" cap="flat">
            <a:solidFill>
              <a:schemeClr val="dk2"/>
            </a:solidFill>
            <a:prstDash val="solid"/>
            <a:round/>
            <a:headEnd type="none" w="lg" len="lg"/>
            <a:tailEnd type="none" w="lg" len="lg"/>
          </a:ln>
        </p:spPr>
      </p:cxnSp>
      <p:cxnSp>
        <p:nvCxnSpPr>
          <p:cNvPr id="450" name="Shape 450"/>
          <p:cNvCxnSpPr/>
          <p:nvPr/>
        </p:nvCxnSpPr>
        <p:spPr>
          <a:xfrm>
            <a:off x="7386350" y="3948550"/>
            <a:ext cx="0" cy="906300"/>
          </a:xfrm>
          <a:prstGeom prst="straightConnector1">
            <a:avLst/>
          </a:prstGeom>
          <a:noFill/>
          <a:ln w="19050" cap="flat">
            <a:solidFill>
              <a:schemeClr val="dk2"/>
            </a:solidFill>
            <a:prstDash val="solid"/>
            <a:round/>
            <a:headEnd type="none" w="lg" len="lg"/>
            <a:tailEnd type="none" w="lg" len="lg"/>
          </a:ln>
        </p:spPr>
      </p:cxnSp>
      <p:pic>
        <p:nvPicPr>
          <p:cNvPr id="452" name="Shape 452"/>
          <p:cNvPicPr preferRelativeResize="0"/>
          <p:nvPr/>
        </p:nvPicPr>
        <p:blipFill>
          <a:blip r:embed="rId3">
            <a:alphaModFix/>
          </a:blip>
          <a:stretch>
            <a:fillRect/>
          </a:stretch>
        </p:blipFill>
        <p:spPr>
          <a:xfrm>
            <a:off x="1713817" y="3935012"/>
            <a:ext cx="1362856" cy="906299"/>
          </a:xfrm>
          <a:prstGeom prst="rect">
            <a:avLst/>
          </a:prstGeom>
          <a:noFill/>
          <a:ln>
            <a:noFill/>
          </a:ln>
        </p:spPr>
      </p:pic>
      <p:cxnSp>
        <p:nvCxnSpPr>
          <p:cNvPr id="453" name="Shape 453"/>
          <p:cNvCxnSpPr>
            <a:endCxn id="454" idx="0"/>
          </p:cNvCxnSpPr>
          <p:nvPr/>
        </p:nvCxnSpPr>
        <p:spPr>
          <a:xfrm>
            <a:off x="4296785" y="3634451"/>
            <a:ext cx="1005790" cy="372861"/>
          </a:xfrm>
          <a:prstGeom prst="straightConnector1">
            <a:avLst/>
          </a:prstGeom>
          <a:noFill/>
          <a:ln w="19050" cap="flat">
            <a:solidFill>
              <a:srgbClr val="FF0000"/>
            </a:solidFill>
            <a:prstDash val="solid"/>
            <a:round/>
            <a:headEnd type="none" w="lg" len="lg"/>
            <a:tailEnd type="triangle" w="lg" len="lg"/>
          </a:ln>
        </p:spPr>
      </p:cxnSp>
      <p:pic>
        <p:nvPicPr>
          <p:cNvPr id="454" name="Shape 454"/>
          <p:cNvPicPr preferRelativeResize="0"/>
          <p:nvPr/>
        </p:nvPicPr>
        <p:blipFill>
          <a:blip r:embed="rId4">
            <a:alphaModFix/>
          </a:blip>
          <a:stretch>
            <a:fillRect/>
          </a:stretch>
        </p:blipFill>
        <p:spPr>
          <a:xfrm>
            <a:off x="4667050" y="4007312"/>
            <a:ext cx="1271049" cy="794412"/>
          </a:xfrm>
          <a:prstGeom prst="rect">
            <a:avLst/>
          </a:prstGeom>
          <a:noFill/>
          <a:ln>
            <a:noFill/>
          </a:ln>
        </p:spPr>
      </p:pic>
      <p:cxnSp>
        <p:nvCxnSpPr>
          <p:cNvPr id="455" name="Shape 455"/>
          <p:cNvCxnSpPr>
            <a:cxnSpLocks/>
            <a:endCxn id="452" idx="0"/>
          </p:cNvCxnSpPr>
          <p:nvPr/>
        </p:nvCxnSpPr>
        <p:spPr>
          <a:xfrm flipH="1">
            <a:off x="2395245" y="3634451"/>
            <a:ext cx="681428" cy="300561"/>
          </a:xfrm>
          <a:prstGeom prst="straightConnector1">
            <a:avLst/>
          </a:prstGeom>
          <a:noFill/>
          <a:ln w="19050" cap="flat">
            <a:solidFill>
              <a:srgbClr val="FF0000"/>
            </a:solidFill>
            <a:prstDash val="solid"/>
            <a:round/>
            <a:headEnd type="none" w="lg" len="lg"/>
            <a:tailEnd type="triangle" w="lg" len="lg"/>
          </a:ln>
        </p:spPr>
      </p:cxnSp>
      <p:pic>
        <p:nvPicPr>
          <p:cNvPr id="19" name="Picture 18">
            <a:extLst>
              <a:ext uri="{FF2B5EF4-FFF2-40B4-BE49-F238E27FC236}">
                <a16:creationId xmlns:a16="http://schemas.microsoft.com/office/drawing/2014/main" id="{A1EA176D-8EC3-0944-94AA-D27637B67FB2}"/>
              </a:ext>
            </a:extLst>
          </p:cNvPr>
          <p:cNvPicPr>
            <a:picLocks noChangeAspect="1"/>
          </p:cNvPicPr>
          <p:nvPr/>
        </p:nvPicPr>
        <p:blipFill>
          <a:blip r:embed="rId5"/>
          <a:stretch>
            <a:fillRect/>
          </a:stretch>
        </p:blipFill>
        <p:spPr>
          <a:xfrm>
            <a:off x="3452186" y="3948551"/>
            <a:ext cx="759201" cy="906299"/>
          </a:xfrm>
          <a:prstGeom prst="rect">
            <a:avLst/>
          </a:prstGeom>
        </p:spPr>
      </p:pic>
      <p:sp>
        <p:nvSpPr>
          <p:cNvPr id="16" name="Multiply 15"/>
          <p:cNvSpPr/>
          <p:nvPr/>
        </p:nvSpPr>
        <p:spPr>
          <a:xfrm>
            <a:off x="3110754" y="3908249"/>
            <a:ext cx="1447800" cy="98689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TextBox 19">
            <a:extLst>
              <a:ext uri="{FF2B5EF4-FFF2-40B4-BE49-F238E27FC236}">
                <a16:creationId xmlns:a16="http://schemas.microsoft.com/office/drawing/2014/main" id="{DDAB9D4B-A671-754C-93D1-5BDAF218F235}"/>
              </a:ext>
            </a:extLst>
          </p:cNvPr>
          <p:cNvSpPr txBox="1"/>
          <p:nvPr/>
        </p:nvSpPr>
        <p:spPr>
          <a:xfrm>
            <a:off x="4323679" y="3195280"/>
            <a:ext cx="3667992" cy="276999"/>
          </a:xfrm>
          <a:prstGeom prst="rect">
            <a:avLst/>
          </a:prstGeom>
          <a:noFill/>
        </p:spPr>
        <p:txBody>
          <a:bodyPr wrap="none" rtlCol="0">
            <a:spAutoFit/>
          </a:bodyPr>
          <a:lstStyle/>
          <a:p>
            <a:r>
              <a:rPr lang="en-US" sz="1200" dirty="0">
                <a:solidFill>
                  <a:srgbClr val="999999"/>
                </a:solidFill>
                <a:latin typeface="Consolas"/>
                <a:ea typeface="Consolas"/>
                <a:cs typeface="Consolas"/>
                <a:sym typeface="Consolas"/>
              </a:rPr>
              <a:t>//old ref garbage collected – stay tuned!</a:t>
            </a:r>
            <a:endParaRPr lang="en-US" sz="12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500"/>
                                        <p:tgtEl>
                                          <p:spTgt spid="455"/>
                                        </p:tgtEl>
                                      </p:cBhvr>
                                    </p:animEffect>
                                  </p:childTnLst>
                                </p:cTn>
                              </p:par>
                              <p:par>
                                <p:cTn id="8" presetID="10" presetClass="entr" presetSubtype="0" fill="hold" nodeType="withEffect">
                                  <p:stCondLst>
                                    <p:cond delay="0"/>
                                  </p:stCondLst>
                                  <p:childTnLst>
                                    <p:set>
                                      <p:cBhvr>
                                        <p:cTn id="9" dur="1" fill="hold">
                                          <p:stCondLst>
                                            <p:cond delay="0"/>
                                          </p:stCondLst>
                                        </p:cTn>
                                        <p:tgtEl>
                                          <p:spTgt spid="453"/>
                                        </p:tgtEl>
                                        <p:attrNameLst>
                                          <p:attrName>style.visibility</p:attrName>
                                        </p:attrNameLst>
                                      </p:cBhvr>
                                      <p:to>
                                        <p:strVal val="visible"/>
                                      </p:to>
                                    </p:set>
                                    <p:animEffect transition="in" filter="fade">
                                      <p:cBhvr>
                                        <p:cTn id="10" dur="5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457200" y="312262"/>
            <a:ext cx="8229600" cy="683234"/>
          </a:xfrm>
          <a:prstGeom prst="rect">
            <a:avLst/>
          </a:prstGeom>
        </p:spPr>
        <p:txBody>
          <a:bodyPr lIns="91425" tIns="91425" rIns="91425" bIns="91425" anchor="b" anchorCtr="0">
            <a:spAutoFit/>
          </a:bodyPr>
          <a:lstStyle/>
          <a:p>
            <a:r>
              <a:rPr lang="en" dirty="0"/>
              <a:t>Local Variables (1/2)</a:t>
            </a:r>
          </a:p>
        </p:txBody>
      </p:sp>
      <p:sp>
        <p:nvSpPr>
          <p:cNvPr id="464" name="Shape 464"/>
          <p:cNvSpPr txBox="1">
            <a:spLocks noGrp="1"/>
          </p:cNvSpPr>
          <p:nvPr>
            <p:ph type="body" idx="1"/>
          </p:nvPr>
        </p:nvSpPr>
        <p:spPr>
          <a:xfrm>
            <a:off x="412864" y="960573"/>
            <a:ext cx="3857340" cy="3931302"/>
          </a:xfrm>
          <a:prstGeom prst="rect">
            <a:avLst/>
          </a:prstGeom>
        </p:spPr>
        <p:txBody>
          <a:bodyPr wrap="square" lIns="91425" tIns="91425" rIns="91425" bIns="91425" anchor="ctr" anchorCtr="0">
            <a:spAutoFit/>
          </a:bodyPr>
          <a:lstStyle/>
          <a:p>
            <a:pPr marL="457200" lvl="0" indent="-355600" rtl="0">
              <a:spcBef>
                <a:spcPts val="0"/>
              </a:spcBef>
              <a:spcAft>
                <a:spcPts val="1000"/>
              </a:spcAft>
              <a:buClr>
                <a:schemeClr val="dk1"/>
              </a:buClr>
              <a:buSzPct val="100000"/>
              <a:buFont typeface="Arial"/>
              <a:buChar char="●"/>
            </a:pPr>
            <a:r>
              <a:rPr lang="en" sz="2000" dirty="0"/>
              <a:t>All variables we’ve seen so far have been </a:t>
            </a:r>
            <a:r>
              <a:rPr lang="en" sz="2000" b="1" dirty="0">
                <a:solidFill>
                  <a:srgbClr val="FF0000"/>
                </a:solidFill>
              </a:rPr>
              <a:t>local variables</a:t>
            </a:r>
            <a:r>
              <a:rPr lang="en" sz="2000" dirty="0"/>
              <a:t>: variables declared </a:t>
            </a:r>
            <a:r>
              <a:rPr lang="en" sz="2000" b="1" dirty="0"/>
              <a:t>inside a method</a:t>
            </a:r>
          </a:p>
          <a:p>
            <a:pPr marL="457200" lvl="0" indent="-355600" rtl="0">
              <a:spcBef>
                <a:spcPts val="0"/>
              </a:spcBef>
              <a:spcAft>
                <a:spcPts val="1000"/>
              </a:spcAft>
              <a:buClr>
                <a:schemeClr val="dk1"/>
              </a:buClr>
              <a:buSzPct val="100000"/>
              <a:buFont typeface="Arial"/>
              <a:buChar char="●"/>
            </a:pPr>
            <a:r>
              <a:rPr lang="en" sz="2000" dirty="0"/>
              <a:t>Problem: the </a:t>
            </a:r>
            <a:r>
              <a:rPr lang="en" sz="2000" b="1" dirty="0">
                <a:solidFill>
                  <a:srgbClr val="FF0000"/>
                </a:solidFill>
              </a:rPr>
              <a:t>scope</a:t>
            </a:r>
            <a:r>
              <a:rPr lang="en" sz="2000" dirty="0"/>
              <a:t> of a local variable (where it is known and can be accessed) is limited to its own method</a:t>
            </a:r>
            <a:r>
              <a:rPr lang="en-US" sz="2000" dirty="0"/>
              <a:t>—</a:t>
            </a:r>
            <a:r>
              <a:rPr lang="en" sz="2000" dirty="0"/>
              <a:t>it cannot be accessed from anywhere else </a:t>
            </a:r>
            <a:r>
              <a:rPr lang="en-US" sz="2000" dirty="0"/>
              <a:t> </a:t>
            </a:r>
          </a:p>
          <a:p>
            <a:pPr marL="914400" lvl="1" indent="-355600">
              <a:spcAft>
                <a:spcPts val="1000"/>
              </a:spcAft>
              <a:buClr>
                <a:schemeClr val="dk1"/>
              </a:buClr>
              <a:buSzPct val="100000"/>
            </a:pPr>
            <a:r>
              <a:rPr lang="en-US" sz="1600" dirty="0"/>
              <a:t>same is true of method’s parameters</a:t>
            </a:r>
            <a:endParaRPr lang="en" sz="1600" dirty="0"/>
          </a:p>
        </p:txBody>
      </p:sp>
      <p:sp>
        <p:nvSpPr>
          <p:cNvPr id="10" name="Shape 465">
            <a:extLst>
              <a:ext uri="{FF2B5EF4-FFF2-40B4-BE49-F238E27FC236}">
                <a16:creationId xmlns:a16="http://schemas.microsoft.com/office/drawing/2014/main" id="{D9FB7C2B-8946-8D40-9CEE-DBC28226C317}"/>
              </a:ext>
            </a:extLst>
          </p:cNvPr>
          <p:cNvSpPr txBox="1">
            <a:spLocks noGrp="1"/>
          </p:cNvSpPr>
          <p:nvPr>
            <p:ph type="body" idx="2"/>
          </p:nvPr>
        </p:nvSpPr>
        <p:spPr>
          <a:xfrm>
            <a:off x="4307773" y="869287"/>
            <a:ext cx="4979100" cy="4148798"/>
          </a:xfrm>
          <a:prstGeom prst="rect">
            <a:avLst/>
          </a:prstGeom>
        </p:spPr>
        <p:txBody>
          <a:bodyPr lIns="91425" tIns="91425" rIns="91425" bIns="91425" anchor="ctr" anchorCtr="0">
            <a:spAutoFit/>
          </a:bodyPr>
          <a:lstStyle/>
          <a:p>
            <a:pPr lvl="0" defTabSz="403225" rtl="0">
              <a:lnSpc>
                <a:spcPct val="114999"/>
              </a:lnSpc>
              <a:spcBef>
                <a:spcPts val="0"/>
              </a:spcBef>
              <a:buNone/>
            </a:pPr>
            <a:r>
              <a:rPr lang="x-none" sz="1400" dirty="0">
                <a:latin typeface="Consolas"/>
                <a:ea typeface="Consolas"/>
                <a:cs typeface="Consolas"/>
                <a:sym typeface="Consolas"/>
              </a:rPr>
              <a:t>public class PetShop {</a:t>
            </a:r>
          </a:p>
          <a:p>
            <a:pPr lvl="0" defTabSz="403225" rtl="0">
              <a:lnSpc>
                <a:spcPct val="114999"/>
              </a:lnSpc>
              <a:spcBef>
                <a:spcPts val="0"/>
              </a:spcBef>
              <a:buNone/>
            </a:pPr>
            <a:endParaRPr sz="1400" dirty="0">
              <a:latin typeface="Consolas"/>
              <a:ea typeface="Consolas"/>
              <a:cs typeface="Consolas"/>
              <a:sym typeface="Consolas"/>
            </a:endParaRPr>
          </a:p>
          <a:p>
            <a:pPr lvl="0" defTabSz="403225" rtl="0">
              <a:lnSpc>
                <a:spcPct val="114999"/>
              </a:lnSpc>
              <a:spcBef>
                <a:spcPts val="0"/>
              </a:spcBef>
              <a:buNone/>
            </a:pPr>
            <a:r>
              <a:rPr lang="x-none" sz="1400" dirty="0">
                <a:solidFill>
                  <a:srgbClr val="999999"/>
                </a:solidFill>
                <a:latin typeface="Consolas"/>
                <a:ea typeface="Consolas"/>
                <a:cs typeface="Consolas"/>
                <a:sym typeface="Consolas"/>
              </a:rPr>
              <a:t>	/* This is the constructor! */</a:t>
            </a:r>
            <a:endParaRPr lang="x-none" sz="1400" dirty="0">
              <a:latin typeface="Consolas"/>
              <a:ea typeface="Consolas"/>
              <a:cs typeface="Consolas"/>
              <a:sym typeface="Consolas"/>
            </a:endParaRPr>
          </a:p>
          <a:p>
            <a:pPr lvl="0" defTabSz="403225" rtl="0">
              <a:lnSpc>
                <a:spcPct val="114999"/>
              </a:lnSpc>
              <a:spcBef>
                <a:spcPts val="0"/>
              </a:spcBef>
              <a:buNone/>
            </a:pPr>
            <a:r>
              <a:rPr lang="x-none" sz="1400" dirty="0">
                <a:solidFill>
                  <a:srgbClr val="999999"/>
                </a:solidFill>
                <a:latin typeface="Consolas"/>
                <a:ea typeface="Consolas"/>
                <a:cs typeface="Consolas"/>
                <a:sym typeface="Consolas"/>
              </a:rPr>
              <a:t>	</a:t>
            </a:r>
            <a:r>
              <a:rPr lang="x-none" sz="1400" dirty="0">
                <a:latin typeface="Consolas"/>
                <a:ea typeface="Consolas"/>
                <a:cs typeface="Consolas"/>
                <a:sym typeface="Consolas"/>
              </a:rPr>
              <a:t>public PetShop() {</a:t>
            </a:r>
          </a:p>
          <a:p>
            <a:pPr lvl="0" defTabSz="403225" rtl="0">
              <a:lnSpc>
                <a:spcPct val="114999"/>
              </a:lnSpc>
              <a:spcBef>
                <a:spcPts val="0"/>
              </a:spcBef>
              <a:buNone/>
            </a:pPr>
            <a:r>
              <a:rPr lang="x-none" sz="1400" dirty="0">
                <a:solidFill>
                  <a:srgbClr val="999999"/>
                </a:solidFill>
                <a:latin typeface="Consolas"/>
                <a:ea typeface="Consolas"/>
                <a:cs typeface="Consolas"/>
                <a:sym typeface="Consolas"/>
              </a:rPr>
              <a:t>		</a:t>
            </a:r>
            <a:r>
              <a:rPr lang="x-none" sz="1400" dirty="0">
                <a:latin typeface="Consolas"/>
                <a:ea typeface="Consolas"/>
                <a:cs typeface="Consolas"/>
                <a:sym typeface="Consolas"/>
              </a:rPr>
              <a:t>this.testGroomer();</a:t>
            </a:r>
            <a:r>
              <a:rPr lang="x-none" sz="1400" dirty="0">
                <a:solidFill>
                  <a:srgbClr val="999999"/>
                </a:solidFill>
                <a:latin typeface="Consolas"/>
                <a:ea typeface="Consolas"/>
                <a:cs typeface="Consolas"/>
                <a:sym typeface="Consolas"/>
              </a:rPr>
              <a:t>		</a:t>
            </a:r>
            <a:endParaRPr lang="x-none" sz="1400" dirty="0">
              <a:latin typeface="Consolas"/>
              <a:ea typeface="Consolas"/>
              <a:cs typeface="Consolas"/>
              <a:sym typeface="Consolas"/>
            </a:endParaRPr>
          </a:p>
          <a:p>
            <a:pPr lvl="0" defTabSz="403225" rtl="0">
              <a:lnSpc>
                <a:spcPct val="114999"/>
              </a:lnSpc>
              <a:spcBef>
                <a:spcPts val="0"/>
              </a:spcBef>
              <a:buNone/>
            </a:pPr>
            <a:r>
              <a:rPr lang="x-none" sz="1400">
                <a:latin typeface="Consolas"/>
                <a:ea typeface="Consolas"/>
                <a:cs typeface="Consolas"/>
                <a:sym typeface="Consolas"/>
              </a:rPr>
              <a:t>	}</a:t>
            </a:r>
          </a:p>
          <a:p>
            <a:pPr lvl="0" defTabSz="403225" rtl="0">
              <a:lnSpc>
                <a:spcPct val="114999"/>
              </a:lnSpc>
              <a:spcBef>
                <a:spcPts val="0"/>
              </a:spcBef>
              <a:buNone/>
            </a:pPr>
            <a:endParaRPr lang="en" sz="1400" dirty="0">
              <a:latin typeface="Consolas"/>
              <a:ea typeface="Consolas"/>
              <a:cs typeface="Consolas"/>
              <a:sym typeface="Consolas"/>
            </a:endParaRPr>
          </a:p>
          <a:p>
            <a:pPr lvl="0" defTabSz="403225" rtl="0">
              <a:lnSpc>
                <a:spcPct val="114999"/>
              </a:lnSpc>
              <a:spcBef>
                <a:spcPts val="0"/>
              </a:spcBef>
              <a:buNone/>
            </a:pPr>
            <a:r>
              <a:rPr lang="x-none" sz="1400">
                <a:latin typeface="Consolas"/>
                <a:ea typeface="Consolas"/>
                <a:cs typeface="Consolas"/>
                <a:sym typeface="Consolas"/>
              </a:rPr>
              <a:t>	public void testGroomer() {</a:t>
            </a:r>
          </a:p>
          <a:p>
            <a:pPr lvl="0" defTabSz="403225">
              <a:lnSpc>
                <a:spcPct val="114999"/>
              </a:lnSpc>
              <a:buNone/>
            </a:pPr>
            <a:r>
              <a:rPr lang="x-none" sz="1400" dirty="0">
                <a:latin typeface="Consolas"/>
                <a:ea typeface="Consolas"/>
                <a:cs typeface="Consolas"/>
                <a:sym typeface="Consolas"/>
              </a:rPr>
              <a:t>		</a:t>
            </a:r>
            <a:r>
              <a:rPr lang="x-none" sz="1400" dirty="0">
                <a:solidFill>
                  <a:srgbClr val="000000"/>
                </a:solidFill>
                <a:latin typeface="Consolas"/>
                <a:ea typeface="Consolas"/>
                <a:cs typeface="Consolas"/>
                <a:sym typeface="Consolas"/>
              </a:rPr>
              <a:t>Dog </a:t>
            </a:r>
            <a:r>
              <a:rPr lang="x-none" sz="1400" b="1" dirty="0">
                <a:solidFill>
                  <a:srgbClr val="FF0000"/>
                </a:solidFill>
                <a:latin typeface="Consolas"/>
                <a:ea typeface="Consolas"/>
                <a:cs typeface="Consolas"/>
                <a:sym typeface="Consolas"/>
              </a:rPr>
              <a:t>django </a:t>
            </a:r>
            <a:r>
              <a:rPr lang="x-none" sz="1400" dirty="0">
                <a:solidFill>
                  <a:srgbClr val="000000"/>
                </a:solidFill>
                <a:latin typeface="Consolas"/>
                <a:ea typeface="Consolas"/>
                <a:cs typeface="Consolas"/>
                <a:sym typeface="Consolas"/>
              </a:rPr>
              <a:t>= new Dog();</a:t>
            </a:r>
            <a:endParaRPr lang="x-none" sz="1400" dirty="0">
              <a:latin typeface="Consolas"/>
              <a:ea typeface="Consolas"/>
              <a:cs typeface="Consolas"/>
              <a:sym typeface="Consolas"/>
            </a:endParaRPr>
          </a:p>
          <a:p>
            <a:pPr lvl="0" defTabSz="403225">
              <a:lnSpc>
                <a:spcPct val="114999"/>
              </a:lnSpc>
              <a:buNone/>
            </a:pPr>
            <a:r>
              <a:rPr lang="x-none" sz="1400" dirty="0">
                <a:solidFill>
                  <a:srgbClr val="999999"/>
                </a:solidFill>
                <a:latin typeface="Consolas"/>
                <a:ea typeface="Consolas"/>
                <a:cs typeface="Consolas"/>
                <a:sym typeface="Consolas"/>
              </a:rPr>
              <a:t>		</a:t>
            </a:r>
            <a:r>
              <a:rPr lang="x-none" sz="1400" dirty="0">
                <a:solidFill>
                  <a:srgbClr val="000000"/>
                </a:solidFill>
                <a:latin typeface="Consolas"/>
                <a:ea typeface="Consolas"/>
                <a:cs typeface="Consolas"/>
                <a:sym typeface="Consolas"/>
              </a:rPr>
              <a:t>DogGroomer </a:t>
            </a:r>
            <a:r>
              <a:rPr lang="x-none" sz="1400" b="1" dirty="0">
                <a:solidFill>
                  <a:srgbClr val="FF0000"/>
                </a:solidFill>
                <a:latin typeface="Consolas"/>
                <a:ea typeface="Consolas"/>
                <a:cs typeface="Consolas"/>
                <a:sym typeface="Consolas"/>
              </a:rPr>
              <a:t>groomer</a:t>
            </a:r>
            <a:r>
              <a:rPr lang="x-none" sz="1400" dirty="0">
                <a:solidFill>
                  <a:srgbClr val="000000"/>
                </a:solidFill>
                <a:latin typeface="Consolas"/>
                <a:ea typeface="Consolas"/>
                <a:cs typeface="Consolas"/>
                <a:sym typeface="Consolas"/>
              </a:rPr>
              <a:t> = new DogGroomer();</a:t>
            </a:r>
            <a:endParaRPr lang="x-none" sz="1400" dirty="0">
              <a:latin typeface="Consolas"/>
              <a:ea typeface="Consolas"/>
              <a:cs typeface="Consolas"/>
              <a:sym typeface="Consolas"/>
            </a:endParaRPr>
          </a:p>
          <a:p>
            <a:pPr lvl="0" defTabSz="403225">
              <a:lnSpc>
                <a:spcPct val="114999"/>
              </a:lnSpc>
              <a:buNone/>
            </a:pPr>
            <a:r>
              <a:rPr lang="x-none" sz="1400" dirty="0">
                <a:solidFill>
                  <a:srgbClr val="999999"/>
                </a:solidFill>
                <a:latin typeface="Consolas"/>
                <a:ea typeface="Consolas"/>
                <a:cs typeface="Consolas"/>
                <a:sym typeface="Consolas"/>
              </a:rPr>
              <a:t>		</a:t>
            </a:r>
            <a:r>
              <a:rPr lang="x-none" sz="1400" dirty="0">
                <a:latin typeface="Consolas"/>
                <a:ea typeface="Consolas"/>
                <a:cs typeface="Consolas"/>
                <a:sym typeface="Consolas"/>
              </a:rPr>
              <a:t>groomer.groom(django);</a:t>
            </a:r>
          </a:p>
          <a:p>
            <a:pPr lvl="0" defTabSz="403225">
              <a:lnSpc>
                <a:spcPct val="114999"/>
              </a:lnSpc>
              <a:buNone/>
            </a:pPr>
            <a:r>
              <a:rPr lang="x-none" sz="1400" dirty="0">
                <a:solidFill>
                  <a:srgbClr val="999999"/>
                </a:solidFill>
                <a:latin typeface="Consolas"/>
                <a:ea typeface="Consolas"/>
                <a:cs typeface="Consolas"/>
                <a:sym typeface="Consolas"/>
              </a:rPr>
              <a:t>		</a:t>
            </a:r>
            <a:r>
              <a:rPr lang="x-none" sz="1400" dirty="0">
                <a:solidFill>
                  <a:srgbClr val="000000"/>
                </a:solidFill>
                <a:latin typeface="Consolas"/>
                <a:ea typeface="Consolas"/>
                <a:cs typeface="Consolas"/>
                <a:sym typeface="Consolas"/>
              </a:rPr>
              <a:t>django = new Dog();</a:t>
            </a:r>
            <a:endParaRPr lang="x-none" sz="1400" dirty="0">
              <a:latin typeface="Consolas"/>
              <a:ea typeface="Consolas"/>
              <a:cs typeface="Consolas"/>
              <a:sym typeface="Consolas"/>
            </a:endParaRPr>
          </a:p>
          <a:p>
            <a:pPr lvl="0" defTabSz="403225">
              <a:lnSpc>
                <a:spcPct val="114999"/>
              </a:lnSpc>
              <a:buNone/>
            </a:pPr>
            <a:r>
              <a:rPr lang="x-none" sz="1400" dirty="0">
                <a:solidFill>
                  <a:srgbClr val="999999"/>
                </a:solidFill>
                <a:latin typeface="Consolas"/>
                <a:ea typeface="Consolas"/>
                <a:cs typeface="Consolas"/>
                <a:sym typeface="Consolas"/>
              </a:rPr>
              <a:t>		</a:t>
            </a:r>
            <a:r>
              <a:rPr lang="x-none" sz="1400" dirty="0">
                <a:solidFill>
                  <a:srgbClr val="000000"/>
                </a:solidFill>
                <a:latin typeface="Consolas"/>
                <a:ea typeface="Consolas"/>
                <a:cs typeface="Consolas"/>
                <a:sym typeface="Consolas"/>
              </a:rPr>
              <a:t>groomer.groom(django);</a:t>
            </a:r>
            <a:endParaRPr lang="x-none" sz="1400" dirty="0">
              <a:latin typeface="Consolas"/>
              <a:ea typeface="Consolas"/>
              <a:cs typeface="Consolas"/>
              <a:sym typeface="Consolas"/>
            </a:endParaRPr>
          </a:p>
          <a:p>
            <a:pPr lvl="0" defTabSz="403225" rtl="0">
              <a:lnSpc>
                <a:spcPct val="114999"/>
              </a:lnSpc>
              <a:spcBef>
                <a:spcPts val="0"/>
              </a:spcBef>
              <a:buNone/>
            </a:pPr>
            <a:r>
              <a:rPr lang="x-none" sz="1400" dirty="0">
                <a:latin typeface="Consolas"/>
                <a:ea typeface="Consolas"/>
                <a:cs typeface="Consolas"/>
                <a:sym typeface="Consolas"/>
              </a:rPr>
              <a:t>	}</a:t>
            </a:r>
          </a:p>
          <a:p>
            <a:pPr lvl="0" defTabSz="403225" rtl="0">
              <a:lnSpc>
                <a:spcPct val="114999"/>
              </a:lnSpc>
              <a:spcBef>
                <a:spcPts val="0"/>
              </a:spcBef>
              <a:buNone/>
            </a:pPr>
            <a:endParaRPr sz="1400" dirty="0">
              <a:latin typeface="Consolas"/>
              <a:ea typeface="Consolas"/>
              <a:cs typeface="Consolas"/>
              <a:sym typeface="Consolas"/>
            </a:endParaRPr>
          </a:p>
          <a:p>
            <a:pPr lvl="0" defTabSz="403225" rtl="0">
              <a:lnSpc>
                <a:spcPct val="114999"/>
              </a:lnSpc>
              <a:spcBef>
                <a:spcPts val="0"/>
              </a:spcBef>
              <a:buNone/>
            </a:pPr>
            <a:r>
              <a:rPr lang="x-none" sz="1400" dirty="0">
                <a:latin typeface="Consolas"/>
                <a:ea typeface="Consolas"/>
                <a:cs typeface="Consolas"/>
                <a:sym typeface="Consolas"/>
              </a:rPr>
              <a:t>}</a:t>
            </a:r>
          </a:p>
        </p:txBody>
      </p:sp>
      <p:sp>
        <p:nvSpPr>
          <p:cNvPr id="11" name="Shape 466">
            <a:extLst>
              <a:ext uri="{FF2B5EF4-FFF2-40B4-BE49-F238E27FC236}">
                <a16:creationId xmlns:a16="http://schemas.microsoft.com/office/drawing/2014/main" id="{8016D829-5E25-D949-95F2-19E8E04A92A1}"/>
              </a:ext>
            </a:extLst>
          </p:cNvPr>
          <p:cNvSpPr txBox="1"/>
          <p:nvPr/>
        </p:nvSpPr>
        <p:spPr>
          <a:xfrm>
            <a:off x="7108981" y="1799247"/>
            <a:ext cx="1956599" cy="489300"/>
          </a:xfrm>
          <a:prstGeom prst="rect">
            <a:avLst/>
          </a:prstGeom>
          <a:noFill/>
          <a:ln>
            <a:noFill/>
          </a:ln>
        </p:spPr>
        <p:txBody>
          <a:bodyPr lIns="91425" tIns="91425" rIns="91425" bIns="91425" anchor="t" anchorCtr="0">
            <a:spAutoFit/>
          </a:bodyPr>
          <a:lstStyle/>
          <a:p>
            <a:pPr algn="ctr">
              <a:spcBef>
                <a:spcPts val="0"/>
              </a:spcBef>
              <a:buNone/>
            </a:pPr>
            <a:r>
              <a:rPr lang="en" sz="1800" b="1" dirty="0">
                <a:solidFill>
                  <a:srgbClr val="FF0000"/>
                </a:solidFill>
              </a:rPr>
              <a:t>local variables</a:t>
            </a:r>
          </a:p>
        </p:txBody>
      </p:sp>
      <p:cxnSp>
        <p:nvCxnSpPr>
          <p:cNvPr id="12" name="Shape 467">
            <a:extLst>
              <a:ext uri="{FF2B5EF4-FFF2-40B4-BE49-F238E27FC236}">
                <a16:creationId xmlns:a16="http://schemas.microsoft.com/office/drawing/2014/main" id="{BF4A5AD7-4271-D14F-99C9-81EAD503CD7B}"/>
              </a:ext>
            </a:extLst>
          </p:cNvPr>
          <p:cNvCxnSpPr/>
          <p:nvPr/>
        </p:nvCxnSpPr>
        <p:spPr>
          <a:xfrm flipH="1">
            <a:off x="5808439" y="2141495"/>
            <a:ext cx="1800933" cy="880124"/>
          </a:xfrm>
          <a:prstGeom prst="straightConnector1">
            <a:avLst/>
          </a:prstGeom>
          <a:noFill/>
          <a:ln w="19050" cap="flat">
            <a:solidFill>
              <a:srgbClr val="FF0000"/>
            </a:solidFill>
            <a:prstDash val="solid"/>
            <a:round/>
            <a:headEnd type="none" w="lg" len="lg"/>
            <a:tailEnd type="triangle" w="lg" len="lg"/>
          </a:ln>
        </p:spPr>
      </p:cxnSp>
      <p:cxnSp>
        <p:nvCxnSpPr>
          <p:cNvPr id="13" name="Shape 468">
            <a:extLst>
              <a:ext uri="{FF2B5EF4-FFF2-40B4-BE49-F238E27FC236}">
                <a16:creationId xmlns:a16="http://schemas.microsoft.com/office/drawing/2014/main" id="{2531E057-513F-F94F-B42F-B858DEA51016}"/>
              </a:ext>
            </a:extLst>
          </p:cNvPr>
          <p:cNvCxnSpPr/>
          <p:nvPr/>
        </p:nvCxnSpPr>
        <p:spPr>
          <a:xfrm flipH="1">
            <a:off x="6580942" y="2141495"/>
            <a:ext cx="1435997" cy="1125125"/>
          </a:xfrm>
          <a:prstGeom prst="straightConnector1">
            <a:avLst/>
          </a:prstGeom>
          <a:noFill/>
          <a:ln w="19050" cap="flat">
            <a:solidFill>
              <a:srgbClr val="FF0000"/>
            </a:solidFill>
            <a:prstDash val="solid"/>
            <a:round/>
            <a:headEnd type="none" w="lg" len="lg"/>
            <a:tailEnd type="triangle" w="lg" len="lg"/>
          </a:ln>
        </p:spPr>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4">
                                            <p:txEl>
                                              <p:pRg st="0" end="0"/>
                                            </p:txEl>
                                          </p:spTgt>
                                        </p:tgtEl>
                                        <p:attrNameLst>
                                          <p:attrName>style.visibility</p:attrName>
                                        </p:attrNameLst>
                                      </p:cBhvr>
                                      <p:to>
                                        <p:strVal val="visible"/>
                                      </p:to>
                                    </p:set>
                                    <p:animEffect transition="in" filter="fade">
                                      <p:cBhvr>
                                        <p:cTn id="12" dur="1000"/>
                                        <p:tgtEl>
                                          <p:spTgt spid="46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64">
                                            <p:txEl>
                                              <p:pRg st="1" end="1"/>
                                            </p:txEl>
                                          </p:spTgt>
                                        </p:tgtEl>
                                        <p:attrNameLst>
                                          <p:attrName>style.visibility</p:attrName>
                                        </p:attrNameLst>
                                      </p:cBhvr>
                                      <p:to>
                                        <p:strVal val="visible"/>
                                      </p:to>
                                    </p:set>
                                    <p:animEffect transition="in" filter="fade">
                                      <p:cBhvr>
                                        <p:cTn id="28" dur="1000"/>
                                        <p:tgtEl>
                                          <p:spTgt spid="46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4">
                                            <p:txEl>
                                              <p:pRg st="2" end="2"/>
                                            </p:txEl>
                                          </p:spTgt>
                                        </p:tgtEl>
                                        <p:attrNameLst>
                                          <p:attrName>style.visibility</p:attrName>
                                        </p:attrNameLst>
                                      </p:cBhvr>
                                      <p:to>
                                        <p:strVal val="visible"/>
                                      </p:to>
                                    </p:set>
                                    <p:animEffect transition="in" filter="fade">
                                      <p:cBhvr>
                                        <p:cTn id="33" dur="1000"/>
                                        <p:tgtEl>
                                          <p:spTgt spid="4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D7B6-E9DC-5842-882C-666D8A5E4AED}"/>
              </a:ext>
            </a:extLst>
          </p:cNvPr>
          <p:cNvSpPr>
            <a:spLocks noGrp="1"/>
          </p:cNvSpPr>
          <p:nvPr>
            <p:ph type="title"/>
          </p:nvPr>
        </p:nvSpPr>
        <p:spPr>
          <a:xfrm>
            <a:off x="196030" y="150245"/>
            <a:ext cx="7886700" cy="993775"/>
          </a:xfrm>
        </p:spPr>
        <p:txBody>
          <a:bodyPr/>
          <a:lstStyle/>
          <a:p>
            <a:r>
              <a:rPr lang="en-US" dirty="0"/>
              <a:t>Responsible CS (2/2) </a:t>
            </a:r>
          </a:p>
        </p:txBody>
      </p:sp>
      <p:sp>
        <p:nvSpPr>
          <p:cNvPr id="7" name="Content Placeholder 6">
            <a:extLst>
              <a:ext uri="{FF2B5EF4-FFF2-40B4-BE49-F238E27FC236}">
                <a16:creationId xmlns:a16="http://schemas.microsoft.com/office/drawing/2014/main" id="{49FC4F11-F304-874E-8FC9-54EBDA5030DF}"/>
              </a:ext>
            </a:extLst>
          </p:cNvPr>
          <p:cNvSpPr>
            <a:spLocks noGrp="1"/>
          </p:cNvSpPr>
          <p:nvPr>
            <p:ph idx="1"/>
          </p:nvPr>
        </p:nvSpPr>
        <p:spPr>
          <a:xfrm>
            <a:off x="628650" y="1720180"/>
            <a:ext cx="7886700" cy="2302080"/>
          </a:xfrm>
        </p:spPr>
        <p:txBody>
          <a:bodyPr>
            <a:noAutofit/>
          </a:bodyPr>
          <a:lstStyle/>
          <a:p>
            <a:pPr fontAlgn="base"/>
            <a:r>
              <a:rPr lang="en-US" sz="2000" dirty="0"/>
              <a:t>Hosting 8chan on a public server allows cooperation with law enforcement</a:t>
            </a:r>
          </a:p>
          <a:p>
            <a:pPr fontAlgn="base"/>
            <a:r>
              <a:rPr lang="en-US" sz="2000" dirty="0"/>
              <a:t>Banning 8chan sets a dangerous precedent for the companies future (repressive country theory).</a:t>
            </a:r>
          </a:p>
          <a:p>
            <a:pPr fontAlgn="base"/>
            <a:r>
              <a:rPr lang="en-US" sz="2000" dirty="0"/>
              <a:t>Cloudflare has a moral obligation to ban 8chan, a site that breeds perpetrators of violent crime. </a:t>
            </a:r>
          </a:p>
          <a:p>
            <a:pPr marL="0" indent="0" fontAlgn="base">
              <a:buNone/>
            </a:pPr>
            <a:r>
              <a:rPr lang="en-US" sz="2000" dirty="0"/>
              <a:t> </a:t>
            </a:r>
          </a:p>
          <a:p>
            <a:endParaRPr lang="en-US" sz="2000" dirty="0"/>
          </a:p>
        </p:txBody>
      </p:sp>
      <p:sp>
        <p:nvSpPr>
          <p:cNvPr id="8" name="Rectangle 7">
            <a:extLst>
              <a:ext uri="{FF2B5EF4-FFF2-40B4-BE49-F238E27FC236}">
                <a16:creationId xmlns:a16="http://schemas.microsoft.com/office/drawing/2014/main" id="{ABCE1323-21CE-6E44-9747-D63E545B1EE7}"/>
              </a:ext>
            </a:extLst>
          </p:cNvPr>
          <p:cNvSpPr/>
          <p:nvPr/>
        </p:nvSpPr>
        <p:spPr>
          <a:xfrm>
            <a:off x="628650" y="1033679"/>
            <a:ext cx="7886700" cy="954107"/>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Banning 8chan would make our lives a lot easier, but it would make the job of law enforcement and controlling hate groups online harder.” </a:t>
            </a:r>
            <a:r>
              <a:rPr lang="en-US" dirty="0">
                <a:latin typeface="Arial" panose="020B0604020202020204" pitchFamily="34" charset="0"/>
                <a:cs typeface="Arial" panose="020B0604020202020204" pitchFamily="34" charset="0"/>
              </a:rPr>
              <a:t>- Matthew Prince, Cloudflare’s Chief Executive </a:t>
            </a:r>
          </a:p>
          <a:p>
            <a:pPr algn="ct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2843025-88D2-E041-AD07-964901E4FCFF}"/>
              </a:ext>
            </a:extLst>
          </p:cNvPr>
          <p:cNvSpPr/>
          <p:nvPr/>
        </p:nvSpPr>
        <p:spPr>
          <a:xfrm>
            <a:off x="889819" y="3854482"/>
            <a:ext cx="7074310" cy="1138773"/>
          </a:xfrm>
          <a:prstGeom prst="rect">
            <a:avLst/>
          </a:prstGeom>
        </p:spPr>
        <p:txBody>
          <a:bodyPr wrap="square">
            <a:spAutoFit/>
          </a:bodyPr>
          <a:lstStyle/>
          <a:p>
            <a:pPr algn="ctr"/>
            <a:r>
              <a:rPr lang="en-US" sz="2000" b="1" dirty="0">
                <a:latin typeface="Comfortaa"/>
              </a:rPr>
              <a:t>Whose responsibility should it be to moderate violent content, the government or the individual companies? </a:t>
            </a:r>
            <a:endParaRPr lang="en-US" sz="2000" b="1" dirty="0"/>
          </a:p>
          <a:p>
            <a:pPr algn="ctr"/>
            <a:br>
              <a:rPr lang="en-US" b="1" dirty="0"/>
            </a:br>
            <a:endParaRPr lang="en-US" b="1" dirty="0"/>
          </a:p>
        </p:txBody>
      </p:sp>
    </p:spTree>
    <p:extLst>
      <p:ext uri="{BB962C8B-B14F-4D97-AF65-F5344CB8AC3E}">
        <p14:creationId xmlns:p14="http://schemas.microsoft.com/office/powerpoint/2010/main" val="3532675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457200" y="312262"/>
            <a:ext cx="8229600" cy="683234"/>
          </a:xfrm>
          <a:prstGeom prst="rect">
            <a:avLst/>
          </a:prstGeom>
        </p:spPr>
        <p:txBody>
          <a:bodyPr lIns="91425" tIns="91425" rIns="91425" bIns="91425" anchor="b" anchorCtr="0">
            <a:spAutoFit/>
          </a:bodyPr>
          <a:lstStyle/>
          <a:p>
            <a:r>
              <a:rPr lang="en" dirty="0"/>
              <a:t>Local Variables (2/2)</a:t>
            </a:r>
          </a:p>
        </p:txBody>
      </p:sp>
      <p:sp>
        <p:nvSpPr>
          <p:cNvPr id="464" name="Shape 464"/>
          <p:cNvSpPr txBox="1">
            <a:spLocks noGrp="1"/>
          </p:cNvSpPr>
          <p:nvPr>
            <p:ph type="body" idx="1"/>
          </p:nvPr>
        </p:nvSpPr>
        <p:spPr>
          <a:xfrm>
            <a:off x="505389" y="1196173"/>
            <a:ext cx="3767621" cy="3331651"/>
          </a:xfrm>
          <a:prstGeom prst="rect">
            <a:avLst/>
          </a:prstGeom>
        </p:spPr>
        <p:txBody>
          <a:bodyPr wrap="square" lIns="91425" tIns="91425" rIns="91425" bIns="91425" anchor="ctr" anchorCtr="0">
            <a:spAutoFit/>
          </a:bodyPr>
          <a:lstStyle/>
          <a:p>
            <a:pPr marL="457200" lvl="0" indent="-355600">
              <a:lnSpc>
                <a:spcPct val="110000"/>
              </a:lnSpc>
              <a:spcAft>
                <a:spcPts val="1000"/>
              </a:spcAft>
              <a:buClr>
                <a:schemeClr val="dk1"/>
              </a:buClr>
              <a:buSzPct val="100000"/>
              <a:buFont typeface="Arial" panose="020B0604020202020204" pitchFamily="34" charset="0"/>
              <a:buChar char="●"/>
            </a:pPr>
            <a:r>
              <a:rPr lang="en" sz="2000" dirty="0"/>
              <a:t>We created </a:t>
            </a:r>
            <a:r>
              <a:rPr lang="en" sz="2000" dirty="0">
                <a:solidFill>
                  <a:srgbClr val="0000FF"/>
                </a:solidFill>
                <a:latin typeface="Consolas"/>
                <a:ea typeface="Consolas"/>
                <a:cs typeface="Consolas"/>
                <a:sym typeface="Consolas"/>
              </a:rPr>
              <a:t>groomer</a:t>
            </a:r>
            <a:r>
              <a:rPr lang="en" sz="2000" dirty="0"/>
              <a:t> and </a:t>
            </a:r>
            <a:r>
              <a:rPr lang="en-US" sz="2000" dirty="0" err="1">
                <a:solidFill>
                  <a:srgbClr val="0000FF"/>
                </a:solidFill>
                <a:latin typeface="Consolas"/>
                <a:cs typeface="Consolas"/>
                <a:sym typeface="Consolas"/>
              </a:rPr>
              <a:t>d</a:t>
            </a:r>
            <a:r>
              <a:rPr lang="en-US" sz="2000" dirty="0" err="1">
                <a:solidFill>
                  <a:srgbClr val="0000FF"/>
                </a:solidFill>
                <a:latin typeface="Consolas"/>
                <a:ea typeface="Consolas"/>
                <a:cs typeface="Consolas"/>
                <a:sym typeface="Consolas"/>
              </a:rPr>
              <a:t>jango</a:t>
            </a:r>
            <a:r>
              <a:rPr lang="en-US" sz="2000" dirty="0">
                <a:solidFill>
                  <a:srgbClr val="0000FF"/>
                </a:solidFill>
                <a:sym typeface="Consolas"/>
              </a:rPr>
              <a:t> </a:t>
            </a:r>
            <a:r>
              <a:rPr lang="en" sz="2000" dirty="0"/>
              <a:t>in our </a:t>
            </a:r>
            <a:r>
              <a:rPr lang="en" sz="2000" dirty="0">
                <a:solidFill>
                  <a:srgbClr val="0000FF"/>
                </a:solidFill>
                <a:latin typeface="Consolas"/>
                <a:ea typeface="Consolas"/>
                <a:cs typeface="Consolas"/>
                <a:sym typeface="Consolas"/>
              </a:rPr>
              <a:t>PetShop</a:t>
            </a:r>
            <a:r>
              <a:rPr lang="en" sz="2000" dirty="0"/>
              <a:t>’s helper method, but as far as the rest of the class is concerned, they don’t exist</a:t>
            </a:r>
          </a:p>
          <a:p>
            <a:pPr marL="457200" lvl="0" indent="-355600">
              <a:lnSpc>
                <a:spcPct val="110000"/>
              </a:lnSpc>
              <a:spcAft>
                <a:spcPts val="1000"/>
              </a:spcAft>
              <a:buClr>
                <a:schemeClr val="dk1"/>
              </a:buClr>
              <a:buSzPct val="100000"/>
              <a:buFont typeface="Arial" panose="020B0604020202020204" pitchFamily="34" charset="0"/>
              <a:buChar char="●"/>
            </a:pPr>
            <a:r>
              <a:rPr lang="en" sz="2000" dirty="0"/>
              <a:t>Once the method is executed, they’re gone :(</a:t>
            </a:r>
          </a:p>
          <a:p>
            <a:pPr marL="914400" lvl="1" indent="-355600">
              <a:lnSpc>
                <a:spcPct val="110000"/>
              </a:lnSpc>
              <a:spcAft>
                <a:spcPts val="1000"/>
              </a:spcAft>
              <a:buClr>
                <a:schemeClr val="dk1"/>
              </a:buClr>
              <a:buSzPct val="100000"/>
              <a:buFont typeface="Courier New" panose="02070309020205020404" pitchFamily="49" charset="0"/>
              <a:buChar char="o"/>
            </a:pPr>
            <a:r>
              <a:rPr lang="en" sz="1600" dirty="0"/>
              <a:t>This is known as “Garbage Collection”</a:t>
            </a:r>
          </a:p>
        </p:txBody>
      </p:sp>
      <p:sp>
        <p:nvSpPr>
          <p:cNvPr id="465" name="Shape 465"/>
          <p:cNvSpPr txBox="1">
            <a:spLocks noGrp="1"/>
          </p:cNvSpPr>
          <p:nvPr>
            <p:ph type="body" idx="2"/>
          </p:nvPr>
        </p:nvSpPr>
        <p:spPr>
          <a:xfrm>
            <a:off x="4311112" y="858380"/>
            <a:ext cx="4979100" cy="4380784"/>
          </a:xfrm>
          <a:prstGeom prst="rect">
            <a:avLst/>
          </a:prstGeom>
        </p:spPr>
        <p:txBody>
          <a:bodyPr lIns="91425" tIns="91425" rIns="91425" bIns="91425" anchor="ctr" anchorCtr="0">
            <a:spAutoFit/>
          </a:bodyPr>
          <a:lstStyle/>
          <a:p>
            <a:pPr lvl="0" defTabSz="403225">
              <a:lnSpc>
                <a:spcPct val="115000"/>
              </a:lnSpc>
              <a:buNone/>
            </a:pPr>
            <a:r>
              <a:rPr lang="x-none" sz="1400" dirty="0">
                <a:latin typeface="Consolas"/>
                <a:ea typeface="Consolas"/>
                <a:cs typeface="Consolas"/>
                <a:sym typeface="Consolas"/>
              </a:rPr>
              <a:t>public class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a:lnSpc>
                <a:spcPct val="115000"/>
              </a:lnSpc>
              <a:buNone/>
            </a:pPr>
            <a:endParaRPr lang="en-US" sz="1400" dirty="0">
              <a:solidFill>
                <a:srgbClr val="999999"/>
              </a:solidFill>
              <a:latin typeface="Consolas"/>
              <a:ea typeface="Consolas"/>
              <a:cs typeface="Consolas"/>
              <a:sym typeface="Consolas"/>
            </a:endParaRPr>
          </a:p>
          <a:p>
            <a:pPr lvl="0" defTabSz="403225">
              <a:lnSpc>
                <a:spcPct val="115000"/>
              </a:lnSpc>
              <a:buNone/>
            </a:pPr>
            <a:r>
              <a:rPr lang="x-none" sz="1400" dirty="0">
                <a:solidFill>
                  <a:srgbClr val="999999"/>
                </a:solidFill>
                <a:latin typeface="Consolas"/>
                <a:ea typeface="Consolas"/>
                <a:cs typeface="Consolas"/>
                <a:sym typeface="Consolas"/>
              </a:rPr>
              <a:t>	/* This is the constructor! */</a:t>
            </a:r>
          </a:p>
          <a:p>
            <a:pPr lvl="0" defTabSz="403225">
              <a:lnSpc>
                <a:spcPct val="115000"/>
              </a:lnSpc>
              <a:buNone/>
            </a:pPr>
            <a:r>
              <a:rPr lang="x-none" sz="1400" dirty="0">
                <a:solidFill>
                  <a:srgbClr val="999999"/>
                </a:solidFill>
                <a:latin typeface="Consolas"/>
                <a:ea typeface="Consolas"/>
                <a:cs typeface="Consolas"/>
                <a:sym typeface="Consolas"/>
              </a:rPr>
              <a:t>	</a:t>
            </a:r>
            <a:r>
              <a:rPr lang="x-none" sz="1400" dirty="0">
                <a:latin typeface="Consolas"/>
                <a:ea typeface="Consolas"/>
                <a:cs typeface="Consolas"/>
                <a:sym typeface="Consolas"/>
              </a:rPr>
              <a:t>public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a:lnSpc>
                <a:spcPct val="115000"/>
              </a:lnSpc>
              <a:buNone/>
            </a:pPr>
            <a:r>
              <a:rPr lang="x-none" sz="1400" dirty="0">
                <a:solidFill>
                  <a:srgbClr val="999999"/>
                </a:solidFill>
                <a:latin typeface="Consolas"/>
                <a:ea typeface="Consolas"/>
                <a:cs typeface="Consolas"/>
                <a:sym typeface="Consolas"/>
              </a:rPr>
              <a:t>		</a:t>
            </a:r>
            <a:r>
              <a:rPr lang="x-none" sz="1400" dirty="0">
                <a:latin typeface="Consolas"/>
                <a:ea typeface="Consolas"/>
                <a:cs typeface="Consolas"/>
                <a:sym typeface="Consolas"/>
              </a:rPr>
              <a:t>this.</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a:t>
            </a:r>
            <a:r>
              <a:rPr lang="x-none" sz="1400" dirty="0">
                <a:solidFill>
                  <a:srgbClr val="999999"/>
                </a:solidFill>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a:t>
            </a:r>
          </a:p>
          <a:p>
            <a:pPr lvl="0" defTabSz="403225">
              <a:lnSpc>
                <a:spcPct val="115000"/>
              </a:lnSpc>
              <a:buNone/>
            </a:pPr>
            <a:endParaRPr lang="en-US" sz="1400" dirty="0">
              <a:latin typeface="Consolas"/>
              <a:ea typeface="Consolas"/>
              <a:cs typeface="Consolas"/>
              <a:sym typeface="Consolas"/>
            </a:endParaRPr>
          </a:p>
          <a:p>
            <a:pPr lvl="0" defTabSz="403225">
              <a:lnSpc>
                <a:spcPct val="115000"/>
              </a:lnSpc>
              <a:buNone/>
            </a:pPr>
            <a:r>
              <a:rPr lang="x-none" sz="1400">
                <a:latin typeface="Consolas"/>
                <a:ea typeface="Consolas"/>
                <a:cs typeface="Consolas"/>
                <a:sym typeface="Consolas"/>
              </a:rPr>
              <a:t>	</a:t>
            </a:r>
            <a:r>
              <a:rPr lang="x-none" sz="1400" dirty="0">
                <a:latin typeface="Consolas"/>
                <a:ea typeface="Consolas"/>
                <a:cs typeface="Consolas"/>
                <a:sym typeface="Consolas"/>
              </a:rPr>
              <a:t>public void </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a:t>
            </a:r>
            <a:r>
              <a:rPr lang="x-none" sz="1400" dirty="0">
                <a:solidFill>
                  <a:srgbClr val="000000"/>
                </a:solidFill>
                <a:latin typeface="Consolas"/>
                <a:ea typeface="Consolas"/>
                <a:cs typeface="Consolas"/>
                <a:sym typeface="Consolas"/>
              </a:rPr>
              <a:t>Dog </a:t>
            </a:r>
            <a:r>
              <a:rPr lang="x-none" sz="1400" b="1" dirty="0">
                <a:solidFill>
                  <a:srgbClr val="FF0000"/>
                </a:solidFill>
                <a:latin typeface="Consolas"/>
                <a:ea typeface="Consolas"/>
                <a:cs typeface="Consolas"/>
                <a:sym typeface="Consolas"/>
              </a:rPr>
              <a:t>django </a:t>
            </a:r>
            <a:r>
              <a:rPr lang="x-none" sz="1400" dirty="0">
                <a:solidFill>
                  <a:srgbClr val="000000"/>
                </a:solidFill>
                <a:latin typeface="Consolas"/>
                <a:ea typeface="Consolas"/>
                <a:cs typeface="Consolas"/>
                <a:sym typeface="Consolas"/>
              </a:rPr>
              <a:t>= new Dog();</a:t>
            </a:r>
          </a:p>
          <a:p>
            <a:pPr lvl="0" defTabSz="403225">
              <a:lnSpc>
                <a:spcPct val="115000"/>
              </a:lnSpc>
              <a:buNone/>
            </a:pPr>
            <a:r>
              <a:rPr lang="x-none" sz="1400" dirty="0">
                <a:solidFill>
                  <a:srgbClr val="999999"/>
                </a:solidFill>
                <a:latin typeface="Consolas"/>
                <a:ea typeface="Consolas"/>
                <a:cs typeface="Consolas"/>
                <a:sym typeface="Consolas"/>
              </a:rPr>
              <a:t>		</a:t>
            </a:r>
            <a:r>
              <a:rPr lang="x-none" sz="1400" dirty="0" err="1">
                <a:solidFill>
                  <a:srgbClr val="000000"/>
                </a:solidFill>
                <a:latin typeface="Consolas"/>
                <a:ea typeface="Consolas"/>
                <a:cs typeface="Consolas"/>
                <a:sym typeface="Consolas"/>
              </a:rPr>
              <a:t>DogGroomer</a:t>
            </a:r>
            <a:r>
              <a:rPr lang="x-none" sz="1400" dirty="0">
                <a:solidFill>
                  <a:srgbClr val="000000"/>
                </a:solidFill>
                <a:latin typeface="Consolas"/>
                <a:ea typeface="Consolas"/>
                <a:cs typeface="Consolas"/>
                <a:sym typeface="Consolas"/>
              </a:rPr>
              <a:t> </a:t>
            </a:r>
            <a:r>
              <a:rPr lang="x-none" sz="1400" b="1" dirty="0">
                <a:solidFill>
                  <a:srgbClr val="FF0000"/>
                </a:solidFill>
                <a:latin typeface="Consolas"/>
                <a:ea typeface="Consolas"/>
                <a:cs typeface="Consolas"/>
                <a:sym typeface="Consolas"/>
              </a:rPr>
              <a:t>groomer</a:t>
            </a:r>
            <a:r>
              <a:rPr lang="x-none" sz="1400" dirty="0">
                <a:solidFill>
                  <a:srgbClr val="000000"/>
                </a:solidFill>
                <a:latin typeface="Consolas"/>
                <a:ea typeface="Consolas"/>
                <a:cs typeface="Consolas"/>
                <a:sym typeface="Consolas"/>
              </a:rPr>
              <a:t> = new </a:t>
            </a:r>
            <a:r>
              <a:rPr lang="x-none" sz="1400" dirty="0" err="1">
                <a:solidFill>
                  <a:srgbClr val="000000"/>
                </a:solidFill>
                <a:latin typeface="Consolas"/>
                <a:ea typeface="Consolas"/>
                <a:cs typeface="Consolas"/>
                <a:sym typeface="Consolas"/>
              </a:rPr>
              <a:t>DogGroomer</a:t>
            </a:r>
            <a:r>
              <a:rPr lang="x-none" sz="1400" dirty="0">
                <a:solidFill>
                  <a:srgbClr val="000000"/>
                </a:solidFill>
                <a:latin typeface="Consolas"/>
                <a:ea typeface="Consolas"/>
                <a:cs typeface="Consolas"/>
                <a:sym typeface="Consolas"/>
              </a:rPr>
              <a:t>();</a:t>
            </a:r>
          </a:p>
          <a:p>
            <a:pPr lvl="0" defTabSz="403225">
              <a:lnSpc>
                <a:spcPct val="115000"/>
              </a:lnSpc>
              <a:buNone/>
            </a:pPr>
            <a:r>
              <a:rPr lang="x-none" sz="1400" dirty="0">
                <a:solidFill>
                  <a:srgbClr val="999999"/>
                </a:solidFill>
                <a:latin typeface="Consolas"/>
                <a:ea typeface="Consolas"/>
                <a:cs typeface="Consolas"/>
                <a:sym typeface="Consolas"/>
              </a:rPr>
              <a:t>		</a:t>
            </a:r>
            <a:r>
              <a:rPr lang="x-none" sz="1400" dirty="0">
                <a:latin typeface="Consolas"/>
                <a:ea typeface="Consolas"/>
                <a:cs typeface="Consolas"/>
                <a:sym typeface="Consolas"/>
              </a:rPr>
              <a:t>groomer.groom(django);</a:t>
            </a:r>
          </a:p>
          <a:p>
            <a:pPr lvl="0" defTabSz="403225">
              <a:lnSpc>
                <a:spcPct val="115000"/>
              </a:lnSpc>
              <a:buNone/>
            </a:pPr>
            <a:r>
              <a:rPr lang="x-none" sz="1400" dirty="0">
                <a:solidFill>
                  <a:srgbClr val="999999"/>
                </a:solidFill>
                <a:latin typeface="Consolas"/>
                <a:ea typeface="Consolas"/>
                <a:cs typeface="Consolas"/>
                <a:sym typeface="Consolas"/>
              </a:rPr>
              <a:t>		</a:t>
            </a:r>
            <a:r>
              <a:rPr lang="x-none" sz="1400" dirty="0">
                <a:solidFill>
                  <a:srgbClr val="000000"/>
                </a:solidFill>
                <a:latin typeface="Consolas"/>
                <a:ea typeface="Consolas"/>
                <a:cs typeface="Consolas"/>
                <a:sym typeface="Consolas"/>
              </a:rPr>
              <a:t>django = new Dog();</a:t>
            </a:r>
          </a:p>
          <a:p>
            <a:pPr lvl="0" defTabSz="403225">
              <a:lnSpc>
                <a:spcPct val="115000"/>
              </a:lnSpc>
              <a:buNone/>
            </a:pPr>
            <a:r>
              <a:rPr lang="x-none" sz="1400" dirty="0">
                <a:solidFill>
                  <a:srgbClr val="999999"/>
                </a:solidFill>
                <a:latin typeface="Consolas"/>
                <a:ea typeface="Consolas"/>
                <a:cs typeface="Consolas"/>
                <a:sym typeface="Consolas"/>
              </a:rPr>
              <a:t>		</a:t>
            </a:r>
            <a:r>
              <a:rPr lang="x-none" sz="1400" dirty="0">
                <a:solidFill>
                  <a:srgbClr val="000000"/>
                </a:solidFill>
                <a:latin typeface="Consolas"/>
                <a:ea typeface="Consolas"/>
                <a:cs typeface="Consolas"/>
                <a:sym typeface="Consolas"/>
              </a:rPr>
              <a:t>groomer.groom(django);</a:t>
            </a:r>
            <a:endParaRPr lang="x-none" sz="1400" dirty="0">
              <a:latin typeface="Consolas"/>
              <a:ea typeface="Consolas"/>
              <a:cs typeface="Consolas"/>
              <a:sym typeface="Consolas"/>
            </a:endParaRPr>
          </a:p>
          <a:p>
            <a:pPr lvl="0" defTabSz="403225">
              <a:lnSpc>
                <a:spcPct val="115000"/>
              </a:lnSpc>
              <a:buNone/>
            </a:pPr>
            <a:r>
              <a:rPr lang="x-none" sz="1400" dirty="0">
                <a:latin typeface="Consolas"/>
                <a:ea typeface="Consolas"/>
                <a:cs typeface="Consolas"/>
                <a:sym typeface="Consolas"/>
              </a:rPr>
              <a:t>	}</a:t>
            </a:r>
          </a:p>
          <a:p>
            <a:pPr lvl="0" defTabSz="403225">
              <a:lnSpc>
                <a:spcPct val="115000"/>
              </a:lnSpc>
              <a:buNone/>
            </a:pPr>
            <a:endParaRPr lang="en-US" sz="1400" dirty="0">
              <a:latin typeface="Consolas"/>
              <a:ea typeface="Consolas"/>
              <a:cs typeface="Consolas"/>
              <a:sym typeface="Consolas"/>
            </a:endParaRPr>
          </a:p>
          <a:p>
            <a:pPr lvl="0" defTabSz="403225">
              <a:lnSpc>
                <a:spcPct val="115000"/>
              </a:lnSpc>
              <a:buNone/>
            </a:pPr>
            <a:r>
              <a:rPr lang="x-none" sz="1400" dirty="0">
                <a:latin typeface="Consolas"/>
                <a:ea typeface="Consolas"/>
                <a:cs typeface="Consolas"/>
                <a:sym typeface="Consolas"/>
              </a:rPr>
              <a:t>}</a:t>
            </a:r>
          </a:p>
          <a:p>
            <a:pPr lvl="0" defTabSz="403225" rtl="0">
              <a:lnSpc>
                <a:spcPct val="115000"/>
              </a:lnSpc>
              <a:spcBef>
                <a:spcPts val="0"/>
              </a:spcBef>
              <a:buNone/>
            </a:pPr>
            <a:endParaRPr lang="en" sz="1400" dirty="0">
              <a:latin typeface="Consolas"/>
              <a:ea typeface="Consolas"/>
              <a:cs typeface="Consolas"/>
              <a:sym typeface="Consolas"/>
            </a:endParaRPr>
          </a:p>
        </p:txBody>
      </p:sp>
      <p:sp>
        <p:nvSpPr>
          <p:cNvPr id="8" name="Shape 466"/>
          <p:cNvSpPr txBox="1"/>
          <p:nvPr/>
        </p:nvSpPr>
        <p:spPr>
          <a:xfrm>
            <a:off x="7108981" y="1799247"/>
            <a:ext cx="1956599" cy="489300"/>
          </a:xfrm>
          <a:prstGeom prst="rect">
            <a:avLst/>
          </a:prstGeom>
          <a:noFill/>
          <a:ln>
            <a:noFill/>
          </a:ln>
        </p:spPr>
        <p:txBody>
          <a:bodyPr lIns="91425" tIns="91425" rIns="91425" bIns="91425" anchor="t" anchorCtr="0">
            <a:spAutoFit/>
          </a:bodyPr>
          <a:lstStyle/>
          <a:p>
            <a:pPr algn="ctr">
              <a:spcBef>
                <a:spcPts val="0"/>
              </a:spcBef>
              <a:buNone/>
            </a:pPr>
            <a:r>
              <a:rPr lang="en" sz="1800" b="1" dirty="0">
                <a:solidFill>
                  <a:srgbClr val="FF0000"/>
                </a:solidFill>
              </a:rPr>
              <a:t>local variables</a:t>
            </a:r>
          </a:p>
        </p:txBody>
      </p:sp>
      <p:cxnSp>
        <p:nvCxnSpPr>
          <p:cNvPr id="9" name="Shape 467"/>
          <p:cNvCxnSpPr/>
          <p:nvPr/>
        </p:nvCxnSpPr>
        <p:spPr>
          <a:xfrm flipH="1">
            <a:off x="5808439" y="2141495"/>
            <a:ext cx="1800933" cy="880124"/>
          </a:xfrm>
          <a:prstGeom prst="straightConnector1">
            <a:avLst/>
          </a:prstGeom>
          <a:noFill/>
          <a:ln w="19050" cap="flat">
            <a:solidFill>
              <a:srgbClr val="FF0000"/>
            </a:solidFill>
            <a:prstDash val="solid"/>
            <a:round/>
            <a:headEnd type="none" w="lg" len="lg"/>
            <a:tailEnd type="triangle" w="lg" len="lg"/>
          </a:ln>
        </p:spPr>
      </p:cxnSp>
      <p:cxnSp>
        <p:nvCxnSpPr>
          <p:cNvPr id="10" name="Shape 468"/>
          <p:cNvCxnSpPr/>
          <p:nvPr/>
        </p:nvCxnSpPr>
        <p:spPr>
          <a:xfrm flipH="1">
            <a:off x="6580942" y="2141495"/>
            <a:ext cx="1435997" cy="1125125"/>
          </a:xfrm>
          <a:prstGeom prst="straightConnector1">
            <a:avLst/>
          </a:prstGeom>
          <a:noFill/>
          <a:ln w="19050" cap="flat">
            <a:solidFill>
              <a:srgbClr val="FF0000"/>
            </a:solidFill>
            <a:prstDash val="solid"/>
            <a:round/>
            <a:headEnd type="none" w="lg" len="lg"/>
            <a:tailEnd type="triangle" w="lg" len="lg"/>
          </a:ln>
        </p:spPr>
      </p:cxnSp>
    </p:spTree>
    <p:extLst>
      <p:ext uri="{BB962C8B-B14F-4D97-AF65-F5344CB8AC3E}">
        <p14:creationId xmlns:p14="http://schemas.microsoft.com/office/powerpoint/2010/main" val="78170338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xEl>
                                              <p:pRg st="0" end="0"/>
                                            </p:txEl>
                                          </p:spTgt>
                                        </p:tgtEl>
                                        <p:attrNameLst>
                                          <p:attrName>style.visibility</p:attrName>
                                        </p:attrNameLst>
                                      </p:cBhvr>
                                      <p:to>
                                        <p:strVal val="visible"/>
                                      </p:to>
                                    </p:set>
                                    <p:animEffect transition="in" filter="fade">
                                      <p:cBhvr>
                                        <p:cTn id="7" dur="1000"/>
                                        <p:tgtEl>
                                          <p:spTgt spid="4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4">
                                            <p:txEl>
                                              <p:pRg st="1" end="1"/>
                                            </p:txEl>
                                          </p:spTgt>
                                        </p:tgtEl>
                                        <p:attrNameLst>
                                          <p:attrName>style.visibility</p:attrName>
                                        </p:attrNameLst>
                                      </p:cBhvr>
                                      <p:to>
                                        <p:strVal val="visible"/>
                                      </p:to>
                                    </p:set>
                                    <p:animEffect transition="in" filter="fade">
                                      <p:cBhvr>
                                        <p:cTn id="12" dur="1000"/>
                                        <p:tgtEl>
                                          <p:spTgt spid="4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4">
                                            <p:txEl>
                                              <p:pRg st="2" end="2"/>
                                            </p:txEl>
                                          </p:spTgt>
                                        </p:tgtEl>
                                        <p:attrNameLst>
                                          <p:attrName>style.visibility</p:attrName>
                                        </p:attrNameLst>
                                      </p:cBhvr>
                                      <p:to>
                                        <p:strVal val="visible"/>
                                      </p:to>
                                    </p:set>
                                    <p:animEffect transition="in" filter="fade">
                                      <p:cBhvr>
                                        <p:cTn id="17" dur="1000"/>
                                        <p:tgtEl>
                                          <p:spTgt spid="4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“Garbage Collection”</a:t>
            </a:r>
          </a:p>
        </p:txBody>
      </p:sp>
      <p:sp>
        <p:nvSpPr>
          <p:cNvPr id="3" name="Text Placeholder 2"/>
          <p:cNvSpPr>
            <a:spLocks noGrp="1"/>
          </p:cNvSpPr>
          <p:nvPr>
            <p:ph type="body" idx="1"/>
          </p:nvPr>
        </p:nvSpPr>
        <p:spPr>
          <a:xfrm>
            <a:off x="457200" y="1063228"/>
            <a:ext cx="5886450" cy="4215245"/>
          </a:xfrm>
        </p:spPr>
        <p:txBody>
          <a:bodyPr>
            <a:normAutofit fontScale="77500" lnSpcReduction="20000"/>
          </a:bodyPr>
          <a:lstStyle/>
          <a:p>
            <a:pPr>
              <a:lnSpc>
                <a:spcPct val="120000"/>
              </a:lnSpc>
              <a:buSzPct val="110000"/>
              <a:buFont typeface="System Font Regular"/>
              <a:buChar char="●"/>
            </a:pPr>
            <a:r>
              <a:rPr lang="en-US" sz="2600" dirty="0"/>
              <a:t>If an instance referred to by a variable goes out of scope, we can no longer access it. Because we can’t access the instance, it gets garbage collected</a:t>
            </a:r>
          </a:p>
          <a:p>
            <a:pPr>
              <a:lnSpc>
                <a:spcPct val="120000"/>
              </a:lnSpc>
              <a:buSzPct val="110000"/>
              <a:buFont typeface="System Font Regular"/>
              <a:buChar char="●"/>
            </a:pPr>
            <a:endParaRPr lang="en-US" sz="400" dirty="0"/>
          </a:p>
          <a:p>
            <a:pPr lvl="1">
              <a:lnSpc>
                <a:spcPct val="120000"/>
              </a:lnSpc>
              <a:buSzPct val="90000"/>
              <a:buFont typeface="Courier New" panose="02070309020205020404" pitchFamily="49" charset="0"/>
              <a:buChar char="o"/>
            </a:pPr>
            <a:r>
              <a:rPr lang="en-US" sz="2200" dirty="0"/>
              <a:t>in garbage collection, the space that the instance took up in memory is freed and the instance no longer exists</a:t>
            </a:r>
          </a:p>
          <a:p>
            <a:pPr lvl="1">
              <a:lnSpc>
                <a:spcPct val="120000"/>
              </a:lnSpc>
              <a:buSzPct val="110000"/>
              <a:buFont typeface="System Font Regular"/>
              <a:buChar char="●"/>
            </a:pPr>
            <a:endParaRPr lang="en-US" sz="400" dirty="0"/>
          </a:p>
          <a:p>
            <a:pPr>
              <a:lnSpc>
                <a:spcPct val="120000"/>
              </a:lnSpc>
              <a:buSzPct val="110000"/>
              <a:buFont typeface="System Font Regular"/>
              <a:buChar char="●"/>
            </a:pPr>
            <a:r>
              <a:rPr lang="en-US" sz="2600" dirty="0"/>
              <a:t>Lose access to an instance when</a:t>
            </a:r>
            <a:r>
              <a:rPr lang="en-US" sz="2200" dirty="0"/>
              <a:t>:</a:t>
            </a:r>
          </a:p>
          <a:p>
            <a:pPr lvl="1">
              <a:lnSpc>
                <a:spcPct val="120000"/>
              </a:lnSpc>
              <a:buSzPct val="90000"/>
              <a:buFont typeface="Courier New" panose="02070309020205020404" pitchFamily="49" charset="0"/>
              <a:buChar char="o"/>
            </a:pPr>
            <a:r>
              <a:rPr lang="en-US" sz="2200" dirty="0"/>
              <a:t>local variables go out of scope at the end of method execution</a:t>
            </a:r>
          </a:p>
          <a:p>
            <a:pPr lvl="1">
              <a:lnSpc>
                <a:spcPct val="120000"/>
              </a:lnSpc>
              <a:buSzPct val="90000"/>
              <a:buFont typeface="Courier New" panose="02070309020205020404" pitchFamily="49" charset="0"/>
              <a:buChar char="o"/>
            </a:pPr>
            <a:r>
              <a:rPr lang="en-US" sz="2200" dirty="0"/>
              <a:t>variables lose their reference to an instance during variable reassignment (</a:t>
            </a:r>
            <a:r>
              <a:rPr lang="en-US" dirty="0" err="1">
                <a:solidFill>
                  <a:srgbClr val="0000FF"/>
                </a:solidFill>
                <a:latin typeface="Consolas"/>
                <a:ea typeface="Consolas"/>
                <a:cs typeface="Consolas"/>
              </a:rPr>
              <a:t>django</a:t>
            </a:r>
            <a:r>
              <a:rPr lang="en-US" sz="2200" dirty="0"/>
              <a:t>, slide 37)</a:t>
            </a:r>
          </a:p>
          <a:p>
            <a:pPr>
              <a:buSzPct val="110000"/>
            </a:pPr>
            <a:endParaRPr lang="en-US" dirty="0"/>
          </a:p>
          <a:p>
            <a:pPr>
              <a:buSzPct val="110000"/>
            </a:pPr>
            <a:endParaRPr lang="en-US" dirty="0"/>
          </a:p>
        </p:txBody>
      </p:sp>
      <p:pic>
        <p:nvPicPr>
          <p:cNvPr id="6" name="Google Shape;543;p41" descr="Image result for the office garbage"/>
          <p:cNvPicPr preferRelativeResize="0"/>
          <p:nvPr/>
        </p:nvPicPr>
        <p:blipFill rotWithShape="1">
          <a:blip r:embed="rId3">
            <a:alphaModFix/>
          </a:blip>
          <a:srcRect l="19277"/>
          <a:stretch/>
        </p:blipFill>
        <p:spPr>
          <a:xfrm>
            <a:off x="6500414" y="1721427"/>
            <a:ext cx="2620954" cy="1700645"/>
          </a:xfrm>
          <a:prstGeom prst="rect">
            <a:avLst/>
          </a:prstGeom>
          <a:noFill/>
          <a:ln>
            <a:noFill/>
          </a:ln>
        </p:spPr>
      </p:pic>
    </p:spTree>
    <p:extLst>
      <p:ext uri="{BB962C8B-B14F-4D97-AF65-F5344CB8AC3E}">
        <p14:creationId xmlns:p14="http://schemas.microsoft.com/office/powerpoint/2010/main" val="7121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Autofit/>
          </a:bodyPr>
          <a:lstStyle/>
          <a:p>
            <a:r>
              <a:rPr lang="en-US" dirty="0"/>
              <a:t>Accessing Local Variables</a:t>
            </a:r>
          </a:p>
        </p:txBody>
      </p:sp>
      <p:sp>
        <p:nvSpPr>
          <p:cNvPr id="3" name="Text Placeholder 2"/>
          <p:cNvSpPr>
            <a:spLocks noGrp="1"/>
          </p:cNvSpPr>
          <p:nvPr>
            <p:ph type="body" idx="1"/>
          </p:nvPr>
        </p:nvSpPr>
        <p:spPr/>
        <p:txBody>
          <a:bodyPr>
            <a:normAutofit/>
          </a:bodyPr>
          <a:lstStyle/>
          <a:p>
            <a:pPr>
              <a:buSzPct val="100000"/>
              <a:buFont typeface="System Font Regular"/>
              <a:buChar char="●"/>
            </a:pPr>
            <a:r>
              <a:rPr lang="en-US" sz="2400" dirty="0"/>
              <a:t>If you try to access a local variable outside of its method, you’ll receive a “cannot find symbol” compilation error. </a:t>
            </a:r>
          </a:p>
          <a:p>
            <a:endParaRPr lang="en-US" dirty="0"/>
          </a:p>
          <a:p>
            <a:pPr marL="0" indent="0">
              <a:buNone/>
            </a:pPr>
            <a:endParaRPr lang="en-US" dirty="0"/>
          </a:p>
          <a:p>
            <a:endParaRPr lang="en-US" dirty="0"/>
          </a:p>
        </p:txBody>
      </p:sp>
      <p:sp>
        <p:nvSpPr>
          <p:cNvPr id="5" name="Shape 547"/>
          <p:cNvSpPr txBox="1">
            <a:spLocks noGrp="1"/>
          </p:cNvSpPr>
          <p:nvPr>
            <p:ph type="body" idx="2"/>
          </p:nvPr>
        </p:nvSpPr>
        <p:spPr>
          <a:xfrm>
            <a:off x="4913526" y="1086081"/>
            <a:ext cx="4230474" cy="3370123"/>
          </a:xfrm>
          <a:prstGeom prst="rect">
            <a:avLst/>
          </a:prstGeom>
        </p:spPr>
        <p:txBody>
          <a:bodyPr wrap="square"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public class </a:t>
            </a:r>
            <a:r>
              <a:rPr lang="en" sz="1200" dirty="0" err="1">
                <a:latin typeface="Consolas"/>
                <a:ea typeface="Consolas"/>
                <a:cs typeface="Consolas"/>
                <a:sym typeface="Consolas"/>
              </a:rPr>
              <a:t>PetShop</a:t>
            </a:r>
            <a:r>
              <a:rPr lang="en" sz="12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a:t>
            </a:r>
            <a:r>
              <a:rPr lang="en" sz="1200" dirty="0">
                <a:solidFill>
                  <a:srgbClr val="999999"/>
                </a:solidFill>
                <a:latin typeface="Consolas"/>
                <a:ea typeface="Consolas"/>
                <a:cs typeface="Consolas"/>
                <a:sym typeface="Consolas"/>
              </a:rPr>
              <a:t>/* This is the constructor! */</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public PetShop() {</a:t>
            </a:r>
          </a:p>
          <a:p>
            <a:pPr lvl="0" defTabSz="403225" rtl="0">
              <a:lnSpc>
                <a:spcPct val="115000"/>
              </a:lnSpc>
              <a:spcBef>
                <a:spcPts val="0"/>
              </a:spcBef>
              <a:buNone/>
            </a:pPr>
            <a:r>
              <a:rPr lang="en" sz="1200" dirty="0">
                <a:latin typeface="Consolas"/>
                <a:ea typeface="Consolas"/>
                <a:cs typeface="Consolas"/>
                <a:sym typeface="Consolas"/>
              </a:rPr>
              <a:t>	  	</a:t>
            </a:r>
            <a:r>
              <a:rPr lang="en-US" sz="1200" dirty="0">
                <a:solidFill>
                  <a:srgbClr val="000000"/>
                </a:solidFill>
                <a:latin typeface="Consolas"/>
                <a:ea typeface="Consolas"/>
                <a:cs typeface="Consolas"/>
                <a:sym typeface="Consolas"/>
              </a:rPr>
              <a:t>DogGroomer </a:t>
            </a:r>
            <a:r>
              <a:rPr lang="en" sz="1200" dirty="0">
                <a:solidFill>
                  <a:srgbClr val="FF0000"/>
                </a:solidFill>
                <a:latin typeface="Consolas"/>
                <a:ea typeface="Consolas"/>
                <a:cs typeface="Consolas"/>
                <a:sym typeface="Consolas"/>
              </a:rPr>
              <a:t>groomer</a:t>
            </a:r>
            <a:r>
              <a:rPr lang="en" sz="1200" dirty="0">
                <a:solidFill>
                  <a:srgbClr val="000000"/>
                </a:solidFill>
                <a:latin typeface="Consolas"/>
                <a:ea typeface="Consolas"/>
                <a:cs typeface="Consolas"/>
                <a:sym typeface="Consolas"/>
              </a:rPr>
              <a:t> = new DogGroomer(); </a:t>
            </a:r>
            <a:r>
              <a:rPr lang="en-US" sz="1200" dirty="0">
                <a:latin typeface="Consolas"/>
                <a:ea typeface="Consolas"/>
                <a:cs typeface="Consolas"/>
                <a:sym typeface="Consolas"/>
              </a:rPr>
              <a:t>		</a:t>
            </a:r>
            <a:r>
              <a:rPr lang="en-US" sz="1200" dirty="0" err="1">
                <a:latin typeface="Consolas"/>
                <a:ea typeface="Consolas"/>
                <a:cs typeface="Consolas"/>
                <a:sym typeface="Consolas"/>
              </a:rPr>
              <a:t>this.cleanShop</a:t>
            </a:r>
            <a:r>
              <a:rPr lang="en-US" sz="1200" dirty="0">
                <a:latin typeface="Consolas"/>
                <a:ea typeface="Consolas"/>
                <a:cs typeface="Consolas"/>
                <a:sym typeface="Consolas"/>
              </a:rPr>
              <a:t>();</a:t>
            </a: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public void </a:t>
            </a:r>
            <a:r>
              <a:rPr lang="en-US" sz="1200" dirty="0" err="1">
                <a:latin typeface="Consolas"/>
                <a:ea typeface="Consolas"/>
                <a:cs typeface="Consolas"/>
                <a:sym typeface="Consolas"/>
              </a:rPr>
              <a:t>cleanShop</a:t>
            </a:r>
            <a:r>
              <a:rPr lang="en" sz="1200" dirty="0">
                <a:latin typeface="Consolas"/>
                <a:ea typeface="Consolas"/>
                <a:cs typeface="Consolas"/>
                <a:sym typeface="Consolas"/>
              </a:rPr>
              <a:t>() {</a:t>
            </a:r>
            <a:endParaRPr lang="en-US"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US" sz="1200" dirty="0">
                <a:latin typeface="Consolas"/>
                <a:ea typeface="Consolas"/>
                <a:cs typeface="Consolas"/>
                <a:sym typeface="Consolas"/>
              </a:rPr>
              <a:t>		</a:t>
            </a:r>
            <a:r>
              <a:rPr lang="en-US" sz="1200" dirty="0">
                <a:solidFill>
                  <a:schemeClr val="bg1">
                    <a:lumMod val="65000"/>
                  </a:schemeClr>
                </a:solidFill>
                <a:latin typeface="Consolas"/>
                <a:ea typeface="Consolas"/>
                <a:cs typeface="Consolas"/>
                <a:sym typeface="Consolas"/>
              </a:rPr>
              <a:t>//assume we’ve added a sweep method </a:t>
            </a:r>
          </a:p>
          <a:p>
            <a:pPr lvl="0" defTabSz="403225" rtl="0">
              <a:lnSpc>
                <a:spcPct val="115000"/>
              </a:lnSpc>
              <a:spcBef>
                <a:spcPts val="0"/>
              </a:spcBef>
              <a:buClr>
                <a:schemeClr val="dk1"/>
              </a:buClr>
              <a:buSzPct val="78571"/>
              <a:buFont typeface="Arial"/>
              <a:buNone/>
            </a:pPr>
            <a:r>
              <a:rPr lang="en-US" sz="1200" dirty="0">
                <a:solidFill>
                  <a:schemeClr val="bg1">
                    <a:lumMod val="65000"/>
                  </a:schemeClr>
                </a:solidFill>
                <a:latin typeface="Consolas"/>
                <a:ea typeface="Consolas"/>
                <a:cs typeface="Consolas"/>
                <a:sym typeface="Consolas"/>
              </a:rPr>
              <a:t>		//to DogGroomer</a:t>
            </a:r>
            <a:endParaRPr lang="en" sz="1200" dirty="0">
              <a:solidFill>
                <a:schemeClr val="bg1">
                  <a:lumMod val="65000"/>
                </a:schemeClr>
              </a:solidFill>
              <a:latin typeface="Consolas"/>
              <a:ea typeface="Consolas"/>
              <a:cs typeface="Consolas"/>
              <a:sym typeface="Consolas"/>
            </a:endParaRPr>
          </a:p>
          <a:p>
            <a:pPr lvl="0" defTabSz="403225">
              <a:lnSpc>
                <a:spcPct val="115000"/>
              </a:lnSpc>
              <a:buClr>
                <a:schemeClr val="dk1"/>
              </a:buClr>
              <a:buSzPct val="78571"/>
              <a:buNone/>
            </a:pPr>
            <a:r>
              <a:rPr lang="en" sz="1200" dirty="0">
                <a:latin typeface="Consolas"/>
                <a:ea typeface="Consolas"/>
                <a:cs typeface="Consolas"/>
                <a:sym typeface="Consolas"/>
              </a:rPr>
              <a:t> 	  </a:t>
            </a:r>
            <a:r>
              <a:rPr lang="en-US" sz="1200" b="1" dirty="0" err="1">
                <a:solidFill>
                  <a:srgbClr val="FF0000"/>
                </a:solidFill>
                <a:latin typeface="Consolas"/>
                <a:ea typeface="Consolas"/>
                <a:cs typeface="Consolas"/>
                <a:sym typeface="Consolas"/>
              </a:rPr>
              <a:t>groomer.sweep</a:t>
            </a:r>
            <a:r>
              <a:rPr lang="en-US" sz="1200" b="1" dirty="0">
                <a:solidFill>
                  <a:srgbClr val="FF0000"/>
                </a:solidFill>
                <a:latin typeface="Consolas"/>
                <a:ea typeface="Consolas"/>
                <a:cs typeface="Consolas"/>
                <a:sym typeface="Consolas"/>
              </a:rPr>
              <a:t>();</a:t>
            </a:r>
          </a:p>
          <a:p>
            <a:pPr lvl="0" defTabSz="403225">
              <a:lnSpc>
                <a:spcPct val="115000"/>
              </a:lnSpc>
              <a:buClr>
                <a:schemeClr val="dk1"/>
              </a:buClr>
              <a:buSzPct val="78571"/>
              <a:buNone/>
            </a:pPr>
            <a:r>
              <a:rPr lang="en-US" sz="1200" b="1" dirty="0">
                <a:solidFill>
                  <a:srgbClr val="FF0000"/>
                </a:solidFill>
                <a:latin typeface="Consolas"/>
                <a:ea typeface="Consolas"/>
                <a:cs typeface="Consolas"/>
                <a:sym typeface="Consolas"/>
              </a:rPr>
              <a:t>		</a:t>
            </a:r>
            <a:r>
              <a:rPr lang="en-US" sz="1200" dirty="0">
                <a:solidFill>
                  <a:schemeClr val="bg1">
                    <a:lumMod val="65000"/>
                  </a:schemeClr>
                </a:solidFill>
                <a:latin typeface="Consolas"/>
                <a:ea typeface="Consolas"/>
                <a:cs typeface="Consolas"/>
                <a:sym typeface="Consolas"/>
              </a:rPr>
              <a:t>//other methods to empty trash, etc.</a:t>
            </a:r>
            <a:r>
              <a:rPr lang="en" sz="1200" dirty="0">
                <a:solidFill>
                  <a:schemeClr val="bg1">
                    <a:lumMod val="65000"/>
                  </a:schemeClr>
                </a:solidFill>
                <a:latin typeface="Consolas"/>
                <a:ea typeface="Consolas"/>
                <a:cs typeface="Consolas"/>
                <a:sym typeface="Consolas"/>
              </a:rPr>
              <a:t>   </a:t>
            </a:r>
            <a:r>
              <a:rPr lang="en" sz="12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a:t>
            </a:r>
            <a:endParaRPr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a:t>
            </a:r>
          </a:p>
        </p:txBody>
      </p:sp>
      <p:sp>
        <p:nvSpPr>
          <p:cNvPr id="8" name="Shape 547"/>
          <p:cNvSpPr txBox="1">
            <a:spLocks/>
          </p:cNvSpPr>
          <p:nvPr/>
        </p:nvSpPr>
        <p:spPr>
          <a:xfrm>
            <a:off x="577500" y="3144768"/>
            <a:ext cx="3994500" cy="1574247"/>
          </a:xfrm>
          <a:prstGeom prst="rect">
            <a:avLst/>
          </a:prstGeom>
          <a:solidFill>
            <a:schemeClr val="tx1">
              <a:lumMod val="85000"/>
              <a:lumOff val="15000"/>
            </a:schemeClr>
          </a:solidFill>
        </p:spPr>
        <p:txBody>
          <a:bodyPr vert="horz" lIns="91425" tIns="91425" rIns="91425" bIns="91425" rtlCol="0" anchor="ctr" anchorCtr="0">
            <a:spAutoFit/>
          </a:bodyPr>
          <a:lstStyle>
            <a:lvl1pPr marL="228600" indent="-228600" algn="l" defTabSz="914400" rtl="0" eaLnBrk="1" latinLnBrk="0" hangingPunct="1">
              <a:lnSpc>
                <a:spcPct val="90000"/>
              </a:lnSpc>
              <a:spcBef>
                <a:spcPts val="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marL="0" indent="0">
              <a:buNone/>
            </a:pPr>
            <a:r>
              <a:rPr lang="en-US" sz="1800" u="sng" dirty="0">
                <a:solidFill>
                  <a:schemeClr val="bg1"/>
                </a:solidFill>
                <a:latin typeface="Arial" panose="020B0604020202020204" pitchFamily="34" charset="0"/>
                <a:cs typeface="Arial" panose="020B0604020202020204" pitchFamily="34" charset="0"/>
              </a:rPr>
              <a:t>In Terminal:</a:t>
            </a:r>
          </a:p>
          <a:p>
            <a:pPr marL="0" indent="0">
              <a:buNone/>
            </a:pPr>
            <a:endParaRPr lang="en-US" sz="600" u="sng" dirty="0">
              <a:solidFill>
                <a:srgbClr val="FF0000"/>
              </a:solidFill>
              <a:latin typeface="Arial" panose="020B0604020202020204" pitchFamily="34" charset="0"/>
              <a:cs typeface="Arial" panose="020B0604020202020204" pitchFamily="34" charset="0"/>
            </a:endParaRPr>
          </a:p>
          <a:p>
            <a:pPr marL="0" indent="0">
              <a:buNone/>
            </a:pPr>
            <a:r>
              <a:rPr lang="en-US" sz="1200" dirty="0">
                <a:solidFill>
                  <a:schemeClr val="bg2"/>
                </a:solidFill>
                <a:latin typeface="Consolas" panose="020B0609020204030204" pitchFamily="49" charset="0"/>
              </a:rPr>
              <a:t>Petshop.java:13: error: cannot find symbol</a:t>
            </a:r>
          </a:p>
          <a:p>
            <a:pPr marL="0" indent="0">
              <a:buNone/>
            </a:pPr>
            <a:r>
              <a:rPr lang="en-US" sz="1200" dirty="0">
                <a:solidFill>
                  <a:schemeClr val="bg2"/>
                </a:solidFill>
                <a:latin typeface="Consolas" panose="020B0609020204030204" pitchFamily="49" charset="0"/>
              </a:rPr>
              <a:t>  </a:t>
            </a:r>
            <a:r>
              <a:rPr lang="en-US" sz="1200" dirty="0" err="1">
                <a:solidFill>
                  <a:schemeClr val="bg2"/>
                </a:solidFill>
                <a:latin typeface="Consolas" panose="020B0609020204030204" pitchFamily="49" charset="0"/>
              </a:rPr>
              <a:t>groomer.sweep</a:t>
            </a:r>
            <a:r>
              <a:rPr lang="en-US" sz="1200" dirty="0">
                <a:solidFill>
                  <a:schemeClr val="bg2"/>
                </a:solidFill>
                <a:latin typeface="Consolas" panose="020B0609020204030204" pitchFamily="49" charset="0"/>
              </a:rPr>
              <a:t>();</a:t>
            </a:r>
          </a:p>
          <a:p>
            <a:pPr marL="0" indent="0">
              <a:buNone/>
            </a:pPr>
            <a:r>
              <a:rPr lang="en-US" sz="1200" dirty="0">
                <a:solidFill>
                  <a:schemeClr val="bg2"/>
                </a:solidFill>
                <a:latin typeface="Consolas" panose="020B0609020204030204" pitchFamily="49" charset="0"/>
              </a:rPr>
              <a:t>     ^</a:t>
            </a:r>
          </a:p>
          <a:p>
            <a:pPr marL="0" indent="0">
              <a:buNone/>
            </a:pPr>
            <a:r>
              <a:rPr lang="en-US" sz="1200" dirty="0">
                <a:solidFill>
                  <a:schemeClr val="bg2"/>
                </a:solidFill>
                <a:latin typeface="Consolas" panose="020B0609020204030204" pitchFamily="49" charset="0"/>
              </a:rPr>
              <a:t>  symbol: variable groomer</a:t>
            </a:r>
          </a:p>
          <a:p>
            <a:pPr marL="0" indent="0">
              <a:buNone/>
            </a:pPr>
            <a:r>
              <a:rPr lang="en-US" sz="1200" dirty="0">
                <a:solidFill>
                  <a:schemeClr val="bg2"/>
                </a:solidFill>
                <a:latin typeface="Consolas" panose="020B0609020204030204" pitchFamily="49" charset="0"/>
              </a:rPr>
              <a:t>  location: class PetShop</a:t>
            </a:r>
          </a:p>
          <a:p>
            <a:pPr marL="0" indent="0" defTabSz="403225">
              <a:lnSpc>
                <a:spcPct val="115000"/>
              </a:lnSpc>
              <a:buClr>
                <a:schemeClr val="dk1"/>
              </a:buClr>
              <a:buSzPct val="78571"/>
              <a:buNone/>
            </a:pPr>
            <a:endParaRPr lang="en-US" sz="1200" dirty="0">
              <a:latin typeface="Consolas"/>
              <a:ea typeface="Consolas"/>
              <a:cs typeface="Consolas"/>
              <a:sym typeface="Consolas"/>
            </a:endParaRPr>
          </a:p>
        </p:txBody>
      </p:sp>
      <p:cxnSp>
        <p:nvCxnSpPr>
          <p:cNvPr id="9" name="Shape 467"/>
          <p:cNvCxnSpPr/>
          <p:nvPr/>
        </p:nvCxnSpPr>
        <p:spPr>
          <a:xfrm flipV="1">
            <a:off x="2306320" y="3627120"/>
            <a:ext cx="3098800" cy="203200"/>
          </a:xfrm>
          <a:prstGeom prst="bentConnector3">
            <a:avLst>
              <a:gd name="adj1" fmla="val 77869"/>
            </a:avLst>
          </a:prstGeom>
          <a:noFill/>
          <a:ln w="19050" cap="flat">
            <a:solidFill>
              <a:srgbClr val="FF0000"/>
            </a:solidFill>
            <a:prstDash val="solid"/>
            <a:round/>
            <a:headEnd type="none" w="lg" len="lg"/>
            <a:tailEnd type="triangle" w="lg" len="lg"/>
          </a:ln>
        </p:spPr>
      </p:cxnSp>
      <p:sp>
        <p:nvSpPr>
          <p:cNvPr id="7" name="Google Shape;553;p42"/>
          <p:cNvSpPr/>
          <p:nvPr/>
        </p:nvSpPr>
        <p:spPr>
          <a:xfrm>
            <a:off x="5339617" y="2033702"/>
            <a:ext cx="3361038" cy="45720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0" name="Google Shape;554;p42"/>
          <p:cNvCxnSpPr/>
          <p:nvPr/>
        </p:nvCxnSpPr>
        <p:spPr>
          <a:xfrm rot="-5400000" flipH="1">
            <a:off x="7929641" y="1430420"/>
            <a:ext cx="1089300" cy="600"/>
          </a:xfrm>
          <a:prstGeom prst="bentConnector3">
            <a:avLst>
              <a:gd name="adj1" fmla="val 50005"/>
            </a:avLst>
          </a:prstGeom>
          <a:noFill/>
          <a:ln w="19050" cap="flat" cmpd="sng">
            <a:solidFill>
              <a:srgbClr val="FF0000"/>
            </a:solidFill>
            <a:prstDash val="solid"/>
            <a:round/>
            <a:headEnd type="none" w="sm" len="sm"/>
            <a:tailEnd type="triangle" w="lg" len="lg"/>
          </a:ln>
        </p:spPr>
      </p:cxnSp>
      <p:sp>
        <p:nvSpPr>
          <p:cNvPr id="11" name="Google Shape;555;p42"/>
          <p:cNvSpPr txBox="1"/>
          <p:nvPr/>
        </p:nvSpPr>
        <p:spPr>
          <a:xfrm>
            <a:off x="7028763" y="541142"/>
            <a:ext cx="2310714" cy="4308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0000"/>
              </a:buClr>
              <a:buSzPts val="1600"/>
              <a:buFont typeface="Arial"/>
              <a:buNone/>
            </a:pPr>
            <a:r>
              <a:rPr lang="en" sz="1600" b="1" i="0" u="none" strike="noStrike" cap="none" dirty="0">
                <a:solidFill>
                  <a:srgbClr val="FF0000"/>
                </a:solidFill>
                <a:latin typeface="Arial"/>
                <a:ea typeface="Arial"/>
                <a:cs typeface="Arial"/>
                <a:sym typeface="Arial"/>
              </a:rPr>
              <a:t>scope of </a:t>
            </a:r>
            <a:r>
              <a:rPr lang="en" sz="1600" b="1" i="0" u="none" strike="noStrike" cap="none" dirty="0">
                <a:solidFill>
                  <a:srgbClr val="0000FF"/>
                </a:solidFill>
                <a:latin typeface="Consolas"/>
                <a:ea typeface="Consolas"/>
                <a:cs typeface="Consolas"/>
                <a:sym typeface="Consolas"/>
              </a:rPr>
              <a:t>groomer</a:t>
            </a:r>
            <a:endParaRPr dirty="0"/>
          </a:p>
        </p:txBody>
      </p:sp>
    </p:spTree>
    <p:extLst>
      <p:ext uri="{BB962C8B-B14F-4D97-AF65-F5344CB8AC3E}">
        <p14:creationId xmlns:p14="http://schemas.microsoft.com/office/powerpoint/2010/main" val="1234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9" end="9"/>
                                            </p:txEl>
                                          </p:spTgt>
                                        </p:tgtEl>
                                        <p:attrNameLst>
                                          <p:attrName>style.visibility</p:attrName>
                                        </p:attrNameLst>
                                      </p:cBhvr>
                                      <p:to>
                                        <p:strVal val="visible"/>
                                      </p:to>
                                    </p:set>
                                    <p:animEffect transition="in" filter="fade">
                                      <p:cBhvr>
                                        <p:cTn id="28" dur="500"/>
                                        <p:tgtEl>
                                          <p:spTgt spid="5">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Effect transition="in" filter="fade">
                                      <p:cBhvr>
                                        <p:cTn id="31" dur="500"/>
                                        <p:tgtEl>
                                          <p:spTgt spid="5">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Effect transition="in" filter="fade">
                                      <p:cBhvr>
                                        <p:cTn id="34" dur="500"/>
                                        <p:tgtEl>
                                          <p:spTgt spid="5">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animEffect transition="in" filter="fade">
                                      <p:cBhvr>
                                        <p:cTn id="37" dur="500"/>
                                        <p:tgtEl>
                                          <p:spTgt spid="5">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3" end="13"/>
                                            </p:txEl>
                                          </p:spTgt>
                                        </p:tgtEl>
                                        <p:attrNameLst>
                                          <p:attrName>style.visibility</p:attrName>
                                        </p:attrNameLst>
                                      </p:cBhvr>
                                      <p:to>
                                        <p:strVal val="visible"/>
                                      </p:to>
                                    </p:set>
                                    <p:animEffect transition="in" filter="fade">
                                      <p:cBhvr>
                                        <p:cTn id="40" dur="500"/>
                                        <p:tgtEl>
                                          <p:spTgt spid="5">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1" animBg="1"/>
      <p:bldP spid="7"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457200" y="-138150"/>
            <a:ext cx="8229600" cy="857250"/>
          </a:xfrm>
          <a:prstGeom prst="rect">
            <a:avLst/>
          </a:prstGeom>
        </p:spPr>
        <p:txBody>
          <a:bodyPr lIns="91425" tIns="91425" rIns="91425" bIns="91425" anchor="b" anchorCtr="0">
            <a:spAutoFit/>
          </a:bodyPr>
          <a:lstStyle/>
          <a:p>
            <a:pPr lvl="0" rtl="0">
              <a:spcBef>
                <a:spcPts val="0"/>
              </a:spcBef>
              <a:buNone/>
            </a:pPr>
            <a:r>
              <a:rPr lang="en" dirty="0"/>
              <a:t>Introducing… Instance Variables!</a:t>
            </a:r>
          </a:p>
        </p:txBody>
      </p:sp>
      <p:sp>
        <p:nvSpPr>
          <p:cNvPr id="488" name="Shape 488"/>
          <p:cNvSpPr txBox="1">
            <a:spLocks noGrp="1"/>
          </p:cNvSpPr>
          <p:nvPr>
            <p:ph type="body" idx="1"/>
          </p:nvPr>
        </p:nvSpPr>
        <p:spPr>
          <a:xfrm>
            <a:off x="457200" y="704534"/>
            <a:ext cx="8229600" cy="4228691"/>
          </a:xfrm>
          <a:prstGeom prst="rect">
            <a:avLst/>
          </a:prstGeom>
        </p:spPr>
        <p:txBody>
          <a:bodyPr lIns="91425" tIns="91425" rIns="91425" bIns="91425" anchor="ctr" anchorCtr="0">
            <a:spAutoFit/>
          </a:bodyPr>
          <a:lstStyle/>
          <a:p>
            <a:pPr marL="457200" lvl="0" indent="-274320" rtl="0">
              <a:lnSpc>
                <a:spcPct val="120000"/>
              </a:lnSpc>
              <a:spcBef>
                <a:spcPts val="0"/>
              </a:spcBef>
              <a:spcAft>
                <a:spcPts val="1000"/>
              </a:spcAft>
              <a:buClr>
                <a:schemeClr val="dk1"/>
              </a:buClr>
              <a:buSzPct val="100000"/>
              <a:buFont typeface="Arial"/>
              <a:buChar char="●"/>
            </a:pPr>
            <a:r>
              <a:rPr lang="en-US" sz="2000" dirty="0"/>
              <a:t>Local variables aren’t</a:t>
            </a:r>
            <a:r>
              <a:rPr lang="en" sz="2000" dirty="0"/>
              <a:t> always what we want. We’d like every </a:t>
            </a:r>
            <a:r>
              <a:rPr lang="en" sz="2000" dirty="0" err="1">
                <a:solidFill>
                  <a:srgbClr val="0000FF"/>
                </a:solidFill>
                <a:latin typeface="Consolas"/>
                <a:ea typeface="Consolas"/>
                <a:cs typeface="Consolas"/>
                <a:sym typeface="Consolas"/>
              </a:rPr>
              <a:t>PetShop</a:t>
            </a:r>
            <a:r>
              <a:rPr lang="en" sz="2000" dirty="0"/>
              <a:t> to come with a </a:t>
            </a:r>
            <a:r>
              <a:rPr lang="en" sz="2000" dirty="0">
                <a:solidFill>
                  <a:srgbClr val="0000FF"/>
                </a:solidFill>
                <a:latin typeface="Consolas"/>
                <a:ea typeface="Consolas"/>
                <a:cs typeface="Consolas"/>
                <a:sym typeface="Consolas"/>
              </a:rPr>
              <a:t>DogGroomer</a:t>
            </a:r>
            <a:r>
              <a:rPr lang="en" sz="2000" dirty="0"/>
              <a:t> who exists for as long as the </a:t>
            </a:r>
            <a:r>
              <a:rPr lang="en" sz="2000" dirty="0" err="1">
                <a:solidFill>
                  <a:srgbClr val="0000FF"/>
                </a:solidFill>
                <a:latin typeface="Consolas"/>
                <a:ea typeface="Consolas"/>
                <a:cs typeface="Consolas"/>
                <a:sym typeface="Consolas"/>
              </a:rPr>
              <a:t>PetShop</a:t>
            </a:r>
            <a:r>
              <a:rPr lang="en" sz="2000" dirty="0"/>
              <a:t> exists</a:t>
            </a:r>
          </a:p>
          <a:p>
            <a:pPr marL="457200" lvl="0" indent="-274320" rtl="0">
              <a:lnSpc>
                <a:spcPct val="120000"/>
              </a:lnSpc>
              <a:spcBef>
                <a:spcPts val="0"/>
              </a:spcBef>
              <a:spcAft>
                <a:spcPts val="1000"/>
              </a:spcAft>
              <a:buClr>
                <a:schemeClr val="dk1"/>
              </a:buClr>
              <a:buSzPct val="100000"/>
              <a:buFont typeface="Arial"/>
              <a:buChar char="●"/>
            </a:pPr>
            <a:r>
              <a:rPr lang="en" sz="2000" dirty="0"/>
              <a:t>That way, as long as the </a:t>
            </a:r>
            <a:r>
              <a:rPr lang="en" sz="2000" dirty="0" err="1">
                <a:solidFill>
                  <a:srgbClr val="0000FF"/>
                </a:solidFill>
                <a:latin typeface="Consolas"/>
                <a:ea typeface="Consolas"/>
                <a:cs typeface="Consolas"/>
                <a:sym typeface="Consolas"/>
              </a:rPr>
              <a:t>PetShop</a:t>
            </a:r>
            <a:r>
              <a:rPr lang="en" sz="2000" dirty="0"/>
              <a:t> is in business, we’ll have our </a:t>
            </a:r>
            <a:r>
              <a:rPr lang="en" sz="2000" dirty="0">
                <a:solidFill>
                  <a:srgbClr val="0000FF"/>
                </a:solidFill>
                <a:latin typeface="Consolas"/>
                <a:ea typeface="Consolas"/>
                <a:cs typeface="Consolas"/>
                <a:sym typeface="Consolas"/>
              </a:rPr>
              <a:t>DogGroomer</a:t>
            </a:r>
            <a:r>
              <a:rPr lang="en" sz="2000" dirty="0"/>
              <a:t> on hand</a:t>
            </a:r>
          </a:p>
          <a:p>
            <a:pPr marL="457200" lvl="0" indent="-274320" rtl="0">
              <a:lnSpc>
                <a:spcPct val="120000"/>
              </a:lnSpc>
              <a:spcBef>
                <a:spcPts val="0"/>
              </a:spcBef>
              <a:spcAft>
                <a:spcPts val="1000"/>
              </a:spcAft>
              <a:buClr>
                <a:schemeClr val="dk1"/>
              </a:buClr>
              <a:buSzPct val="100000"/>
              <a:buFont typeface="Arial"/>
              <a:buChar char="●"/>
            </a:pPr>
            <a:r>
              <a:rPr lang="en" sz="2000" dirty="0"/>
              <a:t>We accomplish this by storing the </a:t>
            </a:r>
            <a:r>
              <a:rPr lang="en" sz="2000" dirty="0">
                <a:solidFill>
                  <a:srgbClr val="0000FF"/>
                </a:solidFill>
                <a:latin typeface="Consolas"/>
                <a:ea typeface="Consolas"/>
                <a:cs typeface="Consolas"/>
                <a:sym typeface="Consolas"/>
              </a:rPr>
              <a:t>DogGroomer</a:t>
            </a:r>
            <a:r>
              <a:rPr lang="en" sz="2000" dirty="0">
                <a:solidFill>
                  <a:srgbClr val="073763"/>
                </a:solidFill>
              </a:rPr>
              <a:t> </a:t>
            </a:r>
            <a:r>
              <a:rPr lang="en" sz="2000" dirty="0"/>
              <a:t>in an </a:t>
            </a:r>
            <a:r>
              <a:rPr lang="en" sz="2000" b="1" dirty="0">
                <a:solidFill>
                  <a:srgbClr val="FF0000"/>
                </a:solidFill>
              </a:rPr>
              <a:t>instance variable</a:t>
            </a:r>
          </a:p>
          <a:p>
            <a:pPr marL="457200" lvl="0" indent="-274320" rtl="0">
              <a:lnSpc>
                <a:spcPct val="120000"/>
              </a:lnSpc>
              <a:spcBef>
                <a:spcPts val="0"/>
              </a:spcBef>
              <a:spcAft>
                <a:spcPts val="1000"/>
              </a:spcAft>
              <a:buClr>
                <a:schemeClr val="dk1"/>
              </a:buClr>
              <a:buSzPct val="100000"/>
              <a:buFont typeface="Arial"/>
              <a:buChar char="●"/>
            </a:pPr>
            <a:r>
              <a:rPr lang="en" sz="2000" dirty="0"/>
              <a:t>It may seem unnatural to have a PetShop contain a DogGroomer, but it works in the kind of modeling that OOP makes possible – stay tuned</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animEffect transition="in" filter="fade">
                                      <p:cBhvr>
                                        <p:cTn id="7" dur="1000"/>
                                        <p:tgtEl>
                                          <p:spTgt spid="4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
                                            <p:txEl>
                                              <p:pRg st="1" end="1"/>
                                            </p:txEl>
                                          </p:spTgt>
                                        </p:tgtEl>
                                        <p:attrNameLst>
                                          <p:attrName>style.visibility</p:attrName>
                                        </p:attrNameLst>
                                      </p:cBhvr>
                                      <p:to>
                                        <p:strVal val="visible"/>
                                      </p:to>
                                    </p:set>
                                    <p:animEffect transition="in" filter="fade">
                                      <p:cBhvr>
                                        <p:cTn id="12" dur="1000"/>
                                        <p:tgtEl>
                                          <p:spTgt spid="4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8">
                                            <p:txEl>
                                              <p:pRg st="2" end="2"/>
                                            </p:txEl>
                                          </p:spTgt>
                                        </p:tgtEl>
                                        <p:attrNameLst>
                                          <p:attrName>style.visibility</p:attrName>
                                        </p:attrNameLst>
                                      </p:cBhvr>
                                      <p:to>
                                        <p:strVal val="visible"/>
                                      </p:to>
                                    </p:set>
                                    <p:animEffect transition="in" filter="fade">
                                      <p:cBhvr>
                                        <p:cTn id="17" dur="1000"/>
                                        <p:tgtEl>
                                          <p:spTgt spid="4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8">
                                            <p:txEl>
                                              <p:pRg st="3" end="3"/>
                                            </p:txEl>
                                          </p:spTgt>
                                        </p:tgtEl>
                                        <p:attrNameLst>
                                          <p:attrName>style.visibility</p:attrName>
                                        </p:attrNameLst>
                                      </p:cBhvr>
                                      <p:to>
                                        <p:strVal val="visible"/>
                                      </p:to>
                                    </p:set>
                                    <p:animEffect transition="in" filter="fade">
                                      <p:cBhvr>
                                        <p:cTn id="22" dur="1000"/>
                                        <p:tgtEl>
                                          <p:spTgt spid="48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prstGeom prst="rect">
            <a:avLst/>
          </a:prstGeom>
        </p:spPr>
        <p:txBody>
          <a:bodyPr lIns="91425" tIns="91425" rIns="91425" bIns="91425" anchor="b" anchorCtr="0">
            <a:spAutoFit/>
          </a:bodyPr>
          <a:lstStyle/>
          <a:p>
            <a:pPr lvl="0" rtl="0">
              <a:spcBef>
                <a:spcPts val="0"/>
              </a:spcBef>
              <a:buNone/>
            </a:pPr>
            <a:r>
              <a:rPr lang="en" dirty="0"/>
              <a:t>What’s an Instance Variable?</a:t>
            </a:r>
          </a:p>
        </p:txBody>
      </p:sp>
      <p:sp>
        <p:nvSpPr>
          <p:cNvPr id="496" name="Shape 496"/>
          <p:cNvSpPr txBox="1">
            <a:spLocks noGrp="1"/>
          </p:cNvSpPr>
          <p:nvPr>
            <p:ph type="body" idx="1"/>
          </p:nvPr>
        </p:nvSpPr>
        <p:spPr>
          <a:xfrm>
            <a:off x="457200" y="1063228"/>
            <a:ext cx="8013469" cy="3560945"/>
          </a:xfrm>
          <a:prstGeom prst="rect">
            <a:avLst/>
          </a:prstGeom>
        </p:spPr>
        <p:txBody>
          <a:bodyPr wrap="square" lIns="91425" tIns="91425" rIns="91425" bIns="91425" anchor="ctr" anchorCtr="0">
            <a:spAutoFit/>
          </a:bodyPr>
          <a:lstStyle/>
          <a:p>
            <a:pPr marL="457200" lvl="0" indent="-368300" rtl="0">
              <a:spcBef>
                <a:spcPts val="0"/>
              </a:spcBef>
              <a:spcAft>
                <a:spcPts val="1000"/>
              </a:spcAft>
              <a:buClr>
                <a:schemeClr val="dk1"/>
              </a:buClr>
              <a:buSzPct val="100000"/>
              <a:buFont typeface="Arial"/>
              <a:buChar char="●"/>
            </a:pPr>
            <a:r>
              <a:rPr lang="en" sz="2200" dirty="0"/>
              <a:t>An </a:t>
            </a:r>
            <a:r>
              <a:rPr lang="en" sz="2200" b="1" dirty="0">
                <a:solidFill>
                  <a:srgbClr val="FF0000"/>
                </a:solidFill>
              </a:rPr>
              <a:t>instance variable </a:t>
            </a:r>
            <a:r>
              <a:rPr lang="en" sz="2200" dirty="0"/>
              <a:t>models a property that all instances of a class have</a:t>
            </a:r>
            <a:endParaRPr lang="en-US" sz="2200" dirty="0"/>
          </a:p>
          <a:p>
            <a:pPr marL="914400" lvl="1" indent="-368300">
              <a:spcAft>
                <a:spcPts val="1000"/>
              </a:spcAft>
              <a:buClr>
                <a:schemeClr val="dk1"/>
              </a:buClr>
              <a:buSzPct val="100000"/>
            </a:pPr>
            <a:r>
              <a:rPr lang="en-US" sz="1800" dirty="0"/>
              <a:t>its </a:t>
            </a:r>
            <a:r>
              <a:rPr lang="en-US" sz="1800" b="1" i="1" dirty="0"/>
              <a:t>value</a:t>
            </a:r>
            <a:r>
              <a:rPr lang="en-US" sz="1800" dirty="0"/>
              <a:t> can differ from instance to instance</a:t>
            </a:r>
            <a:endParaRPr lang="en" sz="1800" i="1" dirty="0"/>
          </a:p>
          <a:p>
            <a:pPr marL="457200" lvl="0" indent="-368300" rtl="0">
              <a:spcBef>
                <a:spcPts val="0"/>
              </a:spcBef>
              <a:spcAft>
                <a:spcPts val="1000"/>
              </a:spcAft>
              <a:buClr>
                <a:schemeClr val="dk1"/>
              </a:buClr>
              <a:buSzPct val="100000"/>
              <a:buFont typeface="Arial"/>
              <a:buChar char="●"/>
            </a:pPr>
            <a:r>
              <a:rPr lang="en" sz="2200" dirty="0"/>
              <a:t>Instance variables are declared within a class, not within a single method, and are accessible from anywhere within the class – their </a:t>
            </a:r>
            <a:r>
              <a:rPr lang="en" sz="2200" b="1" dirty="0">
                <a:solidFill>
                  <a:srgbClr val="FF0000"/>
                </a:solidFill>
              </a:rPr>
              <a:t>scope</a:t>
            </a:r>
            <a:r>
              <a:rPr lang="en" sz="2200" dirty="0"/>
              <a:t> is the entire class</a:t>
            </a:r>
          </a:p>
          <a:p>
            <a:pPr marL="457200" lvl="0" indent="-368300" rtl="0">
              <a:spcBef>
                <a:spcPts val="0"/>
              </a:spcBef>
              <a:spcAft>
                <a:spcPts val="1000"/>
              </a:spcAft>
              <a:buClr>
                <a:schemeClr val="dk1"/>
              </a:buClr>
              <a:buSzPct val="100000"/>
              <a:buFont typeface="Arial"/>
              <a:buChar char="●"/>
            </a:pPr>
            <a:r>
              <a:rPr lang="en" sz="2200" dirty="0"/>
              <a:t>Instance variables and local variables are identical in terms of what they can store</a:t>
            </a:r>
            <a:r>
              <a:rPr lang="en-US" sz="2200" dirty="0"/>
              <a:t>—</a:t>
            </a:r>
            <a:r>
              <a:rPr lang="en" sz="2200" dirty="0"/>
              <a:t>either can store a base type (like an </a:t>
            </a:r>
            <a:r>
              <a:rPr lang="en" sz="2200" dirty="0" err="1">
                <a:solidFill>
                  <a:srgbClr val="0000FF"/>
                </a:solidFill>
                <a:latin typeface="Consolas"/>
                <a:ea typeface="Consolas"/>
                <a:cs typeface="Consolas"/>
                <a:sym typeface="Consolas"/>
              </a:rPr>
              <a:t>int</a:t>
            </a:r>
            <a:r>
              <a:rPr lang="en" sz="2200" dirty="0"/>
              <a:t>) or a reference to an object (instance of some other class)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animEffect transition="in" filter="fade">
                                      <p:cBhvr>
                                        <p:cTn id="7" dur="1000"/>
                                        <p:tgtEl>
                                          <p:spTgt spid="4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6">
                                            <p:txEl>
                                              <p:pRg st="1" end="1"/>
                                            </p:txEl>
                                          </p:spTgt>
                                        </p:tgtEl>
                                        <p:attrNameLst>
                                          <p:attrName>style.visibility</p:attrName>
                                        </p:attrNameLst>
                                      </p:cBhvr>
                                      <p:to>
                                        <p:strVal val="visible"/>
                                      </p:to>
                                    </p:set>
                                    <p:animEffect transition="in" filter="fade">
                                      <p:cBhvr>
                                        <p:cTn id="12" dur="1000"/>
                                        <p:tgtEl>
                                          <p:spTgt spid="4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6">
                                            <p:txEl>
                                              <p:pRg st="2" end="2"/>
                                            </p:txEl>
                                          </p:spTgt>
                                        </p:tgtEl>
                                        <p:attrNameLst>
                                          <p:attrName>style.visibility</p:attrName>
                                        </p:attrNameLst>
                                      </p:cBhvr>
                                      <p:to>
                                        <p:strVal val="visible"/>
                                      </p:to>
                                    </p:set>
                                    <p:animEffect transition="in" filter="fade">
                                      <p:cBhvr>
                                        <p:cTn id="17" dur="1000"/>
                                        <p:tgtEl>
                                          <p:spTgt spid="4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6">
                                            <p:txEl>
                                              <p:pRg st="3" end="3"/>
                                            </p:txEl>
                                          </p:spTgt>
                                        </p:tgtEl>
                                        <p:attrNameLst>
                                          <p:attrName>style.visibility</p:attrName>
                                        </p:attrNameLst>
                                      </p:cBhvr>
                                      <p:to>
                                        <p:strVal val="visible"/>
                                      </p:to>
                                    </p:set>
                                    <p:animEffect transition="in" filter="fade">
                                      <p:cBhvr>
                                        <p:cTn id="22" dur="1000"/>
                                        <p:tgtEl>
                                          <p:spTgt spid="4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Shape 504"/>
          <p:cNvSpPr txBox="1">
            <a:spLocks noGrp="1"/>
          </p:cNvSpPr>
          <p:nvPr>
            <p:ph type="title"/>
          </p:nvPr>
        </p:nvSpPr>
        <p:spPr>
          <a:xfrm>
            <a:off x="225900" y="374172"/>
            <a:ext cx="8771465" cy="586284"/>
          </a:xfrm>
          <a:prstGeom prst="rect">
            <a:avLst/>
          </a:prstGeom>
        </p:spPr>
        <p:txBody>
          <a:bodyPr wrap="square" lIns="91425" tIns="91425" rIns="91425" bIns="91425" anchor="b" anchorCtr="0">
            <a:spAutoFit/>
          </a:bodyPr>
          <a:lstStyle/>
          <a:p>
            <a:pPr lvl="0"/>
            <a:r>
              <a:rPr lang="en" sz="2900" dirty="0"/>
              <a:t>Modeling Properties with Instance Variables (1/2)</a:t>
            </a:r>
          </a:p>
        </p:txBody>
      </p:sp>
      <p:sp>
        <p:nvSpPr>
          <p:cNvPr id="505" name="Shape 505"/>
          <p:cNvSpPr txBox="1">
            <a:spLocks noGrp="1"/>
          </p:cNvSpPr>
          <p:nvPr>
            <p:ph type="body" idx="1"/>
          </p:nvPr>
        </p:nvSpPr>
        <p:spPr>
          <a:xfrm>
            <a:off x="225900" y="1043578"/>
            <a:ext cx="4517400" cy="3810244"/>
          </a:xfrm>
          <a:prstGeom prst="rect">
            <a:avLst/>
          </a:prstGeom>
        </p:spPr>
        <p:txBody>
          <a:bodyPr lIns="91425" tIns="91425" rIns="91425" bIns="91425" anchor="ctr" anchorCtr="0">
            <a:spAutoFit/>
          </a:bodyPr>
          <a:lstStyle/>
          <a:p>
            <a:pPr marL="457200" lvl="0" indent="-342900" rtl="0">
              <a:spcBef>
                <a:spcPts val="0"/>
              </a:spcBef>
              <a:spcAft>
                <a:spcPts val="1000"/>
              </a:spcAft>
              <a:buClr>
                <a:schemeClr val="dk1"/>
              </a:buClr>
              <a:buSzPct val="100000"/>
              <a:buFont typeface="Arial"/>
              <a:buChar char="●"/>
            </a:pPr>
            <a:r>
              <a:rPr lang="en" sz="1800" dirty="0"/>
              <a:t>Methods model </a:t>
            </a:r>
            <a:r>
              <a:rPr lang="en" sz="1800" b="1" dirty="0"/>
              <a:t>capabilities</a:t>
            </a:r>
            <a:r>
              <a:rPr lang="en" sz="1800" dirty="0"/>
              <a:t> of a class</a:t>
            </a:r>
            <a:r>
              <a:rPr lang="en-US" sz="1800" dirty="0"/>
              <a:t> (e.g., move, dance)</a:t>
            </a:r>
            <a:endParaRPr lang="en" sz="1800" dirty="0"/>
          </a:p>
          <a:p>
            <a:pPr marL="457200" lvl="0" indent="-342900" rtl="0">
              <a:spcBef>
                <a:spcPts val="0"/>
              </a:spcBef>
              <a:spcAft>
                <a:spcPts val="1000"/>
              </a:spcAft>
              <a:buClr>
                <a:schemeClr val="dk1"/>
              </a:buClr>
              <a:buSzPct val="100000"/>
              <a:buFont typeface="Arial"/>
              <a:buChar char="●"/>
            </a:pPr>
            <a:r>
              <a:rPr lang="en" sz="1800" dirty="0"/>
              <a:t>All instances of same class have exact same methods (capabilities) </a:t>
            </a:r>
            <a:r>
              <a:rPr lang="en" sz="1800" b="1" dirty="0">
                <a:solidFill>
                  <a:srgbClr val="FF0000"/>
                </a:solidFill>
              </a:rPr>
              <a:t>and the same properties</a:t>
            </a:r>
          </a:p>
          <a:p>
            <a:pPr marL="457200" lvl="0" indent="-342900" rtl="0">
              <a:spcBef>
                <a:spcPts val="0"/>
              </a:spcBef>
              <a:spcAft>
                <a:spcPts val="1000"/>
              </a:spcAft>
              <a:buClr>
                <a:schemeClr val="dk1"/>
              </a:buClr>
              <a:buSzPct val="100000"/>
              <a:buFont typeface="Arial"/>
              <a:buChar char="●"/>
            </a:pPr>
            <a:r>
              <a:rPr lang="en" sz="1800" dirty="0"/>
              <a:t>BUT: the potentially differing </a:t>
            </a:r>
            <a:r>
              <a:rPr lang="en" sz="1800" dirty="0">
                <a:solidFill>
                  <a:srgbClr val="FF0000"/>
                </a:solidFill>
              </a:rPr>
              <a:t>values </a:t>
            </a:r>
            <a:r>
              <a:rPr lang="en" sz="1800" dirty="0"/>
              <a:t>of those </a:t>
            </a:r>
            <a:r>
              <a:rPr lang="en" sz="1800" b="1" dirty="0"/>
              <a:t>properties</a:t>
            </a:r>
            <a:r>
              <a:rPr lang="en" sz="1800" dirty="0"/>
              <a:t> can differentiate a given instance from other instances of the same class</a:t>
            </a:r>
          </a:p>
          <a:p>
            <a:pPr marL="457200" lvl="0" indent="-342900" rtl="0">
              <a:spcBef>
                <a:spcPts val="0"/>
              </a:spcBef>
              <a:spcAft>
                <a:spcPts val="1000"/>
              </a:spcAft>
              <a:buClr>
                <a:schemeClr val="dk1"/>
              </a:buClr>
              <a:buSzPct val="100000"/>
              <a:buFont typeface="Arial"/>
              <a:buChar char="●"/>
            </a:pPr>
            <a:r>
              <a:rPr lang="en" sz="1800" dirty="0"/>
              <a:t>We use instance variables to model these properties and their values (e.g., the robot’s size, position, orientation, color, …)</a:t>
            </a:r>
          </a:p>
        </p:txBody>
      </p:sp>
      <p:pic>
        <p:nvPicPr>
          <p:cNvPr id="506" name="Shape 506"/>
          <p:cNvPicPr preferRelativeResize="0"/>
          <p:nvPr/>
        </p:nvPicPr>
        <p:blipFill>
          <a:blip r:embed="rId3">
            <a:alphaModFix/>
          </a:blip>
          <a:stretch>
            <a:fillRect/>
          </a:stretch>
        </p:blipFill>
        <p:spPr>
          <a:xfrm>
            <a:off x="7805400" y="2461075"/>
            <a:ext cx="1007200" cy="1074349"/>
          </a:xfrm>
          <a:prstGeom prst="rect">
            <a:avLst/>
          </a:prstGeom>
          <a:noFill/>
          <a:ln>
            <a:noFill/>
          </a:ln>
        </p:spPr>
      </p:pic>
      <p:pic>
        <p:nvPicPr>
          <p:cNvPr id="507" name="Shape 507"/>
          <p:cNvPicPr preferRelativeResize="0"/>
          <p:nvPr/>
        </p:nvPicPr>
        <p:blipFill>
          <a:blip r:embed="rId4">
            <a:alphaModFix/>
          </a:blip>
          <a:stretch>
            <a:fillRect/>
          </a:stretch>
        </p:blipFill>
        <p:spPr>
          <a:xfrm flipH="1">
            <a:off x="6214650" y="3047825"/>
            <a:ext cx="1819350" cy="1940640"/>
          </a:xfrm>
          <a:prstGeom prst="rect">
            <a:avLst/>
          </a:prstGeom>
          <a:noFill/>
          <a:ln>
            <a:noFill/>
          </a:ln>
        </p:spPr>
      </p:pic>
      <p:pic>
        <p:nvPicPr>
          <p:cNvPr id="508" name="Shape 508"/>
          <p:cNvPicPr preferRelativeResize="0"/>
          <p:nvPr/>
        </p:nvPicPr>
        <p:blipFill>
          <a:blip r:embed="rId5">
            <a:alphaModFix/>
          </a:blip>
          <a:stretch>
            <a:fillRect/>
          </a:stretch>
        </p:blipFill>
        <p:spPr>
          <a:xfrm flipH="1">
            <a:off x="6814800" y="1369149"/>
            <a:ext cx="1174724" cy="1253050"/>
          </a:xfrm>
          <a:prstGeom prst="rect">
            <a:avLst/>
          </a:prstGeom>
          <a:noFill/>
          <a:ln>
            <a:noFill/>
          </a:ln>
        </p:spPr>
      </p:pic>
      <p:pic>
        <p:nvPicPr>
          <p:cNvPr id="509" name="Shape 509"/>
          <p:cNvPicPr preferRelativeResize="0"/>
          <p:nvPr/>
        </p:nvPicPr>
        <p:blipFill>
          <a:blip r:embed="rId6">
            <a:alphaModFix/>
          </a:blip>
          <a:stretch>
            <a:fillRect/>
          </a:stretch>
        </p:blipFill>
        <p:spPr>
          <a:xfrm>
            <a:off x="5071650" y="1717611"/>
            <a:ext cx="1491000" cy="1590400"/>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Effect transition="in" filter="fade">
                                      <p:cBhvr>
                                        <p:cTn id="7" dur="1000"/>
                                        <p:tgtEl>
                                          <p:spTgt spid="5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xEl>
                                              <p:pRg st="1" end="1"/>
                                            </p:txEl>
                                          </p:spTgt>
                                        </p:tgtEl>
                                        <p:attrNameLst>
                                          <p:attrName>style.visibility</p:attrName>
                                        </p:attrNameLst>
                                      </p:cBhvr>
                                      <p:to>
                                        <p:strVal val="visible"/>
                                      </p:to>
                                    </p:set>
                                    <p:animEffect transition="in" filter="fade">
                                      <p:cBhvr>
                                        <p:cTn id="12" dur="1000"/>
                                        <p:tgtEl>
                                          <p:spTgt spid="5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5">
                                            <p:txEl>
                                              <p:pRg st="2" end="2"/>
                                            </p:txEl>
                                          </p:spTgt>
                                        </p:tgtEl>
                                        <p:attrNameLst>
                                          <p:attrName>style.visibility</p:attrName>
                                        </p:attrNameLst>
                                      </p:cBhvr>
                                      <p:to>
                                        <p:strVal val="visible"/>
                                      </p:to>
                                    </p:set>
                                    <p:animEffect transition="in" filter="fade">
                                      <p:cBhvr>
                                        <p:cTn id="17" dur="1000"/>
                                        <p:tgtEl>
                                          <p:spTgt spid="5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5">
                                            <p:txEl>
                                              <p:pRg st="3" end="3"/>
                                            </p:txEl>
                                          </p:spTgt>
                                        </p:tgtEl>
                                        <p:attrNameLst>
                                          <p:attrName>style.visibility</p:attrName>
                                        </p:attrNameLst>
                                      </p:cBhvr>
                                      <p:to>
                                        <p:strVal val="visible"/>
                                      </p:to>
                                    </p:set>
                                    <p:animEffect transition="in" filter="fade">
                                      <p:cBhvr>
                                        <p:cTn id="22" dur="1000"/>
                                        <p:tgtEl>
                                          <p:spTgt spid="50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09"/>
                                        </p:tgtEl>
                                        <p:attrNameLst>
                                          <p:attrName>style.visibility</p:attrName>
                                        </p:attrNameLst>
                                      </p:cBhvr>
                                      <p:to>
                                        <p:strVal val="visible"/>
                                      </p:to>
                                    </p:set>
                                    <p:animEffect transition="in" filter="fade">
                                      <p:cBhvr>
                                        <p:cTn id="25" dur="1000"/>
                                        <p:tgtEl>
                                          <p:spTgt spid="509"/>
                                        </p:tgtEl>
                                      </p:cBhvr>
                                    </p:animEffect>
                                  </p:childTnLst>
                                </p:cTn>
                              </p:par>
                              <p:par>
                                <p:cTn id="26" presetID="10" presetClass="entr" presetSubtype="0" fill="hold" nodeType="withEffect">
                                  <p:stCondLst>
                                    <p:cond delay="0"/>
                                  </p:stCondLst>
                                  <p:childTnLst>
                                    <p:set>
                                      <p:cBhvr>
                                        <p:cTn id="27" dur="1" fill="hold">
                                          <p:stCondLst>
                                            <p:cond delay="0"/>
                                          </p:stCondLst>
                                        </p:cTn>
                                        <p:tgtEl>
                                          <p:spTgt spid="506"/>
                                        </p:tgtEl>
                                        <p:attrNameLst>
                                          <p:attrName>style.visibility</p:attrName>
                                        </p:attrNameLst>
                                      </p:cBhvr>
                                      <p:to>
                                        <p:strVal val="visible"/>
                                      </p:to>
                                    </p:set>
                                    <p:animEffect transition="in" filter="fade">
                                      <p:cBhvr>
                                        <p:cTn id="28" dur="1000"/>
                                        <p:tgtEl>
                                          <p:spTgt spid="506"/>
                                        </p:tgtEl>
                                      </p:cBhvr>
                                    </p:animEffect>
                                  </p:childTnLst>
                                </p:cTn>
                              </p:par>
                              <p:par>
                                <p:cTn id="29" presetID="10" presetClass="entr" presetSubtype="0" fill="hold" nodeType="withEffect">
                                  <p:stCondLst>
                                    <p:cond delay="0"/>
                                  </p:stCondLst>
                                  <p:childTnLst>
                                    <p:set>
                                      <p:cBhvr>
                                        <p:cTn id="30" dur="1" fill="hold">
                                          <p:stCondLst>
                                            <p:cond delay="0"/>
                                          </p:stCondLst>
                                        </p:cTn>
                                        <p:tgtEl>
                                          <p:spTgt spid="508"/>
                                        </p:tgtEl>
                                        <p:attrNameLst>
                                          <p:attrName>style.visibility</p:attrName>
                                        </p:attrNameLst>
                                      </p:cBhvr>
                                      <p:to>
                                        <p:strVal val="visible"/>
                                      </p:to>
                                    </p:set>
                                    <p:animEffect transition="in" filter="fade">
                                      <p:cBhvr>
                                        <p:cTn id="31" dur="1000"/>
                                        <p:tgtEl>
                                          <p:spTgt spid="508"/>
                                        </p:tgtEl>
                                      </p:cBhvr>
                                    </p:animEffect>
                                  </p:childTnLst>
                                </p:cTn>
                              </p:par>
                              <p:par>
                                <p:cTn id="32" presetID="10" presetClass="entr" presetSubtype="0" fill="hold" nodeType="withEffect">
                                  <p:stCondLst>
                                    <p:cond delay="0"/>
                                  </p:stCondLst>
                                  <p:childTnLst>
                                    <p:set>
                                      <p:cBhvr>
                                        <p:cTn id="33" dur="1" fill="hold">
                                          <p:stCondLst>
                                            <p:cond delay="0"/>
                                          </p:stCondLst>
                                        </p:cTn>
                                        <p:tgtEl>
                                          <p:spTgt spid="507"/>
                                        </p:tgtEl>
                                        <p:attrNameLst>
                                          <p:attrName>style.visibility</p:attrName>
                                        </p:attrNameLst>
                                      </p:cBhvr>
                                      <p:to>
                                        <p:strVal val="visible"/>
                                      </p:to>
                                    </p:set>
                                    <p:animEffect transition="in" filter="fade">
                                      <p:cBhvr>
                                        <p:cTn id="34" dur="1000"/>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3839700" y="988241"/>
            <a:ext cx="5304300" cy="4303712"/>
          </a:xfrm>
          <a:prstGeom prst="rect">
            <a:avLst/>
          </a:prstGeom>
        </p:spPr>
        <p:txBody>
          <a:bodyPr lIns="91425" tIns="91425" rIns="91425" bIns="91425" anchor="t" anchorCtr="0">
            <a:spAutoFit/>
          </a:bodyPr>
          <a:lstStyle/>
          <a:p>
            <a:pPr marL="457200" lvl="0" indent="-342900" rtl="0">
              <a:lnSpc>
                <a:spcPct val="100000"/>
              </a:lnSpc>
              <a:spcBef>
                <a:spcPts val="0"/>
              </a:spcBef>
              <a:spcAft>
                <a:spcPts val="1000"/>
              </a:spcAft>
              <a:buClr>
                <a:schemeClr val="dk1"/>
              </a:buClr>
              <a:buSzPct val="100000"/>
              <a:buFont typeface="Arial"/>
              <a:buChar char="●"/>
            </a:pPr>
            <a:r>
              <a:rPr lang="en" sz="1800" dirty="0"/>
              <a:t>All instances of a class have same </a:t>
            </a:r>
            <a:r>
              <a:rPr lang="en-US" sz="1800" dirty="0"/>
              <a:t>set of </a:t>
            </a:r>
            <a:r>
              <a:rPr lang="en" sz="1800" dirty="0"/>
              <a:t>properties, but </a:t>
            </a:r>
            <a:r>
              <a:rPr lang="en" sz="1800" b="1" i="1" dirty="0"/>
              <a:t>values</a:t>
            </a:r>
            <a:r>
              <a:rPr lang="en" sz="1800" dirty="0"/>
              <a:t> of these properties will differ</a:t>
            </a:r>
          </a:p>
          <a:p>
            <a:pPr marL="457200" lvl="0" indent="-342900" rtl="0">
              <a:lnSpc>
                <a:spcPct val="100000"/>
              </a:lnSpc>
              <a:spcBef>
                <a:spcPts val="0"/>
              </a:spcBef>
              <a:spcAft>
                <a:spcPts val="1000"/>
              </a:spcAft>
              <a:buClr>
                <a:schemeClr val="dk1"/>
              </a:buClr>
              <a:buSzPct val="100000"/>
              <a:buFont typeface="Arial"/>
              <a:buChar char="●"/>
            </a:pPr>
            <a:r>
              <a:rPr lang="en" sz="1800" dirty="0"/>
              <a:t>E.g. </a:t>
            </a:r>
            <a:r>
              <a:rPr lang="en" sz="1800" dirty="0">
                <a:solidFill>
                  <a:srgbClr val="0000FF"/>
                </a:solidFill>
                <a:latin typeface="Consolas"/>
                <a:ea typeface="Consolas"/>
                <a:cs typeface="Consolas"/>
                <a:sym typeface="Consolas"/>
              </a:rPr>
              <a:t>CS15Student</a:t>
            </a:r>
            <a:r>
              <a:rPr lang="en" sz="1800" dirty="0">
                <a:solidFill>
                  <a:srgbClr val="0000FF"/>
                </a:solidFill>
              </a:rPr>
              <a:t>s</a:t>
            </a:r>
            <a:r>
              <a:rPr lang="en" sz="1800" dirty="0"/>
              <a:t> might have property “height”</a:t>
            </a:r>
          </a:p>
          <a:p>
            <a:pPr marL="914400" lvl="1" indent="-342900" rtl="0">
              <a:lnSpc>
                <a:spcPct val="100000"/>
              </a:lnSpc>
              <a:spcBef>
                <a:spcPts val="0"/>
              </a:spcBef>
              <a:spcAft>
                <a:spcPts val="1000"/>
              </a:spcAft>
              <a:buClr>
                <a:schemeClr val="dk1"/>
              </a:buClr>
              <a:buSzPct val="100000"/>
              <a:buFont typeface="Courier New"/>
              <a:buChar char="o"/>
            </a:pPr>
            <a:r>
              <a:rPr lang="en" sz="1600" dirty="0"/>
              <a:t>for one student, the value of “height” is 5’2”. For another, it’s 6’4”</a:t>
            </a:r>
          </a:p>
          <a:p>
            <a:pPr marL="457200" lvl="0" indent="-342900" rtl="0">
              <a:lnSpc>
                <a:spcPct val="100000"/>
              </a:lnSpc>
              <a:spcBef>
                <a:spcPts val="0"/>
              </a:spcBef>
              <a:spcAft>
                <a:spcPts val="1000"/>
              </a:spcAft>
              <a:buClr>
                <a:schemeClr val="dk1"/>
              </a:buClr>
              <a:buSzPct val="100000"/>
              <a:buFont typeface="Arial"/>
              <a:buChar char="●"/>
            </a:pPr>
            <a:r>
              <a:rPr lang="en" sz="1800" dirty="0">
                <a:solidFill>
                  <a:srgbClr val="0000FF"/>
                </a:solidFill>
                <a:latin typeface="Consolas"/>
                <a:ea typeface="Consolas"/>
                <a:cs typeface="Consolas"/>
                <a:sym typeface="Consolas"/>
              </a:rPr>
              <a:t>CS15Student</a:t>
            </a:r>
            <a:r>
              <a:rPr lang="en" sz="1800" dirty="0"/>
              <a:t> class would have an </a:t>
            </a:r>
            <a:r>
              <a:rPr lang="en" sz="1800" b="1" dirty="0">
                <a:solidFill>
                  <a:srgbClr val="FF0000"/>
                </a:solidFill>
              </a:rPr>
              <a:t>instance variable</a:t>
            </a:r>
            <a:r>
              <a:rPr lang="en" sz="1800" dirty="0">
                <a:solidFill>
                  <a:srgbClr val="FF0000"/>
                </a:solidFill>
              </a:rPr>
              <a:t> </a:t>
            </a:r>
            <a:r>
              <a:rPr lang="en" sz="1800" dirty="0"/>
              <a:t>to represent height</a:t>
            </a:r>
          </a:p>
          <a:p>
            <a:pPr marL="914400" lvl="1" indent="-342900" rtl="0">
              <a:lnSpc>
                <a:spcPct val="100000"/>
              </a:lnSpc>
              <a:spcBef>
                <a:spcPts val="0"/>
              </a:spcBef>
              <a:spcAft>
                <a:spcPts val="1000"/>
              </a:spcAft>
              <a:buClr>
                <a:schemeClr val="dk1"/>
              </a:buClr>
              <a:buSzPct val="100000"/>
              <a:buFont typeface="Courier New"/>
              <a:buChar char="o"/>
            </a:pPr>
            <a:r>
              <a:rPr lang="en" sz="1600" dirty="0"/>
              <a:t>value stored in this instance variable would differ from instance to instance</a:t>
            </a:r>
          </a:p>
          <a:p>
            <a:pPr lvl="0" rtl="0">
              <a:lnSpc>
                <a:spcPct val="100000"/>
              </a:lnSpc>
              <a:spcBef>
                <a:spcPts val="0"/>
              </a:spcBef>
              <a:buNone/>
            </a:pPr>
            <a:endParaRPr sz="1800" dirty="0"/>
          </a:p>
          <a:p>
            <a:pPr lvl="0" rtl="0">
              <a:lnSpc>
                <a:spcPct val="100000"/>
              </a:lnSpc>
              <a:spcBef>
                <a:spcPts val="0"/>
              </a:spcBef>
              <a:buNone/>
            </a:pPr>
            <a:endParaRPr sz="1800" dirty="0"/>
          </a:p>
        </p:txBody>
      </p:sp>
      <p:pic>
        <p:nvPicPr>
          <p:cNvPr id="516" name="Shape 516"/>
          <p:cNvPicPr preferRelativeResize="0"/>
          <p:nvPr/>
        </p:nvPicPr>
        <p:blipFill>
          <a:blip r:embed="rId3">
            <a:alphaModFix/>
          </a:blip>
          <a:stretch>
            <a:fillRect/>
          </a:stretch>
        </p:blipFill>
        <p:spPr>
          <a:xfrm>
            <a:off x="140251" y="1552975"/>
            <a:ext cx="3699449" cy="2306323"/>
          </a:xfrm>
          <a:prstGeom prst="rect">
            <a:avLst/>
          </a:prstGeom>
          <a:noFill/>
          <a:ln>
            <a:noFill/>
          </a:ln>
        </p:spPr>
      </p:pic>
      <p:sp>
        <p:nvSpPr>
          <p:cNvPr id="8" name="Shape 504">
            <a:extLst>
              <a:ext uri="{FF2B5EF4-FFF2-40B4-BE49-F238E27FC236}">
                <a16:creationId xmlns:a16="http://schemas.microsoft.com/office/drawing/2014/main" id="{4C8F0031-CBE6-2B45-8F13-B923DE13F2BF}"/>
              </a:ext>
            </a:extLst>
          </p:cNvPr>
          <p:cNvSpPr txBox="1">
            <a:spLocks noGrp="1"/>
          </p:cNvSpPr>
          <p:nvPr>
            <p:ph type="title"/>
          </p:nvPr>
        </p:nvSpPr>
        <p:spPr>
          <a:xfrm>
            <a:off x="225900" y="374172"/>
            <a:ext cx="8771465" cy="586284"/>
          </a:xfrm>
          <a:prstGeom prst="rect">
            <a:avLst/>
          </a:prstGeom>
        </p:spPr>
        <p:txBody>
          <a:bodyPr wrap="square" lIns="91425" tIns="91425" rIns="91425" bIns="91425" anchor="b" anchorCtr="0">
            <a:spAutoFit/>
          </a:bodyPr>
          <a:lstStyle/>
          <a:p>
            <a:pPr lvl="0"/>
            <a:r>
              <a:rPr lang="en" sz="2900" dirty="0"/>
              <a:t>Modeling Properties with Instance Variables (1/2)</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xEl>
                                              <p:pRg st="0" end="0"/>
                                            </p:txEl>
                                          </p:spTgt>
                                        </p:tgtEl>
                                        <p:attrNameLst>
                                          <p:attrName>style.visibility</p:attrName>
                                        </p:attrNameLst>
                                      </p:cBhvr>
                                      <p:to>
                                        <p:strVal val="visible"/>
                                      </p:to>
                                    </p:set>
                                    <p:animEffect transition="in" filter="fade">
                                      <p:cBhvr>
                                        <p:cTn id="7" dur="1000"/>
                                        <p:tgtEl>
                                          <p:spTgt spid="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5">
                                            <p:txEl>
                                              <p:pRg st="1" end="1"/>
                                            </p:txEl>
                                          </p:spTgt>
                                        </p:tgtEl>
                                        <p:attrNameLst>
                                          <p:attrName>style.visibility</p:attrName>
                                        </p:attrNameLst>
                                      </p:cBhvr>
                                      <p:to>
                                        <p:strVal val="visible"/>
                                      </p:to>
                                    </p:set>
                                    <p:animEffect transition="in" filter="fade">
                                      <p:cBhvr>
                                        <p:cTn id="12" dur="1000"/>
                                        <p:tgtEl>
                                          <p:spTgt spid="51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Effect transition="in" filter="fade">
                                      <p:cBhvr>
                                        <p:cTn id="15" dur="1000"/>
                                        <p:tgtEl>
                                          <p:spTgt spid="5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5">
                                            <p:txEl>
                                              <p:pRg st="2" end="2"/>
                                            </p:txEl>
                                          </p:spTgt>
                                        </p:tgtEl>
                                        <p:attrNameLst>
                                          <p:attrName>style.visibility</p:attrName>
                                        </p:attrNameLst>
                                      </p:cBhvr>
                                      <p:to>
                                        <p:strVal val="visible"/>
                                      </p:to>
                                    </p:set>
                                    <p:animEffect transition="in" filter="fade">
                                      <p:cBhvr>
                                        <p:cTn id="20" dur="1000"/>
                                        <p:tgtEl>
                                          <p:spTgt spid="51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5">
                                            <p:txEl>
                                              <p:pRg st="3" end="3"/>
                                            </p:txEl>
                                          </p:spTgt>
                                        </p:tgtEl>
                                        <p:attrNameLst>
                                          <p:attrName>style.visibility</p:attrName>
                                        </p:attrNameLst>
                                      </p:cBhvr>
                                      <p:to>
                                        <p:strVal val="visible"/>
                                      </p:to>
                                    </p:set>
                                    <p:animEffect transition="in" filter="fade">
                                      <p:cBhvr>
                                        <p:cTn id="25" dur="1000"/>
                                        <p:tgtEl>
                                          <p:spTgt spid="51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5">
                                            <p:txEl>
                                              <p:pRg st="4" end="4"/>
                                            </p:txEl>
                                          </p:spTgt>
                                        </p:tgtEl>
                                        <p:attrNameLst>
                                          <p:attrName>style.visibility</p:attrName>
                                        </p:attrNameLst>
                                      </p:cBhvr>
                                      <p:to>
                                        <p:strVal val="visible"/>
                                      </p:to>
                                    </p:set>
                                    <p:animEffect transition="in" filter="fade">
                                      <p:cBhvr>
                                        <p:cTn id="30" dur="1000"/>
                                        <p:tgtEl>
                                          <p:spTgt spid="5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457200" y="-186314"/>
            <a:ext cx="8229600" cy="857250"/>
          </a:xfrm>
          <a:prstGeom prst="rect">
            <a:avLst/>
          </a:prstGeom>
        </p:spPr>
        <p:txBody>
          <a:bodyPr lIns="91425" tIns="91425" rIns="91425" bIns="91425" anchor="b" anchorCtr="0">
            <a:spAutoFit/>
          </a:bodyPr>
          <a:lstStyle/>
          <a:p>
            <a:pPr>
              <a:spcBef>
                <a:spcPts val="0"/>
              </a:spcBef>
              <a:buNone/>
            </a:pPr>
            <a:r>
              <a:rPr lang="en" sz="3000" dirty="0"/>
              <a:t>When should I define an instance variable?</a:t>
            </a:r>
          </a:p>
        </p:txBody>
      </p:sp>
      <p:sp>
        <p:nvSpPr>
          <p:cNvPr id="525" name="Shape 525"/>
          <p:cNvSpPr txBox="1">
            <a:spLocks noGrp="1"/>
          </p:cNvSpPr>
          <p:nvPr>
            <p:ph type="body" idx="1"/>
          </p:nvPr>
        </p:nvSpPr>
        <p:spPr>
          <a:xfrm>
            <a:off x="457199" y="729931"/>
            <a:ext cx="8558981" cy="4464782"/>
          </a:xfrm>
          <a:prstGeom prst="rect">
            <a:avLst/>
          </a:prstGeom>
        </p:spPr>
        <p:txBody>
          <a:bodyPr wrap="square" lIns="91425" tIns="91425" rIns="91425" bIns="91425" anchor="t" anchorCtr="0">
            <a:spAutoFit/>
          </a:bodyPr>
          <a:lstStyle/>
          <a:p>
            <a:pPr marL="457200" lvl="0" indent="-368300" rtl="0">
              <a:spcBef>
                <a:spcPts val="0"/>
              </a:spcBef>
              <a:spcAft>
                <a:spcPts val="1000"/>
              </a:spcAft>
              <a:buClr>
                <a:schemeClr val="dk1"/>
              </a:buClr>
              <a:buSzPct val="100000"/>
              <a:buFont typeface="Arial"/>
              <a:buChar char="●"/>
            </a:pPr>
            <a:r>
              <a:rPr lang="en" sz="2200" dirty="0"/>
              <a:t>In general, variables that fall into one of these three categories should be instance variables of the </a:t>
            </a:r>
            <a:r>
              <a:rPr lang="en" sz="2200" dirty="0">
                <a:solidFill>
                  <a:srgbClr val="FF0000"/>
                </a:solidFill>
              </a:rPr>
              <a:t>class</a:t>
            </a:r>
            <a:r>
              <a:rPr lang="en" sz="2200" dirty="0"/>
              <a:t> rather than local variables within a </a:t>
            </a:r>
            <a:r>
              <a:rPr lang="en" sz="2200" dirty="0">
                <a:solidFill>
                  <a:srgbClr val="FF0000"/>
                </a:solidFill>
              </a:rPr>
              <a:t>method</a:t>
            </a:r>
            <a:r>
              <a:rPr lang="en" sz="2200" dirty="0"/>
              <a:t>:</a:t>
            </a:r>
          </a:p>
          <a:p>
            <a:pPr marL="914400" lvl="1" indent="-342900" rtl="0">
              <a:spcBef>
                <a:spcPts val="0"/>
              </a:spcBef>
              <a:spcAft>
                <a:spcPts val="1000"/>
              </a:spcAft>
              <a:buClr>
                <a:schemeClr val="dk1"/>
              </a:buClr>
              <a:buSzPct val="100000"/>
              <a:buFont typeface="Courier New"/>
              <a:buChar char="o"/>
            </a:pPr>
            <a:r>
              <a:rPr lang="en" sz="1800" b="1" dirty="0">
                <a:solidFill>
                  <a:srgbClr val="FF0000"/>
                </a:solidFill>
              </a:rPr>
              <a:t>attributes</a:t>
            </a:r>
            <a:r>
              <a:rPr lang="en" sz="1800" dirty="0"/>
              <a:t>: simple descriptors of an </a:t>
            </a:r>
            <a:r>
              <a:rPr lang="en-US" sz="1800" dirty="0"/>
              <a:t>instance</a:t>
            </a:r>
            <a:r>
              <a:rPr lang="en" sz="1800" dirty="0"/>
              <a:t>, e.g., color, height, age,</a:t>
            </a:r>
            <a:r>
              <a:rPr lang="en-US" sz="1800" dirty="0"/>
              <a:t> </a:t>
            </a:r>
            <a:r>
              <a:rPr lang="en" sz="1800" dirty="0"/>
              <a:t>...; the next two categories encode relationships between objects:</a:t>
            </a:r>
          </a:p>
          <a:p>
            <a:pPr marL="914400" lvl="1" indent="-342900" rtl="0">
              <a:spcBef>
                <a:spcPts val="0"/>
              </a:spcBef>
              <a:spcAft>
                <a:spcPts val="1000"/>
              </a:spcAft>
              <a:buClr>
                <a:schemeClr val="dk1"/>
              </a:buClr>
              <a:buSzPct val="100000"/>
              <a:buFont typeface="Courier New"/>
              <a:buChar char="o"/>
            </a:pPr>
            <a:r>
              <a:rPr lang="en" sz="1800" b="1" dirty="0">
                <a:solidFill>
                  <a:srgbClr val="FF0000"/>
                </a:solidFill>
              </a:rPr>
              <a:t>components</a:t>
            </a:r>
            <a:r>
              <a:rPr lang="en" sz="1800" dirty="0"/>
              <a:t>: “parts” </a:t>
            </a:r>
            <a:r>
              <a:rPr lang="en-US" sz="1800" dirty="0"/>
              <a:t>that make up </a:t>
            </a:r>
            <a:r>
              <a:rPr lang="en" sz="1800" dirty="0"/>
              <a:t>an </a:t>
            </a:r>
            <a:r>
              <a:rPr lang="en-US" sz="1800" dirty="0"/>
              <a:t>instance</a:t>
            </a:r>
            <a:r>
              <a:rPr lang="en" sz="1800" dirty="0"/>
              <a:t>. If you are modeling a car, the car’s engine and doors will be used in multiple methods, so they should be instance variables; ditto </a:t>
            </a:r>
            <a:r>
              <a:rPr lang="en" sz="1800" dirty="0">
                <a:solidFill>
                  <a:srgbClr val="0000FF"/>
                </a:solidFill>
                <a:latin typeface="Consolas"/>
                <a:ea typeface="Consolas"/>
                <a:cs typeface="Consolas"/>
              </a:rPr>
              <a:t>PetShop</a:t>
            </a:r>
            <a:r>
              <a:rPr lang="en" sz="1800" dirty="0"/>
              <a:t> and its </a:t>
            </a:r>
            <a:r>
              <a:rPr lang="en" sz="1800" dirty="0">
                <a:solidFill>
                  <a:srgbClr val="0000FF"/>
                </a:solidFill>
                <a:latin typeface="Consolas"/>
                <a:ea typeface="Consolas"/>
                <a:cs typeface="Consolas"/>
              </a:rPr>
              <a:t>DogGroomer</a:t>
            </a:r>
          </a:p>
          <a:p>
            <a:pPr marL="914400" lvl="1" indent="-342900" rtl="0">
              <a:spcBef>
                <a:spcPts val="0"/>
              </a:spcBef>
              <a:spcAft>
                <a:spcPts val="1000"/>
              </a:spcAft>
              <a:buClr>
                <a:schemeClr val="dk1"/>
              </a:buClr>
              <a:buSzPct val="100000"/>
              <a:buFont typeface="Courier New"/>
              <a:buChar char="o"/>
            </a:pPr>
            <a:r>
              <a:rPr lang="en" sz="1800" b="1" dirty="0">
                <a:solidFill>
                  <a:srgbClr val="FF0000"/>
                </a:solidFill>
              </a:rPr>
              <a:t>associations</a:t>
            </a:r>
            <a:r>
              <a:rPr lang="en" sz="1800" dirty="0"/>
              <a:t>: a relationship between two </a:t>
            </a:r>
            <a:r>
              <a:rPr lang="en-US" sz="1800" dirty="0"/>
              <a:t>instances</a:t>
            </a:r>
            <a:r>
              <a:rPr lang="en" sz="1800" dirty="0"/>
              <a:t> in which one </a:t>
            </a:r>
            <a:r>
              <a:rPr lang="en-US" sz="1800" dirty="0"/>
              <a:t>instance</a:t>
            </a:r>
            <a:r>
              <a:rPr lang="en" sz="1800" dirty="0"/>
              <a:t> knows about the other, but they are not necessarily part of each other. For example, the instructor needs to know about TAs (more on this soon), but the instructor is not a part of the T</a:t>
            </a:r>
            <a:r>
              <a:rPr lang="en-US" sz="1800" dirty="0"/>
              <a:t>A</a:t>
            </a:r>
            <a:r>
              <a:rPr lang="en" sz="1800" dirty="0"/>
              <a:t> class – they are peers.</a:t>
            </a:r>
          </a:p>
          <a:p>
            <a:pPr marL="457200" lvl="0" indent="-368300">
              <a:spcBef>
                <a:spcPts val="0"/>
              </a:spcBef>
              <a:spcAft>
                <a:spcPts val="1000"/>
              </a:spcAft>
              <a:buClr>
                <a:schemeClr val="dk1"/>
              </a:buClr>
              <a:buSzPct val="100000"/>
              <a:buFont typeface="Arial"/>
              <a:buChar char="●"/>
            </a:pPr>
            <a:r>
              <a:rPr lang="en" sz="2200" dirty="0">
                <a:solidFill>
                  <a:srgbClr val="FF0000"/>
                </a:solidFill>
              </a:rPr>
              <a:t>All</a:t>
            </a:r>
            <a:r>
              <a:rPr lang="en" sz="2200" dirty="0"/>
              <a:t> methods in a class can access </a:t>
            </a:r>
            <a:r>
              <a:rPr lang="en" sz="2200" dirty="0">
                <a:solidFill>
                  <a:srgbClr val="FF0000"/>
                </a:solidFill>
              </a:rPr>
              <a:t>al</a:t>
            </a:r>
            <a:r>
              <a:rPr lang="en-US" sz="2200" dirty="0">
                <a:solidFill>
                  <a:srgbClr val="FF0000"/>
                </a:solidFill>
              </a:rPr>
              <a:t>l</a:t>
            </a:r>
            <a:r>
              <a:rPr lang="en" sz="2200" dirty="0">
                <a:solidFill>
                  <a:srgbClr val="FF0000"/>
                </a:solidFill>
              </a:rPr>
              <a:t> </a:t>
            </a:r>
            <a:r>
              <a:rPr lang="en" sz="2200" dirty="0"/>
              <a:t>its properties, to use them and/or change them</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xEl>
                                              <p:pRg st="0" end="0"/>
                                            </p:txEl>
                                          </p:spTgt>
                                        </p:tgtEl>
                                        <p:attrNameLst>
                                          <p:attrName>style.visibility</p:attrName>
                                        </p:attrNameLst>
                                      </p:cBhvr>
                                      <p:to>
                                        <p:strVal val="visible"/>
                                      </p:to>
                                    </p:set>
                                    <p:animEffect transition="in" filter="fade">
                                      <p:cBhvr>
                                        <p:cTn id="7" dur="1000"/>
                                        <p:tgtEl>
                                          <p:spTgt spid="5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
                                            <p:txEl>
                                              <p:pRg st="1" end="1"/>
                                            </p:txEl>
                                          </p:spTgt>
                                        </p:tgtEl>
                                        <p:attrNameLst>
                                          <p:attrName>style.visibility</p:attrName>
                                        </p:attrNameLst>
                                      </p:cBhvr>
                                      <p:to>
                                        <p:strVal val="visible"/>
                                      </p:to>
                                    </p:set>
                                    <p:animEffect transition="in" filter="fade">
                                      <p:cBhvr>
                                        <p:cTn id="12" dur="1000"/>
                                        <p:tgtEl>
                                          <p:spTgt spid="5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5">
                                            <p:txEl>
                                              <p:pRg st="2" end="2"/>
                                            </p:txEl>
                                          </p:spTgt>
                                        </p:tgtEl>
                                        <p:attrNameLst>
                                          <p:attrName>style.visibility</p:attrName>
                                        </p:attrNameLst>
                                      </p:cBhvr>
                                      <p:to>
                                        <p:strVal val="visible"/>
                                      </p:to>
                                    </p:set>
                                    <p:animEffect transition="in" filter="fade">
                                      <p:cBhvr>
                                        <p:cTn id="17" dur="1000"/>
                                        <p:tgtEl>
                                          <p:spTgt spid="5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5">
                                            <p:txEl>
                                              <p:pRg st="3" end="3"/>
                                            </p:txEl>
                                          </p:spTgt>
                                        </p:tgtEl>
                                        <p:attrNameLst>
                                          <p:attrName>style.visibility</p:attrName>
                                        </p:attrNameLst>
                                      </p:cBhvr>
                                      <p:to>
                                        <p:strVal val="visible"/>
                                      </p:to>
                                    </p:set>
                                    <p:animEffect transition="in" filter="fade">
                                      <p:cBhvr>
                                        <p:cTn id="22" dur="1000"/>
                                        <p:tgtEl>
                                          <p:spTgt spid="5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5">
                                            <p:txEl>
                                              <p:pRg st="4" end="4"/>
                                            </p:txEl>
                                          </p:spTgt>
                                        </p:tgtEl>
                                        <p:attrNameLst>
                                          <p:attrName>style.visibility</p:attrName>
                                        </p:attrNameLst>
                                      </p:cBhvr>
                                      <p:to>
                                        <p:strVal val="visible"/>
                                      </p:to>
                                    </p:set>
                                    <p:animEffect transition="in" filter="fade">
                                      <p:cBhvr>
                                        <p:cTn id="27" dur="1000"/>
                                        <p:tgtEl>
                                          <p:spTgt spid="5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457200" y="142754"/>
            <a:ext cx="8229600" cy="600134"/>
          </a:xfrm>
          <a:prstGeom prst="rect">
            <a:avLst/>
          </a:prstGeom>
        </p:spPr>
        <p:txBody>
          <a:bodyPr lIns="91425" tIns="91425" rIns="91425" bIns="91425" anchor="b" anchorCtr="0">
            <a:spAutoFit/>
          </a:bodyPr>
          <a:lstStyle/>
          <a:p>
            <a:r>
              <a:rPr lang="en" sz="3000" dirty="0"/>
              <a:t>Instance Variables (1/4)</a:t>
            </a:r>
          </a:p>
        </p:txBody>
      </p:sp>
      <p:sp>
        <p:nvSpPr>
          <p:cNvPr id="533" name="Shape 533"/>
          <p:cNvSpPr txBox="1">
            <a:spLocks noGrp="1"/>
          </p:cNvSpPr>
          <p:nvPr>
            <p:ph type="body" idx="1"/>
          </p:nvPr>
        </p:nvSpPr>
        <p:spPr>
          <a:xfrm>
            <a:off x="-168280" y="761021"/>
            <a:ext cx="5424159" cy="4316023"/>
          </a:xfrm>
          <a:prstGeom prst="rect">
            <a:avLst/>
          </a:prstGeom>
        </p:spPr>
        <p:txBody>
          <a:bodyPr wrap="square" lIns="91425" tIns="91425" rIns="91425" bIns="91425" anchor="ctr" anchorCtr="0">
            <a:spAutoFit/>
          </a:bodyPr>
          <a:lstStyle/>
          <a:p>
            <a:pPr marL="457200" lvl="0" indent="-317500">
              <a:spcAft>
                <a:spcPts val="1000"/>
              </a:spcAft>
              <a:buClr>
                <a:schemeClr val="dk1"/>
              </a:buClr>
              <a:buSzPct val="100000"/>
              <a:buFont typeface="Arial"/>
              <a:buChar char="●"/>
            </a:pPr>
            <a:r>
              <a:rPr lang="en" sz="1800" dirty="0"/>
              <a:t>We’ve modified </a:t>
            </a:r>
            <a:r>
              <a:rPr lang="en" sz="1800" dirty="0">
                <a:solidFill>
                  <a:srgbClr val="0000FF"/>
                </a:solidFill>
                <a:latin typeface="Consolas"/>
                <a:ea typeface="Consolas"/>
                <a:cs typeface="Consolas"/>
                <a:sym typeface="Consolas"/>
              </a:rPr>
              <a:t>PetShop</a:t>
            </a:r>
            <a:r>
              <a:rPr lang="en" sz="1800" dirty="0"/>
              <a:t> example to make our </a:t>
            </a:r>
            <a:r>
              <a:rPr lang="en" sz="1800" dirty="0">
                <a:solidFill>
                  <a:srgbClr val="0000FF"/>
                </a:solidFill>
                <a:latin typeface="Consolas"/>
                <a:ea typeface="Consolas"/>
                <a:cs typeface="Consolas"/>
                <a:sym typeface="Consolas"/>
              </a:rPr>
              <a:t>DogGroomer</a:t>
            </a:r>
            <a:r>
              <a:rPr lang="en" sz="1800" dirty="0"/>
              <a:t> an </a:t>
            </a:r>
            <a:r>
              <a:rPr lang="en" sz="1800" b="1" dirty="0">
                <a:solidFill>
                  <a:srgbClr val="FF0000"/>
                </a:solidFill>
              </a:rPr>
              <a:t>instance variable </a:t>
            </a:r>
            <a:r>
              <a:rPr lang="en" sz="1800" dirty="0"/>
              <a:t>for the benefit of multiple methods – yes, </a:t>
            </a:r>
            <a:r>
              <a:rPr lang="en" sz="1800" dirty="0">
                <a:solidFill>
                  <a:srgbClr val="0000FF"/>
                </a:solidFill>
                <a:latin typeface="Consolas"/>
                <a:ea typeface="Consolas"/>
                <a:cs typeface="Consolas"/>
                <a:sym typeface="Consolas"/>
              </a:rPr>
              <a:t>DogGroomer</a:t>
            </a:r>
            <a:r>
              <a:rPr lang="en" sz="1800" dirty="0"/>
              <a:t> here is considered a component (part) of the </a:t>
            </a:r>
            <a:r>
              <a:rPr lang="en" sz="1800" dirty="0">
                <a:solidFill>
                  <a:srgbClr val="0000FF"/>
                </a:solidFill>
                <a:latin typeface="Consolas"/>
                <a:ea typeface="Consolas"/>
                <a:cs typeface="Consolas"/>
                <a:sym typeface="Consolas"/>
              </a:rPr>
              <a:t>PetShop</a:t>
            </a:r>
            <a:endParaRPr lang="en" sz="1800" dirty="0"/>
          </a:p>
          <a:p>
            <a:pPr marL="457200" lvl="0" indent="-317500" rtl="0">
              <a:spcBef>
                <a:spcPts val="0"/>
              </a:spcBef>
              <a:spcAft>
                <a:spcPts val="1000"/>
              </a:spcAft>
              <a:buClr>
                <a:schemeClr val="dk1"/>
              </a:buClr>
              <a:buSzPct val="100000"/>
              <a:buFont typeface="Arial"/>
              <a:buChar char="●"/>
            </a:pPr>
            <a:r>
              <a:rPr lang="en" sz="1800" dirty="0"/>
              <a:t>Split up declaration and assignment of instance variable:</a:t>
            </a:r>
          </a:p>
          <a:p>
            <a:pPr marL="914400" lvl="1" indent="-317500" rtl="0">
              <a:spcBef>
                <a:spcPts val="0"/>
              </a:spcBef>
              <a:spcAft>
                <a:spcPts val="1000"/>
              </a:spcAft>
              <a:buClr>
                <a:schemeClr val="dk1"/>
              </a:buClr>
              <a:buSzPct val="100000"/>
              <a:buFont typeface="Courier New"/>
              <a:buChar char="o"/>
            </a:pPr>
            <a:r>
              <a:rPr lang="en" sz="1400" b="1" dirty="0"/>
              <a:t>declare</a:t>
            </a:r>
            <a:r>
              <a:rPr lang="en" sz="1400" dirty="0"/>
              <a:t> instance variable at the top of the class, to notify Java</a:t>
            </a:r>
            <a:r>
              <a:rPr lang="en-US" sz="1400" dirty="0"/>
              <a:t> compiler</a:t>
            </a:r>
            <a:endParaRPr lang="en" sz="1400" dirty="0"/>
          </a:p>
          <a:p>
            <a:pPr marL="914400" lvl="1" indent="-317500" rtl="0">
              <a:spcBef>
                <a:spcPts val="0"/>
              </a:spcBef>
              <a:spcAft>
                <a:spcPts val="1000"/>
              </a:spcAft>
              <a:buClr>
                <a:schemeClr val="dk1"/>
              </a:buClr>
              <a:buSzPct val="100000"/>
              <a:buFont typeface="Courier New"/>
              <a:buChar char="o"/>
            </a:pPr>
            <a:r>
              <a:rPr lang="en" sz="1400" b="1" dirty="0"/>
              <a:t>initialize </a:t>
            </a:r>
            <a:r>
              <a:rPr lang="en" sz="1400" dirty="0"/>
              <a:t>the instance variable by </a:t>
            </a:r>
            <a:r>
              <a:rPr lang="en" sz="1400" b="1" dirty="0"/>
              <a:t>assigning</a:t>
            </a:r>
            <a:r>
              <a:rPr lang="en" sz="1400" dirty="0"/>
              <a:t> a value to it in the constructor</a:t>
            </a:r>
          </a:p>
          <a:p>
            <a:pPr marL="914400" lvl="1" indent="-317500" rtl="0">
              <a:spcBef>
                <a:spcPts val="0"/>
              </a:spcBef>
              <a:spcAft>
                <a:spcPts val="1000"/>
              </a:spcAft>
              <a:buClr>
                <a:schemeClr val="dk1"/>
              </a:buClr>
              <a:buSzPct val="100000"/>
              <a:buFont typeface="Courier New"/>
              <a:buChar char="o"/>
            </a:pPr>
            <a:r>
              <a:rPr lang="en-US" sz="1400" dirty="0">
                <a:solidFill>
                  <a:srgbClr val="FF0000"/>
                </a:solidFill>
              </a:rPr>
              <a:t>p</a:t>
            </a:r>
            <a:r>
              <a:rPr lang="en" sz="1400" dirty="0" err="1">
                <a:solidFill>
                  <a:srgbClr val="FF0000"/>
                </a:solidFill>
              </a:rPr>
              <a:t>rimary</a:t>
            </a:r>
            <a:r>
              <a:rPr lang="en" sz="1400" dirty="0">
                <a:solidFill>
                  <a:srgbClr val="FF0000"/>
                </a:solidFill>
              </a:rPr>
              <a:t> purpose of constructor is to initialize all instance variables so the instance has a valid initial “state” at its “birth”; it typically should do no other work </a:t>
            </a:r>
          </a:p>
          <a:p>
            <a:pPr marL="914400" lvl="1" indent="-317500" rtl="0">
              <a:spcBef>
                <a:spcPts val="0"/>
              </a:spcBef>
              <a:spcAft>
                <a:spcPts val="1000"/>
              </a:spcAft>
              <a:buClr>
                <a:schemeClr val="dk1"/>
              </a:buClr>
              <a:buSzPct val="100000"/>
              <a:buFont typeface="Courier New"/>
              <a:buChar char="o"/>
            </a:pPr>
            <a:r>
              <a:rPr lang="en-US" sz="1400" b="1" dirty="0">
                <a:solidFill>
                  <a:srgbClr val="FF0000"/>
                </a:solidFill>
              </a:rPr>
              <a:t>s</a:t>
            </a:r>
            <a:r>
              <a:rPr lang="en" sz="1400" b="1" dirty="0">
                <a:solidFill>
                  <a:srgbClr val="FF0000"/>
                </a:solidFill>
              </a:rPr>
              <a:t>tate</a:t>
            </a:r>
            <a:r>
              <a:rPr lang="en" sz="1400" dirty="0"/>
              <a:t> is the set of all values for all properties—local variables don’t hold properties</a:t>
            </a:r>
            <a:r>
              <a:rPr lang="en-US" sz="1400" dirty="0"/>
              <a:t> -</a:t>
            </a:r>
            <a:r>
              <a:rPr lang="en" sz="1400" dirty="0"/>
              <a:t> they are “temporaries”</a:t>
            </a:r>
          </a:p>
        </p:txBody>
      </p:sp>
      <p:sp>
        <p:nvSpPr>
          <p:cNvPr id="534" name="Shape 534"/>
          <p:cNvSpPr txBox="1">
            <a:spLocks noGrp="1"/>
          </p:cNvSpPr>
          <p:nvPr>
            <p:ph type="body" idx="2"/>
          </p:nvPr>
        </p:nvSpPr>
        <p:spPr>
          <a:xfrm>
            <a:off x="5211585" y="988601"/>
            <a:ext cx="3994500" cy="4148798"/>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PetShop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private DogGroomer _groomer;</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This is the constructor! */</a:t>
            </a: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public PetShop() {</a:t>
            </a:r>
          </a:p>
          <a:p>
            <a:pPr lvl="0" defTabSz="403225" rtl="0">
              <a:lnSpc>
                <a:spcPct val="115000"/>
              </a:lnSpc>
              <a:spcBef>
                <a:spcPts val="0"/>
              </a:spcBef>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_groomer = new DogGroomer();</a:t>
            </a:r>
          </a:p>
          <a:p>
            <a:pPr lvl="0" defTabSz="403225" rtl="0">
              <a:lnSpc>
                <a:spcPct val="115000"/>
              </a:lnSpc>
              <a:spcBef>
                <a:spcPts val="0"/>
              </a:spcBef>
              <a:buNone/>
            </a:pPr>
            <a:r>
              <a:rPr lang="x-none" sz="1400" dirty="0">
                <a:latin typeface="Consolas"/>
                <a:ea typeface="Consolas"/>
                <a:cs typeface="Consolas"/>
                <a:sym typeface="Consolas"/>
              </a:rPr>
              <a:t>		this.testGroomer();</a:t>
            </a:r>
          </a:p>
          <a:p>
            <a:pPr lvl="0" defTabSz="403225" rtl="0">
              <a:lnSpc>
                <a:spcPct val="115000"/>
              </a:lnSpc>
              <a:spcBef>
                <a:spcPts val="0"/>
              </a:spcBef>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public void testGroomer() {</a:t>
            </a:r>
          </a:p>
          <a:p>
            <a:pPr lvl="0" defTabSz="403225">
              <a:lnSpc>
                <a:spcPct val="115000"/>
              </a:lnSpc>
              <a:buNone/>
            </a:pPr>
            <a:r>
              <a:rPr lang="x-none" sz="1400" dirty="0">
                <a:latin typeface="Consolas"/>
                <a:ea typeface="Consolas"/>
                <a:cs typeface="Consolas"/>
                <a:sym typeface="Consolas"/>
              </a:rPr>
              <a:t>	  Dog django = new Dog();</a:t>
            </a:r>
            <a:r>
              <a:rPr lang="x-none" sz="1400" dirty="0">
                <a:solidFill>
                  <a:schemeClr val="bg2">
                    <a:lumMod val="50000"/>
                  </a:schemeClr>
                </a:solidFill>
                <a:latin typeface="Consolas"/>
                <a:ea typeface="Consolas"/>
                <a:cs typeface="Consolas"/>
                <a:sym typeface="Consolas"/>
              </a:rPr>
              <a:t>//local var</a:t>
            </a:r>
          </a:p>
          <a:p>
            <a:pPr lvl="0" defTabSz="403225">
              <a:lnSpc>
                <a:spcPct val="115000"/>
              </a:lnSpc>
              <a:buClr>
                <a:schemeClr val="dk1"/>
              </a:buClr>
              <a:buSzPct val="78571"/>
              <a:buNone/>
            </a:pPr>
            <a:r>
              <a:rPr lang="x-none" sz="1400" dirty="0">
                <a:latin typeface="Consolas"/>
                <a:ea typeface="Consolas"/>
                <a:cs typeface="Consolas"/>
                <a:sym typeface="Consolas"/>
              </a:rPr>
              <a:t>		_groomer.groom(django);</a:t>
            </a:r>
          </a:p>
          <a:p>
            <a:pPr lvl="0" defTabSz="403225">
              <a:lnSpc>
                <a:spcPct val="115000"/>
              </a:lnSpc>
              <a:buClr>
                <a:schemeClr val="dk1"/>
              </a:buClr>
              <a:buSzPct val="78571"/>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sp>
        <p:nvSpPr>
          <p:cNvPr id="535" name="Shape 535"/>
          <p:cNvSpPr txBox="1"/>
          <p:nvPr/>
        </p:nvSpPr>
        <p:spPr>
          <a:xfrm>
            <a:off x="7475125" y="952334"/>
            <a:ext cx="1461900" cy="485099"/>
          </a:xfrm>
          <a:prstGeom prst="rect">
            <a:avLst/>
          </a:prstGeom>
          <a:noFill/>
          <a:ln>
            <a:noFill/>
          </a:ln>
        </p:spPr>
        <p:txBody>
          <a:bodyPr lIns="91425" tIns="91425" rIns="91425" bIns="91425" anchor="t" anchorCtr="0">
            <a:spAutoFit/>
          </a:bodyPr>
          <a:lstStyle/>
          <a:p>
            <a:pPr algn="ctr">
              <a:spcBef>
                <a:spcPts val="0"/>
              </a:spcBef>
              <a:buNone/>
            </a:pPr>
            <a:r>
              <a:rPr lang="en" sz="1800" b="1" dirty="0">
                <a:solidFill>
                  <a:srgbClr val="FF0000"/>
                </a:solidFill>
              </a:rPr>
              <a:t>declaration</a:t>
            </a:r>
          </a:p>
        </p:txBody>
      </p:sp>
      <p:sp>
        <p:nvSpPr>
          <p:cNvPr id="536" name="Shape 536"/>
          <p:cNvSpPr txBox="1"/>
          <p:nvPr/>
        </p:nvSpPr>
        <p:spPr>
          <a:xfrm>
            <a:off x="7605872" y="2222527"/>
            <a:ext cx="1538127" cy="461635"/>
          </a:xfrm>
          <a:prstGeom prst="rect">
            <a:avLst/>
          </a:prstGeom>
          <a:noFill/>
          <a:ln>
            <a:noFill/>
          </a:ln>
        </p:spPr>
        <p:txBody>
          <a:bodyPr wrap="square" lIns="91425" tIns="91425" rIns="91425" bIns="91425" anchor="t" anchorCtr="0">
            <a:spAutoFit/>
          </a:bodyPr>
          <a:lstStyle/>
          <a:p>
            <a:pPr lvl="0" algn="ctr" rtl="0">
              <a:spcBef>
                <a:spcPts val="0"/>
              </a:spcBef>
              <a:buNone/>
            </a:pPr>
            <a:r>
              <a:rPr lang="en" sz="1800" b="1" dirty="0">
                <a:solidFill>
                  <a:srgbClr val="FF0000"/>
                </a:solidFill>
              </a:rPr>
              <a:t>initialization</a:t>
            </a:r>
          </a:p>
        </p:txBody>
      </p:sp>
      <p:cxnSp>
        <p:nvCxnSpPr>
          <p:cNvPr id="537" name="Shape 537"/>
          <p:cNvCxnSpPr/>
          <p:nvPr/>
        </p:nvCxnSpPr>
        <p:spPr>
          <a:xfrm flipH="1">
            <a:off x="7475125" y="1316711"/>
            <a:ext cx="730951" cy="323553"/>
          </a:xfrm>
          <a:prstGeom prst="straightConnector1">
            <a:avLst/>
          </a:prstGeom>
          <a:noFill/>
          <a:ln w="19050" cap="flat">
            <a:solidFill>
              <a:srgbClr val="FF0000"/>
            </a:solidFill>
            <a:prstDash val="solid"/>
            <a:round/>
            <a:headEnd type="none" w="lg" len="lg"/>
            <a:tailEnd type="triangle" w="lg" len="lg"/>
          </a:ln>
        </p:spPr>
      </p:cxnSp>
      <p:cxnSp>
        <p:nvCxnSpPr>
          <p:cNvPr id="538" name="Shape 538"/>
          <p:cNvCxnSpPr/>
          <p:nvPr/>
        </p:nvCxnSpPr>
        <p:spPr>
          <a:xfrm flipH="1">
            <a:off x="7475125" y="2536879"/>
            <a:ext cx="206976" cy="86216"/>
          </a:xfrm>
          <a:prstGeom prst="straightConnector1">
            <a:avLst/>
          </a:prstGeom>
          <a:noFill/>
          <a:ln w="19050" cap="flat">
            <a:solidFill>
              <a:srgbClr val="FF0000"/>
            </a:solidFill>
            <a:prstDash val="solid"/>
            <a:round/>
            <a:headEnd type="none" w="lg" len="lg"/>
            <a:tailEnd type="triangle" w="lg" len="lg"/>
          </a:ln>
        </p:spPr>
      </p:cxnSp>
      <p:cxnSp>
        <p:nvCxnSpPr>
          <p:cNvPr id="3" name="Straight Connector 2">
            <a:extLst>
              <a:ext uri="{FF2B5EF4-FFF2-40B4-BE49-F238E27FC236}">
                <a16:creationId xmlns:a16="http://schemas.microsoft.com/office/drawing/2014/main" id="{9B5044D2-2812-024E-9D6D-01010810E8F2}"/>
              </a:ext>
            </a:extLst>
          </p:cNvPr>
          <p:cNvCxnSpPr>
            <a:cxnSpLocks/>
          </p:cNvCxnSpPr>
          <p:nvPr/>
        </p:nvCxnSpPr>
        <p:spPr>
          <a:xfrm>
            <a:off x="5211585" y="761021"/>
            <a:ext cx="0" cy="4316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
                                            <p:txEl>
                                              <p:pRg st="0" end="0"/>
                                            </p:txEl>
                                          </p:spTgt>
                                        </p:tgtEl>
                                        <p:attrNameLst>
                                          <p:attrName>style.visibility</p:attrName>
                                        </p:attrNameLst>
                                      </p:cBhvr>
                                      <p:to>
                                        <p:strVal val="visible"/>
                                      </p:to>
                                    </p:set>
                                    <p:animEffect transition="in" filter="fade">
                                      <p:cBhvr>
                                        <p:cTn id="7" dur="1000"/>
                                        <p:tgtEl>
                                          <p:spTgt spid="5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4"/>
                                        </p:tgtEl>
                                        <p:attrNameLst>
                                          <p:attrName>style.visibility</p:attrName>
                                        </p:attrNameLst>
                                      </p:cBhvr>
                                      <p:to>
                                        <p:strVal val="visible"/>
                                      </p:to>
                                    </p:set>
                                    <p:animEffect transition="in" filter="fade">
                                      <p:cBhvr>
                                        <p:cTn id="12" dur="1000"/>
                                        <p:tgtEl>
                                          <p:spTgt spid="5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3">
                                            <p:txEl>
                                              <p:pRg st="1" end="1"/>
                                            </p:txEl>
                                          </p:spTgt>
                                        </p:tgtEl>
                                        <p:attrNameLst>
                                          <p:attrName>style.visibility</p:attrName>
                                        </p:attrNameLst>
                                      </p:cBhvr>
                                      <p:to>
                                        <p:strVal val="visible"/>
                                      </p:to>
                                    </p:set>
                                    <p:animEffect transition="in" filter="fade">
                                      <p:cBhvr>
                                        <p:cTn id="17" dur="1000"/>
                                        <p:tgtEl>
                                          <p:spTgt spid="53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3">
                                            <p:txEl>
                                              <p:pRg st="2" end="2"/>
                                            </p:txEl>
                                          </p:spTgt>
                                        </p:tgtEl>
                                        <p:attrNameLst>
                                          <p:attrName>style.visibility</p:attrName>
                                        </p:attrNameLst>
                                      </p:cBhvr>
                                      <p:to>
                                        <p:strVal val="visible"/>
                                      </p:to>
                                    </p:set>
                                    <p:animEffect transition="in" filter="fade">
                                      <p:cBhvr>
                                        <p:cTn id="22" dur="1000"/>
                                        <p:tgtEl>
                                          <p:spTgt spid="53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35"/>
                                        </p:tgtEl>
                                        <p:attrNameLst>
                                          <p:attrName>style.visibility</p:attrName>
                                        </p:attrNameLst>
                                      </p:cBhvr>
                                      <p:to>
                                        <p:strVal val="visible"/>
                                      </p:to>
                                    </p:set>
                                    <p:animEffect transition="in" filter="fade">
                                      <p:cBhvr>
                                        <p:cTn id="25" dur="1000"/>
                                        <p:tgtEl>
                                          <p:spTgt spid="535"/>
                                        </p:tgtEl>
                                      </p:cBhvr>
                                    </p:animEffect>
                                  </p:childTnLst>
                                </p:cTn>
                              </p:par>
                              <p:par>
                                <p:cTn id="26" presetID="10" presetClass="entr" presetSubtype="0" fill="hold" nodeType="withEffect">
                                  <p:stCondLst>
                                    <p:cond delay="0"/>
                                  </p:stCondLst>
                                  <p:childTnLst>
                                    <p:set>
                                      <p:cBhvr>
                                        <p:cTn id="27" dur="1" fill="hold">
                                          <p:stCondLst>
                                            <p:cond delay="0"/>
                                          </p:stCondLst>
                                        </p:cTn>
                                        <p:tgtEl>
                                          <p:spTgt spid="537"/>
                                        </p:tgtEl>
                                        <p:attrNameLst>
                                          <p:attrName>style.visibility</p:attrName>
                                        </p:attrNameLst>
                                      </p:cBhvr>
                                      <p:to>
                                        <p:strVal val="visible"/>
                                      </p:to>
                                    </p:set>
                                    <p:animEffect transition="in" filter="fade">
                                      <p:cBhvr>
                                        <p:cTn id="28" dur="1000"/>
                                        <p:tgtEl>
                                          <p:spTgt spid="5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3">
                                            <p:txEl>
                                              <p:pRg st="3" end="3"/>
                                            </p:txEl>
                                          </p:spTgt>
                                        </p:tgtEl>
                                        <p:attrNameLst>
                                          <p:attrName>style.visibility</p:attrName>
                                        </p:attrNameLst>
                                      </p:cBhvr>
                                      <p:to>
                                        <p:strVal val="visible"/>
                                      </p:to>
                                    </p:set>
                                    <p:animEffect transition="in" filter="fade">
                                      <p:cBhvr>
                                        <p:cTn id="33" dur="500"/>
                                        <p:tgtEl>
                                          <p:spTgt spid="533">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38"/>
                                        </p:tgtEl>
                                        <p:attrNameLst>
                                          <p:attrName>style.visibility</p:attrName>
                                        </p:attrNameLst>
                                      </p:cBhvr>
                                      <p:to>
                                        <p:strVal val="visible"/>
                                      </p:to>
                                    </p:set>
                                    <p:animEffect transition="in" filter="fade">
                                      <p:cBhvr>
                                        <p:cTn id="36" dur="1000"/>
                                        <p:tgtEl>
                                          <p:spTgt spid="538"/>
                                        </p:tgtEl>
                                      </p:cBhvr>
                                    </p:animEffect>
                                  </p:childTnLst>
                                </p:cTn>
                              </p:par>
                              <p:par>
                                <p:cTn id="37" presetID="10" presetClass="entr" presetSubtype="0" fill="hold" nodeType="withEffect">
                                  <p:stCondLst>
                                    <p:cond delay="0"/>
                                  </p:stCondLst>
                                  <p:childTnLst>
                                    <p:set>
                                      <p:cBhvr>
                                        <p:cTn id="38" dur="1" fill="hold">
                                          <p:stCondLst>
                                            <p:cond delay="0"/>
                                          </p:stCondLst>
                                        </p:cTn>
                                        <p:tgtEl>
                                          <p:spTgt spid="536"/>
                                        </p:tgtEl>
                                        <p:attrNameLst>
                                          <p:attrName>style.visibility</p:attrName>
                                        </p:attrNameLst>
                                      </p:cBhvr>
                                      <p:to>
                                        <p:strVal val="visible"/>
                                      </p:to>
                                    </p:set>
                                    <p:animEffect transition="in" filter="fade">
                                      <p:cBhvr>
                                        <p:cTn id="39" dur="1000"/>
                                        <p:tgtEl>
                                          <p:spTgt spid="5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33">
                                            <p:txEl>
                                              <p:pRg st="4" end="4"/>
                                            </p:txEl>
                                          </p:spTgt>
                                        </p:tgtEl>
                                        <p:attrNameLst>
                                          <p:attrName>style.visibility</p:attrName>
                                        </p:attrNameLst>
                                      </p:cBhvr>
                                      <p:to>
                                        <p:strVal val="visible"/>
                                      </p:to>
                                    </p:set>
                                    <p:animEffect transition="in" filter="fade">
                                      <p:cBhvr>
                                        <p:cTn id="44" dur="1000"/>
                                        <p:tgtEl>
                                          <p:spTgt spid="533">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33">
                                            <p:txEl>
                                              <p:pRg st="5" end="5"/>
                                            </p:txEl>
                                          </p:spTgt>
                                        </p:tgtEl>
                                        <p:attrNameLst>
                                          <p:attrName>style.visibility</p:attrName>
                                        </p:attrNameLst>
                                      </p:cBhvr>
                                      <p:to>
                                        <p:strVal val="visible"/>
                                      </p:to>
                                    </p:set>
                                    <p:animEffect transition="in" filter="fade">
                                      <p:cBhvr>
                                        <p:cTn id="49" dur="1000"/>
                                        <p:tgtEl>
                                          <p:spTgt spid="5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Shape 546"/>
          <p:cNvSpPr txBox="1">
            <a:spLocks noGrp="1"/>
          </p:cNvSpPr>
          <p:nvPr>
            <p:ph type="body" idx="1"/>
          </p:nvPr>
        </p:nvSpPr>
        <p:spPr>
          <a:xfrm>
            <a:off x="457200" y="1437435"/>
            <a:ext cx="4542047" cy="2733475"/>
          </a:xfrm>
          <a:prstGeom prst="rect">
            <a:avLst/>
          </a:prstGeom>
        </p:spPr>
        <p:txBody>
          <a:bodyPr wrap="square" lIns="91425" tIns="91425" rIns="91425" bIns="91425" anchor="ctr" anchorCtr="0">
            <a:spAutoFit/>
          </a:bodyPr>
          <a:lstStyle/>
          <a:p>
            <a:pPr marL="457200" marR="0" lvl="0" indent="-355600" algn="l" rtl="0">
              <a:lnSpc>
                <a:spcPct val="110000"/>
              </a:lnSpc>
              <a:spcBef>
                <a:spcPts val="600"/>
              </a:spcBef>
              <a:spcAft>
                <a:spcPts val="1000"/>
              </a:spcAft>
              <a:buClr>
                <a:schemeClr val="dk1"/>
              </a:buClr>
              <a:buSzPct val="100000"/>
              <a:buFont typeface="Arial"/>
              <a:buChar char="●"/>
            </a:pPr>
            <a:r>
              <a:rPr lang="en" sz="2000" dirty="0"/>
              <a:t>Note we include the keyword </a:t>
            </a:r>
            <a:r>
              <a:rPr lang="en" sz="2000" dirty="0">
                <a:solidFill>
                  <a:srgbClr val="0000FF"/>
                </a:solidFill>
                <a:latin typeface="Consolas"/>
                <a:ea typeface="Consolas"/>
                <a:cs typeface="Consolas"/>
                <a:sym typeface="Consolas"/>
              </a:rPr>
              <a:t>private</a:t>
            </a:r>
            <a:r>
              <a:rPr lang="en" sz="2000" dirty="0"/>
              <a:t> in declaration of our instance variable</a:t>
            </a:r>
          </a:p>
          <a:p>
            <a:pPr marL="457200" marR="0" lvl="0" indent="-355600" algn="l" rtl="0">
              <a:lnSpc>
                <a:spcPct val="110000"/>
              </a:lnSpc>
              <a:spcBef>
                <a:spcPts val="600"/>
              </a:spcBef>
              <a:spcAft>
                <a:spcPts val="1000"/>
              </a:spcAft>
              <a:buClr>
                <a:schemeClr val="dk1"/>
              </a:buClr>
              <a:buSzPct val="100000"/>
              <a:buFont typeface="Arial"/>
              <a:buChar char="●"/>
            </a:pPr>
            <a:r>
              <a:rPr lang="en" sz="2000" dirty="0">
                <a:solidFill>
                  <a:srgbClr val="0000FF"/>
                </a:solidFill>
                <a:latin typeface="Consolas"/>
                <a:ea typeface="Consolas"/>
                <a:cs typeface="Consolas"/>
                <a:sym typeface="Consolas"/>
              </a:rPr>
              <a:t>private</a:t>
            </a:r>
            <a:r>
              <a:rPr lang="en" sz="2000" dirty="0"/>
              <a:t> is an </a:t>
            </a:r>
            <a:r>
              <a:rPr lang="en" sz="2000" b="1" dirty="0">
                <a:solidFill>
                  <a:srgbClr val="FF0000"/>
                </a:solidFill>
              </a:rPr>
              <a:t>access modifier</a:t>
            </a:r>
            <a:r>
              <a:rPr lang="en" sz="2000" dirty="0"/>
              <a:t>, just like </a:t>
            </a:r>
            <a:r>
              <a:rPr lang="en" sz="2000" dirty="0">
                <a:solidFill>
                  <a:srgbClr val="0000FF"/>
                </a:solidFill>
                <a:latin typeface="Consolas"/>
                <a:ea typeface="Consolas"/>
                <a:cs typeface="Consolas"/>
                <a:sym typeface="Consolas"/>
              </a:rPr>
              <a:t>public</a:t>
            </a:r>
            <a:r>
              <a:rPr lang="en" sz="2000" dirty="0">
                <a:solidFill>
                  <a:srgbClr val="000000"/>
                </a:solidFill>
              </a:rPr>
              <a:t>, which we’ve been using in our method declarations</a:t>
            </a:r>
          </a:p>
        </p:txBody>
      </p:sp>
      <p:sp>
        <p:nvSpPr>
          <p:cNvPr id="547" name="Shape 547"/>
          <p:cNvSpPr txBox="1">
            <a:spLocks noGrp="1"/>
          </p:cNvSpPr>
          <p:nvPr>
            <p:ph type="body" idx="2"/>
          </p:nvPr>
        </p:nvSpPr>
        <p:spPr>
          <a:xfrm>
            <a:off x="5073273" y="988600"/>
            <a:ext cx="3994500" cy="4148798"/>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PetShop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private DogGroomer _groomer;</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This is the constructor! */</a:t>
            </a:r>
          </a:p>
          <a:p>
            <a:pPr lvl="0" defTabSz="403225">
              <a:lnSpc>
                <a:spcPct val="115000"/>
              </a:lnSpc>
              <a:buClr>
                <a:schemeClr val="dk1"/>
              </a:buClr>
              <a:buSzPct val="78571"/>
              <a:buNone/>
            </a:pPr>
            <a:r>
              <a:rPr lang="x-none" sz="1400" dirty="0">
                <a:latin typeface="Consolas"/>
                <a:ea typeface="Consolas"/>
                <a:cs typeface="Consolas"/>
                <a:sym typeface="Consolas"/>
              </a:rPr>
              <a:t>	public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_groomer = new </a:t>
            </a:r>
            <a:r>
              <a:rPr lang="x-none" sz="1400" dirty="0" err="1">
                <a:latin typeface="Consolas"/>
                <a:ea typeface="Consolas"/>
                <a:cs typeface="Consolas"/>
                <a:sym typeface="Consolas"/>
              </a:rPr>
              <a:t>DogGroomer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this.</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a:t>
            </a: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public void testGroomer() {</a:t>
            </a:r>
          </a:p>
          <a:p>
            <a:pPr lvl="0" defTabSz="403225">
              <a:lnSpc>
                <a:spcPct val="115000"/>
              </a:lnSpc>
              <a:buNone/>
            </a:pPr>
            <a:r>
              <a:rPr lang="x-none" sz="1400" dirty="0">
                <a:latin typeface="Consolas"/>
                <a:ea typeface="Consolas"/>
                <a:cs typeface="Consolas"/>
                <a:sym typeface="Consolas"/>
              </a:rPr>
              <a:t>	  Dog django = new Dog();</a:t>
            </a:r>
            <a:r>
              <a:rPr lang="x-none" sz="1400" dirty="0">
                <a:solidFill>
                  <a:schemeClr val="bg2">
                    <a:lumMod val="50000"/>
                  </a:schemeClr>
                </a:solidFill>
                <a:latin typeface="Consolas"/>
                <a:ea typeface="Consolas"/>
                <a:cs typeface="Consolas"/>
                <a:sym typeface="Consolas"/>
              </a:rPr>
              <a:t>//local var</a:t>
            </a:r>
          </a:p>
          <a:p>
            <a:pPr lvl="0" defTabSz="403225">
              <a:lnSpc>
                <a:spcPct val="115000"/>
              </a:lnSpc>
              <a:buClr>
                <a:schemeClr val="dk1"/>
              </a:buClr>
              <a:buSzPct val="78571"/>
              <a:buNone/>
            </a:pPr>
            <a:r>
              <a:rPr lang="x-none" sz="1400" dirty="0">
                <a:latin typeface="Consolas"/>
                <a:ea typeface="Consolas"/>
                <a:cs typeface="Consolas"/>
                <a:sym typeface="Consolas"/>
              </a:rPr>
              <a:t>		_groomer.groom(django);</a:t>
            </a:r>
          </a:p>
          <a:p>
            <a:pPr lvl="0" defTabSz="403225">
              <a:lnSpc>
                <a:spcPct val="115000"/>
              </a:lnSpc>
              <a:buClr>
                <a:schemeClr val="dk1"/>
              </a:buClr>
              <a:buSzPct val="78571"/>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sp>
        <p:nvSpPr>
          <p:cNvPr id="548" name="Shape 548"/>
          <p:cNvSpPr/>
          <p:nvPr/>
        </p:nvSpPr>
        <p:spPr>
          <a:xfrm>
            <a:off x="5351356" y="1586738"/>
            <a:ext cx="775393" cy="303599"/>
          </a:xfrm>
          <a:prstGeom prst="rect">
            <a:avLst/>
          </a:prstGeom>
          <a:noFill/>
          <a:ln w="19050" cap="flat">
            <a:solidFill>
              <a:srgbClr val="FF0000"/>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cxnSp>
        <p:nvCxnSpPr>
          <p:cNvPr id="549" name="Shape 549"/>
          <p:cNvCxnSpPr/>
          <p:nvPr/>
        </p:nvCxnSpPr>
        <p:spPr>
          <a:xfrm flipH="1">
            <a:off x="6200775" y="864720"/>
            <a:ext cx="1944660" cy="722018"/>
          </a:xfrm>
          <a:prstGeom prst="straightConnector1">
            <a:avLst/>
          </a:prstGeom>
          <a:noFill/>
          <a:ln w="19050" cap="flat">
            <a:solidFill>
              <a:srgbClr val="FF0000"/>
            </a:solidFill>
            <a:prstDash val="solid"/>
            <a:round/>
            <a:headEnd type="none" w="lg" len="lg"/>
            <a:tailEnd type="triangle" w="lg" len="lg"/>
          </a:ln>
        </p:spPr>
      </p:cxnSp>
      <p:sp>
        <p:nvSpPr>
          <p:cNvPr id="550" name="Shape 550"/>
          <p:cNvSpPr txBox="1"/>
          <p:nvPr/>
        </p:nvSpPr>
        <p:spPr>
          <a:xfrm>
            <a:off x="7284874" y="582856"/>
            <a:ext cx="1782899" cy="399300"/>
          </a:xfrm>
          <a:prstGeom prst="rect">
            <a:avLst/>
          </a:prstGeom>
          <a:noFill/>
          <a:ln>
            <a:noFill/>
          </a:ln>
        </p:spPr>
        <p:txBody>
          <a:bodyPr lIns="91425" tIns="91425" rIns="91425" bIns="91425" anchor="t" anchorCtr="0">
            <a:spAutoFit/>
          </a:bodyPr>
          <a:lstStyle/>
          <a:p>
            <a:pPr algn="ctr">
              <a:spcBef>
                <a:spcPts val="0"/>
              </a:spcBef>
              <a:buNone/>
            </a:pPr>
            <a:r>
              <a:rPr lang="en" b="1" dirty="0">
                <a:solidFill>
                  <a:srgbClr val="FF0000"/>
                </a:solidFill>
              </a:rPr>
              <a:t>access modifier</a:t>
            </a:r>
          </a:p>
        </p:txBody>
      </p:sp>
      <p:sp>
        <p:nvSpPr>
          <p:cNvPr id="11" name="Shape 532">
            <a:extLst>
              <a:ext uri="{FF2B5EF4-FFF2-40B4-BE49-F238E27FC236}">
                <a16:creationId xmlns:a16="http://schemas.microsoft.com/office/drawing/2014/main" id="{6009EA57-9CAF-974F-AA63-DD1F21063805}"/>
              </a:ext>
            </a:extLst>
          </p:cNvPr>
          <p:cNvSpPr txBox="1">
            <a:spLocks noGrp="1"/>
          </p:cNvSpPr>
          <p:nvPr>
            <p:ph type="title"/>
          </p:nvPr>
        </p:nvSpPr>
        <p:spPr>
          <a:xfrm>
            <a:off x="457200" y="142754"/>
            <a:ext cx="8229600" cy="600134"/>
          </a:xfrm>
          <a:prstGeom prst="rect">
            <a:avLst/>
          </a:prstGeom>
        </p:spPr>
        <p:txBody>
          <a:bodyPr lIns="91425" tIns="91425" rIns="91425" bIns="91425" anchor="b" anchorCtr="0">
            <a:spAutoFit/>
          </a:bodyPr>
          <a:lstStyle/>
          <a:p>
            <a:r>
              <a:rPr lang="en" sz="3000" dirty="0"/>
              <a:t>Instance Variables (2/4)</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6">
                                            <p:txEl>
                                              <p:pRg st="0" end="0"/>
                                            </p:txEl>
                                          </p:spTgt>
                                        </p:tgtEl>
                                        <p:attrNameLst>
                                          <p:attrName>style.visibility</p:attrName>
                                        </p:attrNameLst>
                                      </p:cBhvr>
                                      <p:to>
                                        <p:strVal val="visible"/>
                                      </p:to>
                                    </p:set>
                                    <p:animEffect transition="in" filter="fade">
                                      <p:cBhvr>
                                        <p:cTn id="7" dur="1000"/>
                                        <p:tgtEl>
                                          <p:spTgt spid="5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6">
                                            <p:txEl>
                                              <p:pRg st="1" end="1"/>
                                            </p:txEl>
                                          </p:spTgt>
                                        </p:tgtEl>
                                        <p:attrNameLst>
                                          <p:attrName>style.visibility</p:attrName>
                                        </p:attrNameLst>
                                      </p:cBhvr>
                                      <p:to>
                                        <p:strVal val="visible"/>
                                      </p:to>
                                    </p:set>
                                    <p:animEffect transition="in" filter="fade">
                                      <p:cBhvr>
                                        <p:cTn id="12" dur="1000"/>
                                        <p:tgtEl>
                                          <p:spTgt spid="54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49"/>
                                        </p:tgtEl>
                                        <p:attrNameLst>
                                          <p:attrName>style.visibility</p:attrName>
                                        </p:attrNameLst>
                                      </p:cBhvr>
                                      <p:to>
                                        <p:strVal val="visible"/>
                                      </p:to>
                                    </p:set>
                                    <p:animEffect transition="in" filter="fade">
                                      <p:cBhvr>
                                        <p:cTn id="15" dur="1000"/>
                                        <p:tgtEl>
                                          <p:spTgt spid="549"/>
                                        </p:tgtEl>
                                      </p:cBhvr>
                                    </p:animEffect>
                                  </p:childTnLst>
                                </p:cTn>
                              </p:par>
                              <p:par>
                                <p:cTn id="16" presetID="10" presetClass="entr" presetSubtype="0" fill="hold" nodeType="withEffect">
                                  <p:stCondLst>
                                    <p:cond delay="0"/>
                                  </p:stCondLst>
                                  <p:childTnLst>
                                    <p:set>
                                      <p:cBhvr>
                                        <p:cTn id="17" dur="1" fill="hold">
                                          <p:stCondLst>
                                            <p:cond delay="0"/>
                                          </p:stCondLst>
                                        </p:cTn>
                                        <p:tgtEl>
                                          <p:spTgt spid="548"/>
                                        </p:tgtEl>
                                        <p:attrNameLst>
                                          <p:attrName>style.visibility</p:attrName>
                                        </p:attrNameLst>
                                      </p:cBhvr>
                                      <p:to>
                                        <p:strVal val="visible"/>
                                      </p:to>
                                    </p:set>
                                    <p:animEffect transition="in" filter="fade">
                                      <p:cBhvr>
                                        <p:cTn id="18" dur="1000"/>
                                        <p:tgtEl>
                                          <p:spTgt spid="548"/>
                                        </p:tgtEl>
                                      </p:cBhvr>
                                    </p:animEffect>
                                  </p:childTnLst>
                                </p:cTn>
                              </p:par>
                              <p:par>
                                <p:cTn id="19" presetID="10" presetClass="entr" presetSubtype="0" fill="hold" nodeType="withEffect">
                                  <p:stCondLst>
                                    <p:cond delay="0"/>
                                  </p:stCondLst>
                                  <p:childTnLst>
                                    <p:set>
                                      <p:cBhvr>
                                        <p:cTn id="20" dur="1" fill="hold">
                                          <p:stCondLst>
                                            <p:cond delay="0"/>
                                          </p:stCondLst>
                                        </p:cTn>
                                        <p:tgtEl>
                                          <p:spTgt spid="550"/>
                                        </p:tgtEl>
                                        <p:attrNameLst>
                                          <p:attrName>style.visibility</p:attrName>
                                        </p:attrNameLst>
                                      </p:cBhvr>
                                      <p:to>
                                        <p:strVal val="visible"/>
                                      </p:to>
                                    </p:set>
                                    <p:animEffect transition="in" filter="fade">
                                      <p:cBhvr>
                                        <p:cTn id="21" dur="10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1143000" y="-346509"/>
            <a:ext cx="6858000" cy="1790700"/>
          </a:xfrm>
          <a:prstGeom prst="rect">
            <a:avLst/>
          </a:prstGeom>
        </p:spPr>
        <p:txBody>
          <a:bodyPr lIns="91425" tIns="91425" rIns="91425" bIns="91425" anchor="b" anchorCtr="0">
            <a:spAutoFit/>
          </a:bodyPr>
          <a:lstStyle/>
          <a:p>
            <a:pPr>
              <a:spcBef>
                <a:spcPts val="0"/>
              </a:spcBef>
              <a:buNone/>
            </a:pPr>
            <a:r>
              <a:rPr lang="en" dirty="0"/>
              <a:t>Lecture 4</a:t>
            </a:r>
          </a:p>
        </p:txBody>
      </p:sp>
      <p:sp>
        <p:nvSpPr>
          <p:cNvPr id="24" name="Shape 24"/>
          <p:cNvSpPr txBox="1">
            <a:spLocks noGrp="1"/>
          </p:cNvSpPr>
          <p:nvPr>
            <p:ph type="subTitle" idx="1"/>
          </p:nvPr>
        </p:nvSpPr>
        <p:spPr>
          <a:xfrm>
            <a:off x="685799" y="1444191"/>
            <a:ext cx="7772400" cy="1107965"/>
          </a:xfrm>
          <a:prstGeom prst="rect">
            <a:avLst/>
          </a:prstGeom>
        </p:spPr>
        <p:txBody>
          <a:bodyPr lIns="91425" tIns="91425" rIns="91425" bIns="91425" anchor="t" anchorCtr="0">
            <a:spAutoFit/>
          </a:bodyPr>
          <a:lstStyle/>
          <a:p>
            <a:pPr>
              <a:spcBef>
                <a:spcPts val="0"/>
              </a:spcBef>
              <a:buNone/>
            </a:pPr>
            <a:r>
              <a:rPr lang="en" dirty="0"/>
              <a:t>Working with Objects: </a:t>
            </a:r>
            <a:endParaRPr lang="en-US" dirty="0"/>
          </a:p>
          <a:p>
            <a:pPr>
              <a:spcBef>
                <a:spcPts val="0"/>
              </a:spcBef>
              <a:buNone/>
            </a:pPr>
            <a:r>
              <a:rPr lang="en" dirty="0"/>
              <a:t>Variables, Containment, and Association</a:t>
            </a:r>
          </a:p>
        </p:txBody>
      </p:sp>
      <p:pic>
        <p:nvPicPr>
          <p:cNvPr id="8" name="Google Shape;115;p5"/>
          <p:cNvPicPr preferRelativeResize="0"/>
          <p:nvPr/>
        </p:nvPicPr>
        <p:blipFill rotWithShape="1">
          <a:blip r:embed="rId3">
            <a:alphaModFix/>
          </a:blip>
          <a:srcRect/>
          <a:stretch/>
        </p:blipFill>
        <p:spPr>
          <a:xfrm>
            <a:off x="2696524" y="2671012"/>
            <a:ext cx="3750949" cy="1962997"/>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Shape 546"/>
          <p:cNvSpPr txBox="1">
            <a:spLocks noGrp="1"/>
          </p:cNvSpPr>
          <p:nvPr>
            <p:ph type="body" idx="1"/>
          </p:nvPr>
        </p:nvSpPr>
        <p:spPr>
          <a:xfrm>
            <a:off x="450906" y="755857"/>
            <a:ext cx="4727845" cy="4401175"/>
          </a:xfrm>
          <a:prstGeom prst="rect">
            <a:avLst/>
          </a:prstGeom>
        </p:spPr>
        <p:txBody>
          <a:bodyPr wrap="square" lIns="91425" tIns="91425" rIns="91425" bIns="91425" anchor="ctr" anchorCtr="0">
            <a:spAutoFit/>
          </a:bodyPr>
          <a:lstStyle/>
          <a:p>
            <a:pPr marL="457200" lvl="0" indent="-355600">
              <a:lnSpc>
                <a:spcPct val="100000"/>
              </a:lnSpc>
              <a:spcBef>
                <a:spcPts val="600"/>
              </a:spcBef>
              <a:spcAft>
                <a:spcPts val="1000"/>
              </a:spcAft>
              <a:buClr>
                <a:schemeClr val="dk1"/>
              </a:buClr>
              <a:buSzPct val="100000"/>
              <a:buFont typeface="Arial"/>
              <a:buChar char="●"/>
            </a:pPr>
            <a:r>
              <a:rPr lang="en" sz="1800" dirty="0">
                <a:solidFill>
                  <a:srgbClr val="000000"/>
                </a:solidFill>
              </a:rPr>
              <a:t>If declared as </a:t>
            </a:r>
            <a:r>
              <a:rPr lang="en" sz="1800" dirty="0">
                <a:solidFill>
                  <a:srgbClr val="0000FF"/>
                </a:solidFill>
                <a:latin typeface="Consolas"/>
                <a:ea typeface="Consolas"/>
                <a:cs typeface="Consolas"/>
                <a:sym typeface="Consolas"/>
              </a:rPr>
              <a:t>private</a:t>
            </a:r>
            <a:r>
              <a:rPr lang="en" sz="1800" dirty="0">
                <a:solidFill>
                  <a:srgbClr val="000000"/>
                </a:solidFill>
              </a:rPr>
              <a:t>, the method or instance variable can only be accessed inside the class – </a:t>
            </a:r>
            <a:r>
              <a:rPr lang="en" sz="1800" dirty="0"/>
              <a:t>their </a:t>
            </a:r>
            <a:r>
              <a:rPr lang="en" sz="1800" b="1" dirty="0">
                <a:solidFill>
                  <a:srgbClr val="FF0000"/>
                </a:solidFill>
              </a:rPr>
              <a:t>scope</a:t>
            </a:r>
            <a:r>
              <a:rPr lang="en" sz="1800" dirty="0"/>
              <a:t> is the entire class</a:t>
            </a:r>
            <a:endParaRPr lang="en" sz="1800" dirty="0">
              <a:solidFill>
                <a:srgbClr val="000000"/>
              </a:solidFill>
            </a:endParaRPr>
          </a:p>
          <a:p>
            <a:pPr marL="457200" lvl="0" indent="-355600">
              <a:lnSpc>
                <a:spcPct val="100000"/>
              </a:lnSpc>
              <a:spcBef>
                <a:spcPts val="600"/>
              </a:spcBef>
              <a:spcAft>
                <a:spcPts val="1000"/>
              </a:spcAft>
              <a:buClr>
                <a:srgbClr val="000000"/>
              </a:buClr>
              <a:buSzPct val="100000"/>
              <a:buFont typeface="Arial"/>
              <a:buChar char="●"/>
            </a:pPr>
            <a:r>
              <a:rPr lang="en" sz="1800" dirty="0">
                <a:solidFill>
                  <a:srgbClr val="000000"/>
                </a:solidFill>
              </a:rPr>
              <a:t>If declared as </a:t>
            </a:r>
            <a:r>
              <a:rPr lang="en" sz="1800" dirty="0">
                <a:solidFill>
                  <a:srgbClr val="0000FF"/>
                </a:solidFill>
                <a:latin typeface="Consolas"/>
                <a:ea typeface="Consolas"/>
                <a:cs typeface="Consolas"/>
                <a:sym typeface="Consolas"/>
              </a:rPr>
              <a:t>public</a:t>
            </a:r>
            <a:r>
              <a:rPr lang="en" sz="1800" dirty="0">
                <a:solidFill>
                  <a:srgbClr val="000000"/>
                </a:solidFill>
              </a:rPr>
              <a:t>, can be accessed from anywhere – </a:t>
            </a:r>
            <a:r>
              <a:rPr lang="en" sz="1800" dirty="0"/>
              <a:t>their </a:t>
            </a:r>
            <a:r>
              <a:rPr lang="en" sz="1800" b="1" dirty="0">
                <a:solidFill>
                  <a:srgbClr val="FF0000"/>
                </a:solidFill>
              </a:rPr>
              <a:t>scope</a:t>
            </a:r>
            <a:r>
              <a:rPr lang="en" sz="1800" dirty="0"/>
              <a:t> can include multiple classes</a:t>
            </a:r>
            <a:endParaRPr lang="en" sz="1800" dirty="0">
              <a:solidFill>
                <a:srgbClr val="000000"/>
              </a:solidFill>
            </a:endParaRPr>
          </a:p>
          <a:p>
            <a:pPr marL="457200" indent="-355600">
              <a:lnSpc>
                <a:spcPct val="100000"/>
              </a:lnSpc>
              <a:spcBef>
                <a:spcPts val="600"/>
              </a:spcBef>
              <a:spcAft>
                <a:spcPts val="1000"/>
              </a:spcAft>
              <a:buClr>
                <a:srgbClr val="000000"/>
              </a:buClr>
              <a:buSzPct val="100000"/>
              <a:buFont typeface="Arial"/>
              <a:buChar char="●"/>
            </a:pPr>
            <a:r>
              <a:rPr lang="en" sz="1800" b="1" dirty="0"/>
              <a:t>In CS15, you’ll declare instance variables as </a:t>
            </a:r>
            <a:r>
              <a:rPr lang="en" sz="1800" dirty="0">
                <a:solidFill>
                  <a:srgbClr val="0000FF"/>
                </a:solidFill>
                <a:latin typeface="Consolas"/>
              </a:rPr>
              <a:t>private</a:t>
            </a:r>
            <a:r>
              <a:rPr lang="en" sz="1800" b="1" dirty="0"/>
              <a:t>, with rare exception!</a:t>
            </a:r>
            <a:endParaRPr lang="en" sz="1800" b="1" dirty="0">
              <a:sym typeface="Consolas"/>
            </a:endParaRPr>
          </a:p>
          <a:p>
            <a:pPr marL="457200" lvl="0" indent="-355600">
              <a:lnSpc>
                <a:spcPct val="100000"/>
              </a:lnSpc>
              <a:spcBef>
                <a:spcPts val="600"/>
              </a:spcBef>
              <a:spcAft>
                <a:spcPts val="1000"/>
              </a:spcAft>
              <a:buClr>
                <a:srgbClr val="000000"/>
              </a:buClr>
              <a:buSzPct val="100000"/>
              <a:buFont typeface="Arial"/>
              <a:buChar char="●"/>
            </a:pPr>
            <a:r>
              <a:rPr lang="en" sz="1800" dirty="0">
                <a:solidFill>
                  <a:srgbClr val="000000"/>
                </a:solidFill>
              </a:rPr>
              <a:t>Note that local variables don’t have access modifier</a:t>
            </a:r>
            <a:r>
              <a:rPr lang="en-US" sz="1800" dirty="0">
                <a:solidFill>
                  <a:srgbClr val="000000"/>
                </a:solidFill>
              </a:rPr>
              <a:t>s</a:t>
            </a:r>
            <a:r>
              <a:rPr lang="en" sz="1800" dirty="0">
                <a:solidFill>
                  <a:srgbClr val="000000"/>
                </a:solidFill>
              </a:rPr>
              <a:t>-- they always have the same scope (their own method)</a:t>
            </a:r>
          </a:p>
        </p:txBody>
      </p:sp>
      <p:sp>
        <p:nvSpPr>
          <p:cNvPr id="547" name="Shape 547"/>
          <p:cNvSpPr txBox="1">
            <a:spLocks noGrp="1"/>
          </p:cNvSpPr>
          <p:nvPr>
            <p:ph type="body" idx="2"/>
          </p:nvPr>
        </p:nvSpPr>
        <p:spPr>
          <a:xfrm>
            <a:off x="5073273" y="988601"/>
            <a:ext cx="3994500" cy="4148798"/>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PetShop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private DogGroomer _groomer;</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This is the constructor! */</a:t>
            </a:r>
          </a:p>
          <a:p>
            <a:pPr lvl="0" defTabSz="403225">
              <a:lnSpc>
                <a:spcPct val="115000"/>
              </a:lnSpc>
              <a:buClr>
                <a:schemeClr val="dk1"/>
              </a:buClr>
              <a:buSzPct val="78571"/>
              <a:buNone/>
            </a:pPr>
            <a:r>
              <a:rPr lang="x-none" sz="1400" dirty="0">
                <a:latin typeface="Consolas"/>
                <a:ea typeface="Consolas"/>
                <a:cs typeface="Consolas"/>
                <a:sym typeface="Consolas"/>
              </a:rPr>
              <a:t>	public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_groomer = new </a:t>
            </a:r>
            <a:r>
              <a:rPr lang="x-none" sz="1400" dirty="0" err="1">
                <a:latin typeface="Consolas"/>
                <a:ea typeface="Consolas"/>
                <a:cs typeface="Consolas"/>
                <a:sym typeface="Consolas"/>
              </a:rPr>
              <a:t>DogGroomer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this.</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a:t>
            </a: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public void testGroomer() {</a:t>
            </a:r>
          </a:p>
          <a:p>
            <a:pPr lvl="0" defTabSz="403225">
              <a:lnSpc>
                <a:spcPct val="115000"/>
              </a:lnSpc>
              <a:buNone/>
            </a:pPr>
            <a:r>
              <a:rPr lang="x-none" sz="1400" dirty="0">
                <a:latin typeface="Consolas"/>
                <a:ea typeface="Consolas"/>
                <a:cs typeface="Consolas"/>
                <a:sym typeface="Consolas"/>
              </a:rPr>
              <a:t>	  Dog django = new Dog();</a:t>
            </a:r>
            <a:r>
              <a:rPr lang="x-none" sz="1400" dirty="0">
                <a:solidFill>
                  <a:schemeClr val="bg2">
                    <a:lumMod val="50000"/>
                  </a:schemeClr>
                </a:solidFill>
                <a:latin typeface="Consolas"/>
                <a:ea typeface="Consolas"/>
                <a:cs typeface="Consolas"/>
                <a:sym typeface="Consolas"/>
              </a:rPr>
              <a:t>//local var</a:t>
            </a:r>
          </a:p>
          <a:p>
            <a:pPr lvl="0" defTabSz="403225">
              <a:lnSpc>
                <a:spcPct val="115000"/>
              </a:lnSpc>
              <a:buClr>
                <a:schemeClr val="dk1"/>
              </a:buClr>
              <a:buSzPct val="78571"/>
              <a:buNone/>
            </a:pPr>
            <a:r>
              <a:rPr lang="x-none" sz="1400" dirty="0">
                <a:latin typeface="Consolas"/>
                <a:ea typeface="Consolas"/>
                <a:cs typeface="Consolas"/>
                <a:sym typeface="Consolas"/>
              </a:rPr>
              <a:t>		_groomer.groom(django);</a:t>
            </a:r>
          </a:p>
          <a:p>
            <a:pPr lvl="0" defTabSz="403225">
              <a:lnSpc>
                <a:spcPct val="115000"/>
              </a:lnSpc>
              <a:buClr>
                <a:schemeClr val="dk1"/>
              </a:buClr>
              <a:buSzPct val="78571"/>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sp>
        <p:nvSpPr>
          <p:cNvPr id="10" name="Shape 548">
            <a:extLst>
              <a:ext uri="{FF2B5EF4-FFF2-40B4-BE49-F238E27FC236}">
                <a16:creationId xmlns:a16="http://schemas.microsoft.com/office/drawing/2014/main" id="{78A5D083-0527-684A-AF40-3CF1ABDE44F4}"/>
              </a:ext>
            </a:extLst>
          </p:cNvPr>
          <p:cNvSpPr/>
          <p:nvPr/>
        </p:nvSpPr>
        <p:spPr>
          <a:xfrm>
            <a:off x="5351356" y="1586738"/>
            <a:ext cx="775393" cy="303599"/>
          </a:xfrm>
          <a:prstGeom prst="rect">
            <a:avLst/>
          </a:prstGeom>
          <a:noFill/>
          <a:ln w="19050" cap="flat">
            <a:solidFill>
              <a:srgbClr val="FF0000"/>
            </a:solidFill>
            <a:prstDash val="solid"/>
            <a:round/>
            <a:headEnd type="none" w="med" len="med"/>
            <a:tailEnd type="none" w="med" len="med"/>
          </a:ln>
        </p:spPr>
        <p:txBody>
          <a:bodyPr wrap="square" lIns="91425" tIns="91425" rIns="91425" bIns="91425" anchor="ctr" anchorCtr="0">
            <a:spAutoFit/>
          </a:bodyPr>
          <a:lstStyle/>
          <a:p>
            <a:pPr>
              <a:spcBef>
                <a:spcPts val="0"/>
              </a:spcBef>
              <a:buNone/>
            </a:pPr>
            <a:endParaRPr/>
          </a:p>
        </p:txBody>
      </p:sp>
      <p:sp>
        <p:nvSpPr>
          <p:cNvPr id="11" name="Shape 532">
            <a:extLst>
              <a:ext uri="{FF2B5EF4-FFF2-40B4-BE49-F238E27FC236}">
                <a16:creationId xmlns:a16="http://schemas.microsoft.com/office/drawing/2014/main" id="{70CDC5F2-5453-924D-8F7C-D4423C9E2968}"/>
              </a:ext>
            </a:extLst>
          </p:cNvPr>
          <p:cNvSpPr txBox="1">
            <a:spLocks noGrp="1"/>
          </p:cNvSpPr>
          <p:nvPr>
            <p:ph type="title"/>
          </p:nvPr>
        </p:nvSpPr>
        <p:spPr>
          <a:xfrm>
            <a:off x="457200" y="142754"/>
            <a:ext cx="8229600" cy="600134"/>
          </a:xfrm>
          <a:prstGeom prst="rect">
            <a:avLst/>
          </a:prstGeom>
        </p:spPr>
        <p:txBody>
          <a:bodyPr lIns="91425" tIns="91425" rIns="91425" bIns="91425" anchor="b" anchorCtr="0">
            <a:spAutoFit/>
          </a:bodyPr>
          <a:lstStyle/>
          <a:p>
            <a:r>
              <a:rPr lang="en" sz="3000" dirty="0"/>
              <a:t>Instance Variables (3/4)</a:t>
            </a:r>
          </a:p>
        </p:txBody>
      </p:sp>
      <p:cxnSp>
        <p:nvCxnSpPr>
          <p:cNvPr id="12" name="Shape 549">
            <a:extLst>
              <a:ext uri="{FF2B5EF4-FFF2-40B4-BE49-F238E27FC236}">
                <a16:creationId xmlns:a16="http://schemas.microsoft.com/office/drawing/2014/main" id="{882E5155-007C-604B-B40A-3AD83A849233}"/>
              </a:ext>
            </a:extLst>
          </p:cNvPr>
          <p:cNvCxnSpPr/>
          <p:nvPr/>
        </p:nvCxnSpPr>
        <p:spPr>
          <a:xfrm flipH="1">
            <a:off x="6200775" y="864720"/>
            <a:ext cx="1944660" cy="722018"/>
          </a:xfrm>
          <a:prstGeom prst="straightConnector1">
            <a:avLst/>
          </a:prstGeom>
          <a:noFill/>
          <a:ln w="19050" cap="flat">
            <a:solidFill>
              <a:srgbClr val="FF0000"/>
            </a:solidFill>
            <a:prstDash val="solid"/>
            <a:round/>
            <a:headEnd type="none" w="lg" len="lg"/>
            <a:tailEnd type="triangle" w="lg" len="lg"/>
          </a:ln>
        </p:spPr>
      </p:cxnSp>
      <p:sp>
        <p:nvSpPr>
          <p:cNvPr id="13" name="Shape 550">
            <a:extLst>
              <a:ext uri="{FF2B5EF4-FFF2-40B4-BE49-F238E27FC236}">
                <a16:creationId xmlns:a16="http://schemas.microsoft.com/office/drawing/2014/main" id="{5FA316CC-047A-2240-B22F-080655DB156F}"/>
              </a:ext>
            </a:extLst>
          </p:cNvPr>
          <p:cNvSpPr txBox="1"/>
          <p:nvPr/>
        </p:nvSpPr>
        <p:spPr>
          <a:xfrm>
            <a:off x="7284874" y="582856"/>
            <a:ext cx="1782899" cy="399300"/>
          </a:xfrm>
          <a:prstGeom prst="rect">
            <a:avLst/>
          </a:prstGeom>
          <a:noFill/>
          <a:ln>
            <a:noFill/>
          </a:ln>
        </p:spPr>
        <p:txBody>
          <a:bodyPr lIns="91425" tIns="91425" rIns="91425" bIns="91425" anchor="t" anchorCtr="0">
            <a:spAutoFit/>
          </a:bodyPr>
          <a:lstStyle/>
          <a:p>
            <a:pPr algn="ctr">
              <a:spcBef>
                <a:spcPts val="0"/>
              </a:spcBef>
              <a:buNone/>
            </a:pPr>
            <a:r>
              <a:rPr lang="en" b="1" dirty="0">
                <a:solidFill>
                  <a:srgbClr val="FF0000"/>
                </a:solidFill>
              </a:rPr>
              <a:t>access modifier</a:t>
            </a:r>
          </a:p>
        </p:txBody>
      </p:sp>
    </p:spTree>
    <p:extLst>
      <p:ext uri="{BB962C8B-B14F-4D97-AF65-F5344CB8AC3E}">
        <p14:creationId xmlns:p14="http://schemas.microsoft.com/office/powerpoint/2010/main" val="59705552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6">
                                            <p:txEl>
                                              <p:pRg st="0" end="0"/>
                                            </p:txEl>
                                          </p:spTgt>
                                        </p:tgtEl>
                                        <p:attrNameLst>
                                          <p:attrName>style.visibility</p:attrName>
                                        </p:attrNameLst>
                                      </p:cBhvr>
                                      <p:to>
                                        <p:strVal val="visible"/>
                                      </p:to>
                                    </p:set>
                                    <p:animEffect transition="in" filter="fade">
                                      <p:cBhvr>
                                        <p:cTn id="7" dur="1000"/>
                                        <p:tgtEl>
                                          <p:spTgt spid="5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6">
                                            <p:txEl>
                                              <p:pRg st="1" end="1"/>
                                            </p:txEl>
                                          </p:spTgt>
                                        </p:tgtEl>
                                        <p:attrNameLst>
                                          <p:attrName>style.visibility</p:attrName>
                                        </p:attrNameLst>
                                      </p:cBhvr>
                                      <p:to>
                                        <p:strVal val="visible"/>
                                      </p:to>
                                    </p:set>
                                    <p:animEffect transition="in" filter="fade">
                                      <p:cBhvr>
                                        <p:cTn id="12" dur="1000"/>
                                        <p:tgtEl>
                                          <p:spTgt spid="5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6">
                                            <p:txEl>
                                              <p:pRg st="2" end="2"/>
                                            </p:txEl>
                                          </p:spTgt>
                                        </p:tgtEl>
                                        <p:attrNameLst>
                                          <p:attrName>style.visibility</p:attrName>
                                        </p:attrNameLst>
                                      </p:cBhvr>
                                      <p:to>
                                        <p:strVal val="visible"/>
                                      </p:to>
                                    </p:set>
                                    <p:animEffect transition="in" filter="fade">
                                      <p:cBhvr>
                                        <p:cTn id="17" dur="1000"/>
                                        <p:tgtEl>
                                          <p:spTgt spid="5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6">
                                            <p:txEl>
                                              <p:pRg st="3" end="3"/>
                                            </p:txEl>
                                          </p:spTgt>
                                        </p:tgtEl>
                                        <p:attrNameLst>
                                          <p:attrName>style.visibility</p:attrName>
                                        </p:attrNameLst>
                                      </p:cBhvr>
                                      <p:to>
                                        <p:strVal val="visible"/>
                                      </p:to>
                                    </p:set>
                                    <p:animEffect transition="in" filter="fade">
                                      <p:cBhvr>
                                        <p:cTn id="22" dur="1000"/>
                                        <p:tgtEl>
                                          <p:spTgt spid="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Shape 546"/>
          <p:cNvSpPr txBox="1">
            <a:spLocks noGrp="1"/>
          </p:cNvSpPr>
          <p:nvPr>
            <p:ph type="body" idx="1"/>
          </p:nvPr>
        </p:nvSpPr>
        <p:spPr>
          <a:xfrm>
            <a:off x="76227" y="1035139"/>
            <a:ext cx="4737313" cy="4062620"/>
          </a:xfrm>
          <a:prstGeom prst="rect">
            <a:avLst/>
          </a:prstGeom>
        </p:spPr>
        <p:txBody>
          <a:bodyPr wrap="square" lIns="91425" tIns="91425" rIns="91425" bIns="91425" anchor="ctr" anchorCtr="0">
            <a:spAutoFit/>
          </a:bodyPr>
          <a:lstStyle/>
          <a:p>
            <a:pPr marL="457200" lvl="0" indent="-355600">
              <a:lnSpc>
                <a:spcPct val="100000"/>
              </a:lnSpc>
              <a:spcBef>
                <a:spcPts val="600"/>
              </a:spcBef>
              <a:spcAft>
                <a:spcPts val="1000"/>
              </a:spcAft>
              <a:buClr>
                <a:schemeClr val="dk1"/>
              </a:buClr>
              <a:buSzPct val="100000"/>
              <a:buFont typeface="System Font Regular"/>
              <a:buChar char="●"/>
            </a:pPr>
            <a:r>
              <a:rPr lang="en" sz="2000" dirty="0"/>
              <a:t>CS15 instance variable rules:</a:t>
            </a:r>
          </a:p>
          <a:p>
            <a:pPr marL="914400" lvl="1" indent="-342900">
              <a:lnSpc>
                <a:spcPct val="100000"/>
              </a:lnSpc>
              <a:spcBef>
                <a:spcPts val="600"/>
              </a:spcBef>
              <a:spcAft>
                <a:spcPts val="1000"/>
              </a:spcAft>
              <a:buClr>
                <a:schemeClr val="dk1"/>
              </a:buClr>
              <a:buSzPct val="100000"/>
              <a:buFont typeface="Courier New"/>
              <a:buChar char="o"/>
            </a:pPr>
            <a:r>
              <a:rPr lang="en" sz="1600" dirty="0"/>
              <a:t>start instance variable names with an </a:t>
            </a:r>
            <a:r>
              <a:rPr lang="en" sz="1600" b="1" dirty="0"/>
              <a:t>underscore</a:t>
            </a:r>
            <a:r>
              <a:rPr lang="en" sz="1600" dirty="0"/>
              <a:t> to easily distinguish them from local variables</a:t>
            </a:r>
          </a:p>
          <a:p>
            <a:pPr marL="914400" lvl="1" indent="-342900">
              <a:lnSpc>
                <a:spcPct val="100000"/>
              </a:lnSpc>
              <a:spcBef>
                <a:spcPts val="600"/>
              </a:spcBef>
              <a:spcAft>
                <a:spcPts val="1000"/>
              </a:spcAft>
              <a:buClr>
                <a:schemeClr val="dk1"/>
              </a:buClr>
              <a:buSzPct val="100000"/>
              <a:buFont typeface="Courier New"/>
              <a:buChar char="o"/>
            </a:pPr>
            <a:r>
              <a:rPr lang="en" sz="1600" dirty="0"/>
              <a:t>make all instance variables </a:t>
            </a:r>
            <a:r>
              <a:rPr lang="en" sz="1600" dirty="0">
                <a:solidFill>
                  <a:srgbClr val="0000FF"/>
                </a:solidFill>
                <a:latin typeface="Consolas" charset="0"/>
                <a:ea typeface="Consolas" charset="0"/>
                <a:cs typeface="Consolas" charset="0"/>
              </a:rPr>
              <a:t>private</a:t>
            </a:r>
            <a:r>
              <a:rPr lang="en" sz="1600" dirty="0">
                <a:solidFill>
                  <a:srgbClr val="0000FF"/>
                </a:solidFill>
              </a:rPr>
              <a:t> </a:t>
            </a:r>
            <a:r>
              <a:rPr lang="en" sz="1600" dirty="0"/>
              <a:t>so they can only be accessed from within their own class! </a:t>
            </a:r>
          </a:p>
          <a:p>
            <a:pPr marL="914400" lvl="1" indent="-342900">
              <a:lnSpc>
                <a:spcPct val="100000"/>
              </a:lnSpc>
              <a:spcBef>
                <a:spcPts val="600"/>
              </a:spcBef>
              <a:spcAft>
                <a:spcPts val="1000"/>
              </a:spcAft>
              <a:buClr>
                <a:schemeClr val="dk1"/>
              </a:buClr>
              <a:buSzPct val="100000"/>
              <a:buFont typeface="Courier New"/>
              <a:buChar char="o"/>
            </a:pPr>
            <a:r>
              <a:rPr lang="en-US" sz="1600" b="1" dirty="0">
                <a:solidFill>
                  <a:srgbClr val="FF0000"/>
                </a:solidFill>
              </a:rPr>
              <a:t>e</a:t>
            </a:r>
            <a:r>
              <a:rPr lang="en" sz="1600" b="1" dirty="0" err="1">
                <a:solidFill>
                  <a:srgbClr val="FF0000"/>
                </a:solidFill>
              </a:rPr>
              <a:t>ncapsulation</a:t>
            </a:r>
            <a:r>
              <a:rPr lang="en" sz="1600" b="1" dirty="0">
                <a:solidFill>
                  <a:srgbClr val="FF0000"/>
                </a:solidFill>
              </a:rPr>
              <a:t> </a:t>
            </a:r>
            <a:r>
              <a:rPr lang="en" sz="1600" dirty="0"/>
              <a:t>for safety…your properties are your private business</a:t>
            </a:r>
            <a:r>
              <a:rPr lang="en-US" sz="1600" dirty="0"/>
              <a:t>. We will also show you safe ways of allowing other classes to have selective access to designated properties… stay tuned.</a:t>
            </a:r>
            <a:endParaRPr lang="en" sz="1600" dirty="0"/>
          </a:p>
        </p:txBody>
      </p:sp>
      <p:sp>
        <p:nvSpPr>
          <p:cNvPr id="547" name="Shape 547"/>
          <p:cNvSpPr txBox="1">
            <a:spLocks noGrp="1"/>
          </p:cNvSpPr>
          <p:nvPr>
            <p:ph type="body" idx="2"/>
          </p:nvPr>
        </p:nvSpPr>
        <p:spPr>
          <a:xfrm>
            <a:off x="5073273" y="994702"/>
            <a:ext cx="3994500" cy="4148798"/>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a:t>
            </a:r>
            <a:r>
              <a:rPr lang="x-none" sz="1400" dirty="0">
                <a:solidFill>
                  <a:srgbClr val="000000"/>
                </a:solidFill>
                <a:latin typeface="Consolas"/>
                <a:ea typeface="Consolas"/>
                <a:cs typeface="Consolas"/>
                <a:sym typeface="Consolas"/>
              </a:rPr>
              <a:t>private </a:t>
            </a:r>
            <a:r>
              <a:rPr lang="x-none" sz="1400" dirty="0" err="1">
                <a:solidFill>
                  <a:srgbClr val="000000"/>
                </a:solidFill>
                <a:latin typeface="Consolas"/>
                <a:ea typeface="Consolas"/>
                <a:cs typeface="Consolas"/>
                <a:sym typeface="Consolas"/>
              </a:rPr>
              <a:t>DogGroomer</a:t>
            </a:r>
            <a:r>
              <a:rPr lang="x-none" sz="1400" dirty="0">
                <a:solidFill>
                  <a:srgbClr val="000000"/>
                </a:solidFill>
                <a:latin typeface="Consolas"/>
                <a:ea typeface="Consolas"/>
                <a:cs typeface="Consolas"/>
                <a:sym typeface="Consolas"/>
              </a:rPr>
              <a:t> _groomer;</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This is the constructor! */</a:t>
            </a:r>
          </a:p>
          <a:p>
            <a:pPr lvl="0" defTabSz="403225">
              <a:lnSpc>
                <a:spcPct val="115000"/>
              </a:lnSpc>
              <a:buClr>
                <a:schemeClr val="dk1"/>
              </a:buClr>
              <a:buSzPct val="78571"/>
              <a:buNone/>
            </a:pPr>
            <a:r>
              <a:rPr lang="x-none" sz="1400" dirty="0">
                <a:latin typeface="Consolas"/>
                <a:ea typeface="Consolas"/>
                <a:cs typeface="Consolas"/>
                <a:sym typeface="Consolas"/>
              </a:rPr>
              <a:t>	public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_groomer = new </a:t>
            </a:r>
            <a:r>
              <a:rPr lang="x-none" sz="1400" dirty="0" err="1">
                <a:latin typeface="Consolas"/>
                <a:ea typeface="Consolas"/>
                <a:cs typeface="Consolas"/>
                <a:sym typeface="Consolas"/>
              </a:rPr>
              <a:t>DogGroomer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this.</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a:t>
            </a: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r>
              <a:rPr lang="x-none" sz="1400">
                <a:latin typeface="Consolas"/>
                <a:ea typeface="Consolas"/>
                <a:cs typeface="Consolas"/>
                <a:sym typeface="Consolas"/>
              </a:rPr>
              <a:t>	</a:t>
            </a:r>
            <a:r>
              <a:rPr lang="x-none" sz="1400" dirty="0">
                <a:latin typeface="Consolas"/>
                <a:ea typeface="Consolas"/>
                <a:cs typeface="Consolas"/>
                <a:sym typeface="Consolas"/>
              </a:rPr>
              <a:t>public void </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Dog django = new Dog();</a:t>
            </a:r>
            <a:r>
              <a:rPr lang="x-none" sz="1400" dirty="0">
                <a:solidFill>
                  <a:schemeClr val="bg2">
                    <a:lumMod val="50000"/>
                  </a:schemeClr>
                </a:solidFill>
                <a:latin typeface="Consolas"/>
                <a:ea typeface="Consolas"/>
                <a:cs typeface="Consolas"/>
                <a:sym typeface="Consolas"/>
              </a:rPr>
              <a:t>//local var</a:t>
            </a:r>
          </a:p>
          <a:p>
            <a:pPr lvl="0" defTabSz="403225">
              <a:lnSpc>
                <a:spcPct val="115000"/>
              </a:lnSpc>
              <a:buClr>
                <a:schemeClr val="dk1"/>
              </a:buClr>
              <a:buSzPct val="78571"/>
              <a:buNone/>
            </a:pPr>
            <a:r>
              <a:rPr lang="x-none" sz="1400" dirty="0">
                <a:latin typeface="Consolas"/>
                <a:ea typeface="Consolas"/>
                <a:cs typeface="Consolas"/>
                <a:sym typeface="Consolas"/>
              </a:rPr>
              <a:t>		_groomer.groom(django);</a:t>
            </a:r>
          </a:p>
          <a:p>
            <a:pPr lvl="0" defTabSz="403225">
              <a:lnSpc>
                <a:spcPct val="115000"/>
              </a:lnSpc>
              <a:buClr>
                <a:schemeClr val="dk1"/>
              </a:buClr>
              <a:buSzPct val="78571"/>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sp>
        <p:nvSpPr>
          <p:cNvPr id="7" name="Shape 532">
            <a:extLst>
              <a:ext uri="{FF2B5EF4-FFF2-40B4-BE49-F238E27FC236}">
                <a16:creationId xmlns:a16="http://schemas.microsoft.com/office/drawing/2014/main" id="{F087E927-97FD-8E4A-8AD3-1AB8BD82B644}"/>
              </a:ext>
            </a:extLst>
          </p:cNvPr>
          <p:cNvSpPr txBox="1">
            <a:spLocks noGrp="1"/>
          </p:cNvSpPr>
          <p:nvPr>
            <p:ph type="title"/>
          </p:nvPr>
        </p:nvSpPr>
        <p:spPr>
          <a:xfrm>
            <a:off x="457200" y="142754"/>
            <a:ext cx="8229600" cy="600134"/>
          </a:xfrm>
          <a:prstGeom prst="rect">
            <a:avLst/>
          </a:prstGeom>
        </p:spPr>
        <p:txBody>
          <a:bodyPr lIns="91425" tIns="91425" rIns="91425" bIns="91425" anchor="b" anchorCtr="0">
            <a:spAutoFit/>
          </a:bodyPr>
          <a:lstStyle/>
          <a:p>
            <a:r>
              <a:rPr lang="en" sz="3000" dirty="0"/>
              <a:t>Instance Variables (4/4)</a:t>
            </a:r>
          </a:p>
        </p:txBody>
      </p:sp>
    </p:spTree>
    <p:extLst>
      <p:ext uri="{BB962C8B-B14F-4D97-AF65-F5344CB8AC3E}">
        <p14:creationId xmlns:p14="http://schemas.microsoft.com/office/powerpoint/2010/main" val="73962614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6">
                                            <p:txEl>
                                              <p:pRg st="0" end="0"/>
                                            </p:txEl>
                                          </p:spTgt>
                                        </p:tgtEl>
                                        <p:attrNameLst>
                                          <p:attrName>style.visibility</p:attrName>
                                        </p:attrNameLst>
                                      </p:cBhvr>
                                      <p:to>
                                        <p:strVal val="visible"/>
                                      </p:to>
                                    </p:set>
                                    <p:animEffect transition="in" filter="fade">
                                      <p:cBhvr>
                                        <p:cTn id="7" dur="1000"/>
                                        <p:tgtEl>
                                          <p:spTgt spid="5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6">
                                            <p:txEl>
                                              <p:pRg st="1" end="1"/>
                                            </p:txEl>
                                          </p:spTgt>
                                        </p:tgtEl>
                                        <p:attrNameLst>
                                          <p:attrName>style.visibility</p:attrName>
                                        </p:attrNameLst>
                                      </p:cBhvr>
                                      <p:to>
                                        <p:strVal val="visible"/>
                                      </p:to>
                                    </p:set>
                                    <p:animEffect transition="in" filter="fade">
                                      <p:cBhvr>
                                        <p:cTn id="12" dur="1000"/>
                                        <p:tgtEl>
                                          <p:spTgt spid="5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6">
                                            <p:txEl>
                                              <p:pRg st="2" end="2"/>
                                            </p:txEl>
                                          </p:spTgt>
                                        </p:tgtEl>
                                        <p:attrNameLst>
                                          <p:attrName>style.visibility</p:attrName>
                                        </p:attrNameLst>
                                      </p:cBhvr>
                                      <p:to>
                                        <p:strVal val="visible"/>
                                      </p:to>
                                    </p:set>
                                    <p:animEffect transition="in" filter="fade">
                                      <p:cBhvr>
                                        <p:cTn id="17" dur="1000"/>
                                        <p:tgtEl>
                                          <p:spTgt spid="5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6">
                                            <p:txEl>
                                              <p:pRg st="3" end="3"/>
                                            </p:txEl>
                                          </p:spTgt>
                                        </p:tgtEl>
                                        <p:attrNameLst>
                                          <p:attrName>style.visibility</p:attrName>
                                        </p:attrNameLst>
                                      </p:cBhvr>
                                      <p:to>
                                        <p:strVal val="visible"/>
                                      </p:to>
                                    </p:set>
                                    <p:animEffect transition="in" filter="fade">
                                      <p:cBhvr>
                                        <p:cTn id="22" dur="1000"/>
                                        <p:tgtEl>
                                          <p:spTgt spid="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457200" y="-13941"/>
            <a:ext cx="8229600" cy="857250"/>
          </a:xfrm>
          <a:prstGeom prst="rect">
            <a:avLst/>
          </a:prstGeom>
        </p:spPr>
        <p:txBody>
          <a:bodyPr lIns="91425" tIns="91425" rIns="91425" bIns="91425" anchor="b" anchorCtr="0">
            <a:spAutoFit/>
          </a:bodyPr>
          <a:lstStyle/>
          <a:p>
            <a:pPr lvl="0" rtl="0">
              <a:spcBef>
                <a:spcPts val="0"/>
              </a:spcBef>
              <a:buNone/>
            </a:pPr>
            <a:r>
              <a:rPr lang="en" sz="3000" dirty="0"/>
              <a:t>Always Remember to Initialize!</a:t>
            </a:r>
          </a:p>
        </p:txBody>
      </p:sp>
      <p:sp>
        <p:nvSpPr>
          <p:cNvPr id="579" name="Shape 579"/>
          <p:cNvSpPr txBox="1">
            <a:spLocks noGrp="1"/>
          </p:cNvSpPr>
          <p:nvPr>
            <p:ph type="body" idx="1"/>
          </p:nvPr>
        </p:nvSpPr>
        <p:spPr>
          <a:xfrm>
            <a:off x="127323" y="706905"/>
            <a:ext cx="4444678" cy="4287297"/>
          </a:xfrm>
          <a:prstGeom prst="rect">
            <a:avLst/>
          </a:prstGeom>
        </p:spPr>
        <p:txBody>
          <a:bodyPr wrap="square" lIns="91425" tIns="91425" rIns="91425" bIns="91425" anchor="ctr" anchorCtr="0">
            <a:spAutoFit/>
          </a:bodyPr>
          <a:lstStyle/>
          <a:p>
            <a:pPr marL="457200" marR="0" lvl="0" indent="-342900" algn="l" rtl="0">
              <a:lnSpc>
                <a:spcPct val="110000"/>
              </a:lnSpc>
              <a:spcBef>
                <a:spcPts val="600"/>
              </a:spcBef>
              <a:spcAft>
                <a:spcPts val="1000"/>
              </a:spcAft>
              <a:buClr>
                <a:schemeClr val="dk1"/>
              </a:buClr>
              <a:buSzPct val="100000"/>
              <a:buFont typeface="Arial"/>
              <a:buChar char="●"/>
            </a:pPr>
            <a:r>
              <a:rPr lang="en" sz="1800" dirty="0"/>
              <a:t>What if you declare an instance variable, but forget to initialize it</a:t>
            </a:r>
            <a:r>
              <a:rPr lang="en-US" sz="1800" dirty="0"/>
              <a:t>? What if you don</a:t>
            </a:r>
            <a:r>
              <a:rPr lang="mr-IN" sz="1800" dirty="0"/>
              <a:t>’</a:t>
            </a:r>
            <a:r>
              <a:rPr lang="en-US" sz="1800" dirty="0"/>
              <a:t>t supply a constructor and your instance variables are not initialized</a:t>
            </a:r>
            <a:r>
              <a:rPr lang="en" sz="1800" dirty="0"/>
              <a:t>?</a:t>
            </a:r>
          </a:p>
          <a:p>
            <a:pPr marL="457200" marR="0" lvl="0" indent="-342900" algn="l" rtl="0">
              <a:lnSpc>
                <a:spcPct val="110000"/>
              </a:lnSpc>
              <a:spcBef>
                <a:spcPts val="600"/>
              </a:spcBef>
              <a:spcAft>
                <a:spcPts val="1000"/>
              </a:spcAft>
              <a:buClr>
                <a:schemeClr val="dk1"/>
              </a:buClr>
              <a:buSzPct val="100000"/>
              <a:buFont typeface="Arial"/>
              <a:buChar char="●"/>
            </a:pPr>
            <a:r>
              <a:rPr lang="en" sz="1800" dirty="0"/>
              <a:t>The instance variable will assume a “default value”</a:t>
            </a:r>
          </a:p>
          <a:p>
            <a:pPr marL="914400" marR="0" lvl="1" indent="-342900" algn="l" rtl="0">
              <a:lnSpc>
                <a:spcPct val="110000"/>
              </a:lnSpc>
              <a:spcBef>
                <a:spcPts val="600"/>
              </a:spcBef>
              <a:spcAft>
                <a:spcPts val="1000"/>
              </a:spcAft>
              <a:buClr>
                <a:schemeClr val="dk1"/>
              </a:buClr>
              <a:buSzPct val="100000"/>
              <a:buFont typeface="Courier New"/>
              <a:buChar char="o"/>
            </a:pPr>
            <a:r>
              <a:rPr lang="en" sz="1600" dirty="0"/>
              <a:t>if it’s an </a:t>
            </a:r>
            <a:r>
              <a:rPr lang="en" sz="1600" dirty="0" err="1">
                <a:solidFill>
                  <a:srgbClr val="0000FF"/>
                </a:solidFill>
                <a:latin typeface="Consolas"/>
                <a:ea typeface="Consolas"/>
                <a:cs typeface="Consolas"/>
                <a:sym typeface="Consolas"/>
              </a:rPr>
              <a:t>int</a:t>
            </a:r>
            <a:r>
              <a:rPr lang="en" sz="1600" dirty="0"/>
              <a:t>, it will be 0</a:t>
            </a:r>
          </a:p>
          <a:p>
            <a:pPr marL="914400" marR="0" lvl="1" indent="-342900" algn="l" rtl="0">
              <a:lnSpc>
                <a:spcPct val="110000"/>
              </a:lnSpc>
              <a:spcBef>
                <a:spcPts val="600"/>
              </a:spcBef>
              <a:spcAft>
                <a:spcPts val="1000"/>
              </a:spcAft>
              <a:buClr>
                <a:schemeClr val="dk1"/>
              </a:buClr>
              <a:buSzPct val="100000"/>
              <a:buFont typeface="Courier New"/>
              <a:buChar char="o"/>
            </a:pPr>
            <a:r>
              <a:rPr lang="en" sz="1600" dirty="0"/>
              <a:t>if it’s an </a:t>
            </a:r>
            <a:r>
              <a:rPr lang="en-US" sz="1600" dirty="0"/>
              <a:t>instance</a:t>
            </a:r>
            <a:r>
              <a:rPr lang="en" sz="1600" dirty="0"/>
              <a:t>, it will be </a:t>
            </a:r>
            <a:r>
              <a:rPr lang="en" sz="1600" dirty="0" err="1">
                <a:solidFill>
                  <a:srgbClr val="0000FF"/>
                </a:solidFill>
                <a:latin typeface="Consolas"/>
                <a:ea typeface="Consolas"/>
                <a:cs typeface="Consolas"/>
                <a:sym typeface="Consolas"/>
              </a:rPr>
              <a:t>nul</a:t>
            </a:r>
            <a:r>
              <a:rPr lang="en-US" sz="1600" dirty="0">
                <a:solidFill>
                  <a:srgbClr val="0000FF"/>
                </a:solidFill>
                <a:latin typeface="Consolas"/>
                <a:ea typeface="Consolas"/>
                <a:cs typeface="Consolas"/>
                <a:sym typeface="Consolas"/>
              </a:rPr>
              <a:t>l</a:t>
            </a:r>
            <a:r>
              <a:rPr lang="en-US" sz="1600" dirty="0">
                <a:solidFill>
                  <a:srgbClr val="000000"/>
                </a:solidFill>
              </a:rPr>
              <a:t>—</a:t>
            </a:r>
            <a:r>
              <a:rPr lang="en" sz="1600" dirty="0">
                <a:solidFill>
                  <a:srgbClr val="000000"/>
                </a:solidFill>
              </a:rPr>
              <a:t> a special value that means your variable is not referencing any instance at the moment</a:t>
            </a:r>
          </a:p>
        </p:txBody>
      </p:sp>
      <p:sp>
        <p:nvSpPr>
          <p:cNvPr id="580" name="Shape 580"/>
          <p:cNvSpPr txBox="1">
            <a:spLocks noGrp="1"/>
          </p:cNvSpPr>
          <p:nvPr>
            <p:ph type="body" idx="2"/>
          </p:nvPr>
        </p:nvSpPr>
        <p:spPr>
          <a:xfrm>
            <a:off x="4962371" y="994702"/>
            <a:ext cx="4399341" cy="4148798"/>
          </a:xfrm>
          <a:prstGeom prst="rect">
            <a:avLst/>
          </a:prstGeom>
        </p:spPr>
        <p:txBody>
          <a:bodyPr wrap="square"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PetShop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private DogGroomer _groomer;</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This is the constructor! */</a:t>
            </a:r>
          </a:p>
          <a:p>
            <a:pPr lvl="0" defTabSz="403225">
              <a:lnSpc>
                <a:spcPct val="115000"/>
              </a:lnSpc>
              <a:buClr>
                <a:schemeClr val="dk1"/>
              </a:buClr>
              <a:buSzPct val="78571"/>
              <a:buNone/>
            </a:pPr>
            <a:r>
              <a:rPr lang="x-none" sz="1400" dirty="0">
                <a:latin typeface="Consolas"/>
                <a:ea typeface="Consolas"/>
                <a:cs typeface="Consolas"/>
                <a:sym typeface="Consolas"/>
              </a:rPr>
              <a:t>	public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a:t>
            </a:r>
            <a:r>
              <a:rPr lang="x-none" sz="1400" dirty="0">
                <a:solidFill>
                  <a:srgbClr val="FF0000"/>
                </a:solidFill>
                <a:latin typeface="Consolas"/>
                <a:ea typeface="Consolas"/>
                <a:cs typeface="Consolas"/>
                <a:sym typeface="Consolas"/>
              </a:rPr>
              <a:t>//oops!</a:t>
            </a:r>
            <a:r>
              <a:rPr lang="en-US" sz="1400" dirty="0">
                <a:solidFill>
                  <a:srgbClr val="FF0000"/>
                </a:solidFill>
                <a:latin typeface="Consolas"/>
                <a:ea typeface="Consolas"/>
                <a:cs typeface="Consolas"/>
                <a:sym typeface="Consolas"/>
              </a:rPr>
              <a:t> Forgot to initialize _groomer</a:t>
            </a:r>
            <a:endParaRPr lang="x-none" sz="1400" dirty="0">
              <a:solidFill>
                <a:srgbClr val="FF0000"/>
              </a:solidFill>
              <a:latin typeface="Consolas"/>
              <a:ea typeface="Consolas"/>
              <a:cs typeface="Consolas"/>
              <a:sym typeface="Consolas"/>
            </a:endParaRPr>
          </a:p>
          <a:p>
            <a:pPr lvl="0" defTabSz="403225">
              <a:lnSpc>
                <a:spcPct val="115000"/>
              </a:lnSpc>
              <a:buNone/>
            </a:pPr>
            <a:r>
              <a:rPr lang="x-none" sz="1400" dirty="0">
                <a:latin typeface="Consolas"/>
                <a:ea typeface="Consolas"/>
                <a:cs typeface="Consolas"/>
                <a:sym typeface="Consolas"/>
              </a:rPr>
              <a:t>		this.</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a:t>
            </a: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public void testGroomer() {</a:t>
            </a:r>
          </a:p>
          <a:p>
            <a:pPr lvl="0" defTabSz="403225">
              <a:lnSpc>
                <a:spcPct val="115000"/>
              </a:lnSpc>
              <a:buNone/>
            </a:pPr>
            <a:r>
              <a:rPr lang="x-none" sz="1400" dirty="0">
                <a:latin typeface="Consolas"/>
                <a:ea typeface="Consolas"/>
                <a:cs typeface="Consolas"/>
                <a:sym typeface="Consolas"/>
              </a:rPr>
              <a:t>	  Dog django = new Dog();</a:t>
            </a:r>
            <a:r>
              <a:rPr lang="x-none" sz="1400" dirty="0">
                <a:solidFill>
                  <a:schemeClr val="bg2">
                    <a:lumMod val="50000"/>
                  </a:schemeClr>
                </a:solidFill>
                <a:latin typeface="Consolas"/>
                <a:ea typeface="Consolas"/>
                <a:cs typeface="Consolas"/>
                <a:sym typeface="Consolas"/>
              </a:rPr>
              <a:t>//local var</a:t>
            </a:r>
          </a:p>
          <a:p>
            <a:pPr lvl="0" defTabSz="403225">
              <a:lnSpc>
                <a:spcPct val="115000"/>
              </a:lnSpc>
              <a:buClr>
                <a:schemeClr val="dk1"/>
              </a:buClr>
              <a:buSzPct val="78571"/>
              <a:buNone/>
            </a:pPr>
            <a:r>
              <a:rPr lang="x-none" sz="1400" dirty="0">
                <a:latin typeface="Consolas"/>
                <a:ea typeface="Consolas"/>
                <a:cs typeface="Consolas"/>
                <a:sym typeface="Consolas"/>
              </a:rPr>
              <a:t>		_groomer.groom(django);</a:t>
            </a:r>
          </a:p>
          <a:p>
            <a:pPr lvl="0" defTabSz="403225">
              <a:lnSpc>
                <a:spcPct val="115000"/>
              </a:lnSpc>
              <a:buClr>
                <a:schemeClr val="dk1"/>
              </a:buClr>
              <a:buSzPct val="78571"/>
              <a:buNone/>
            </a:pPr>
            <a:r>
              <a:rPr lang="x-none"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animEffect transition="in" filter="fade">
                                      <p:cBhvr>
                                        <p:cTn id="7" dur="1000"/>
                                        <p:tgtEl>
                                          <p:spTgt spid="57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80">
                                            <p:txEl>
                                              <p:pRg st="6" end="6"/>
                                            </p:txEl>
                                          </p:spTgt>
                                        </p:tgtEl>
                                        <p:attrNameLst>
                                          <p:attrName>style.visibility</p:attrName>
                                        </p:attrNameLst>
                                      </p:cBhvr>
                                      <p:to>
                                        <p:strVal val="visible"/>
                                      </p:to>
                                    </p:set>
                                    <p:animEffect transition="in" filter="fade">
                                      <p:cBhvr>
                                        <p:cTn id="10" dur="500"/>
                                        <p:tgtEl>
                                          <p:spTgt spid="580">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9">
                                            <p:txEl>
                                              <p:pRg st="1" end="1"/>
                                            </p:txEl>
                                          </p:spTgt>
                                        </p:tgtEl>
                                        <p:attrNameLst>
                                          <p:attrName>style.visibility</p:attrName>
                                        </p:attrNameLst>
                                      </p:cBhvr>
                                      <p:to>
                                        <p:strVal val="visible"/>
                                      </p:to>
                                    </p:set>
                                    <p:animEffect transition="in" filter="fade">
                                      <p:cBhvr>
                                        <p:cTn id="15" dur="1000"/>
                                        <p:tgtEl>
                                          <p:spTgt spid="57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79">
                                            <p:txEl>
                                              <p:pRg st="2" end="2"/>
                                            </p:txEl>
                                          </p:spTgt>
                                        </p:tgtEl>
                                        <p:attrNameLst>
                                          <p:attrName>style.visibility</p:attrName>
                                        </p:attrNameLst>
                                      </p:cBhvr>
                                      <p:to>
                                        <p:strVal val="visible"/>
                                      </p:to>
                                    </p:set>
                                    <p:animEffect transition="in" filter="fade">
                                      <p:cBhvr>
                                        <p:cTn id="20" dur="1000"/>
                                        <p:tgtEl>
                                          <p:spTgt spid="57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9">
                                            <p:txEl>
                                              <p:pRg st="3" end="3"/>
                                            </p:txEl>
                                          </p:spTgt>
                                        </p:tgtEl>
                                        <p:attrNameLst>
                                          <p:attrName>style.visibility</p:attrName>
                                        </p:attrNameLst>
                                      </p:cBhvr>
                                      <p:to>
                                        <p:strVal val="visible"/>
                                      </p:to>
                                    </p:set>
                                    <p:animEffect transition="in" filter="fade">
                                      <p:cBhvr>
                                        <p:cTn id="25" dur="1000"/>
                                        <p:tgtEl>
                                          <p:spTgt spid="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a:spLocks noGrp="1"/>
          </p:cNvSpPr>
          <p:nvPr>
            <p:ph type="title"/>
          </p:nvPr>
        </p:nvSpPr>
        <p:spPr>
          <a:xfrm>
            <a:off x="132080" y="155350"/>
            <a:ext cx="8229600" cy="611676"/>
          </a:xfrm>
          <a:prstGeom prst="rect">
            <a:avLst/>
          </a:prstGeom>
        </p:spPr>
        <p:txBody>
          <a:bodyPr lIns="91425" tIns="91425" rIns="91425" bIns="91425" anchor="b" anchorCtr="0">
            <a:spAutoFit/>
          </a:bodyPr>
          <a:lstStyle/>
          <a:p>
            <a:pPr lvl="0" rtl="0">
              <a:spcBef>
                <a:spcPts val="0"/>
              </a:spcBef>
              <a:buNone/>
            </a:pPr>
            <a:r>
              <a:rPr lang="en" sz="3000" b="0" dirty="0">
                <a:solidFill>
                  <a:srgbClr val="0000FF"/>
                </a:solidFill>
                <a:latin typeface="Consolas"/>
                <a:ea typeface="Consolas"/>
                <a:cs typeface="Consolas"/>
                <a:sym typeface="Consolas"/>
              </a:rPr>
              <a:t>NullPointerException</a:t>
            </a:r>
            <a:r>
              <a:rPr lang="en" sz="3000" b="0" dirty="0">
                <a:solidFill>
                  <a:srgbClr val="0000FF"/>
                </a:solidFill>
                <a:latin typeface="Consolas" panose="020B0609020204030204" pitchFamily="49" charset="0"/>
                <a:cs typeface="Consolas" panose="020B0609020204030204" pitchFamily="49" charset="0"/>
              </a:rPr>
              <a:t>s</a:t>
            </a:r>
          </a:p>
        </p:txBody>
      </p:sp>
      <p:sp>
        <p:nvSpPr>
          <p:cNvPr id="588" name="Shape 588"/>
          <p:cNvSpPr txBox="1">
            <a:spLocks noGrp="1"/>
          </p:cNvSpPr>
          <p:nvPr>
            <p:ph type="body" idx="1"/>
          </p:nvPr>
        </p:nvSpPr>
        <p:spPr>
          <a:xfrm>
            <a:off x="352699" y="590076"/>
            <a:ext cx="3994525" cy="5437356"/>
          </a:xfrm>
          <a:prstGeom prst="rect">
            <a:avLst/>
          </a:prstGeom>
        </p:spPr>
        <p:txBody>
          <a:bodyPr wrap="square" lIns="91425" tIns="91425" rIns="91425" bIns="91425" anchor="ctr" anchorCtr="0">
            <a:spAutoFit/>
          </a:bodyPr>
          <a:lstStyle/>
          <a:p>
            <a:pPr marL="457200" marR="0" lvl="0" indent="-342900" algn="l" rtl="0">
              <a:lnSpc>
                <a:spcPct val="100000"/>
              </a:lnSpc>
              <a:spcBef>
                <a:spcPts val="600"/>
              </a:spcBef>
              <a:spcAft>
                <a:spcPts val="1000"/>
              </a:spcAft>
              <a:buClr>
                <a:schemeClr val="dk1"/>
              </a:buClr>
              <a:buSzPct val="100000"/>
              <a:buFont typeface="Arial"/>
              <a:buChar char="●"/>
            </a:pPr>
            <a:r>
              <a:rPr lang="en" sz="1800" dirty="0"/>
              <a:t>If a variable’s value is null and you try to give it a command, you’ll be rewarded with a </a:t>
            </a:r>
            <a:r>
              <a:rPr lang="en" sz="1800" b="1" i="1" dirty="0"/>
              <a:t>runtime error</a:t>
            </a:r>
            <a:r>
              <a:rPr lang="en-US" sz="1800" dirty="0"/>
              <a:t>—</a:t>
            </a:r>
            <a:r>
              <a:rPr lang="en" sz="1800" dirty="0"/>
              <a:t>you can’t call a method on “nothing”!</a:t>
            </a:r>
          </a:p>
          <a:p>
            <a:pPr marL="457200" marR="0" lvl="0" indent="-342900" algn="l" rtl="0">
              <a:lnSpc>
                <a:spcPct val="100000"/>
              </a:lnSpc>
              <a:spcBef>
                <a:spcPts val="600"/>
              </a:spcBef>
              <a:spcAft>
                <a:spcPts val="1000"/>
              </a:spcAft>
              <a:buClr>
                <a:schemeClr val="dk1"/>
              </a:buClr>
              <a:buSzPct val="100000"/>
              <a:buFont typeface="Arial"/>
              <a:buChar char="●"/>
            </a:pPr>
            <a:r>
              <a:rPr lang="en" sz="1800" dirty="0"/>
              <a:t> </a:t>
            </a:r>
            <a:r>
              <a:rPr lang="en" sz="1800" dirty="0">
                <a:solidFill>
                  <a:srgbClr val="0000FF"/>
                </a:solidFill>
                <a:latin typeface="Consolas"/>
                <a:ea typeface="Consolas"/>
                <a:cs typeface="Consolas"/>
                <a:sym typeface="Consolas"/>
              </a:rPr>
              <a:t>_groomer</a:t>
            </a:r>
            <a:r>
              <a:rPr lang="en" sz="1800" dirty="0">
                <a:latin typeface="Arial"/>
                <a:ea typeface="Arial"/>
                <a:cs typeface="Arial"/>
                <a:sym typeface="Arial"/>
              </a:rPr>
              <a:t>’s default value is</a:t>
            </a:r>
            <a:r>
              <a:rPr lang="en" sz="1800" dirty="0">
                <a:latin typeface="Consolas"/>
                <a:ea typeface="Consolas"/>
                <a:cs typeface="Consolas"/>
                <a:sym typeface="Consolas"/>
              </a:rPr>
              <a:t> </a:t>
            </a:r>
            <a:r>
              <a:rPr lang="en" sz="1800" dirty="0">
                <a:solidFill>
                  <a:srgbClr val="0000FF"/>
                </a:solidFill>
                <a:latin typeface="Consolas"/>
                <a:ea typeface="Consolas"/>
                <a:cs typeface="Consolas"/>
                <a:sym typeface="Consolas"/>
              </a:rPr>
              <a:t>null </a:t>
            </a:r>
            <a:r>
              <a:rPr lang="en" sz="1800" dirty="0"/>
              <a:t>so this particular error yields a </a:t>
            </a:r>
            <a:r>
              <a:rPr lang="en" sz="1800" dirty="0" err="1">
                <a:solidFill>
                  <a:srgbClr val="0000FF"/>
                </a:solidFill>
                <a:latin typeface="Consolas"/>
                <a:ea typeface="Consolas"/>
                <a:cs typeface="Consolas"/>
                <a:sym typeface="Consolas"/>
              </a:rPr>
              <a:t>NullPointerException</a:t>
            </a:r>
            <a:endParaRPr lang="en" sz="1800" dirty="0">
              <a:solidFill>
                <a:srgbClr val="0000FF"/>
              </a:solidFill>
              <a:latin typeface="Consolas"/>
              <a:ea typeface="Consolas"/>
              <a:cs typeface="Consolas"/>
              <a:sym typeface="Consolas"/>
            </a:endParaRPr>
          </a:p>
          <a:p>
            <a:pPr marL="457200" marR="0" lvl="0" indent="-342900" algn="l" rtl="0">
              <a:lnSpc>
                <a:spcPct val="100000"/>
              </a:lnSpc>
              <a:spcBef>
                <a:spcPts val="600"/>
              </a:spcBef>
              <a:spcAft>
                <a:spcPts val="1000"/>
              </a:spcAft>
              <a:buClr>
                <a:srgbClr val="000000"/>
              </a:buClr>
              <a:buSzPct val="100000"/>
              <a:buFont typeface="Arial"/>
              <a:buChar char="●"/>
            </a:pPr>
            <a:r>
              <a:rPr lang="en" sz="1800" dirty="0">
                <a:solidFill>
                  <a:srgbClr val="000000"/>
                </a:solidFill>
              </a:rPr>
              <a:t>When you run into one of </a:t>
            </a:r>
            <a:r>
              <a:rPr lang="en" sz="1800" dirty="0" err="1">
                <a:solidFill>
                  <a:srgbClr val="000000"/>
                </a:solidFill>
              </a:rPr>
              <a:t>thes</a:t>
            </a:r>
            <a:r>
              <a:rPr lang="en-US" sz="1800" dirty="0">
                <a:solidFill>
                  <a:srgbClr val="000000"/>
                </a:solidFill>
              </a:rPr>
              <a:t>e</a:t>
            </a:r>
            <a:r>
              <a:rPr lang="en" sz="1800" dirty="0">
                <a:solidFill>
                  <a:srgbClr val="000000"/>
                </a:solidFill>
              </a:rPr>
              <a:t> (we promise, you will),</a:t>
            </a:r>
            <a:r>
              <a:rPr lang="en-US" sz="1800" dirty="0">
                <a:solidFill>
                  <a:srgbClr val="000000"/>
                </a:solidFill>
              </a:rPr>
              <a:t> </a:t>
            </a:r>
            <a:r>
              <a:rPr lang="en" sz="1800" dirty="0">
                <a:solidFill>
                  <a:srgbClr val="000000"/>
                </a:solidFill>
              </a:rPr>
              <a:t>make sure all variables have been explicitly initialized, preferably in the constructor</a:t>
            </a:r>
            <a:r>
              <a:rPr lang="en-US" sz="1800" dirty="0">
                <a:solidFill>
                  <a:srgbClr val="000000"/>
                </a:solidFill>
              </a:rPr>
              <a:t>, and none are initialized as null</a:t>
            </a:r>
          </a:p>
          <a:p>
            <a:pPr marL="114300" marR="0" lvl="0" indent="0" algn="l" rtl="0">
              <a:lnSpc>
                <a:spcPct val="100000"/>
              </a:lnSpc>
              <a:spcBef>
                <a:spcPts val="600"/>
              </a:spcBef>
              <a:spcAft>
                <a:spcPts val="1000"/>
              </a:spcAft>
              <a:buClr>
                <a:srgbClr val="000000"/>
              </a:buClr>
              <a:buSzPct val="100000"/>
              <a:buNone/>
            </a:pPr>
            <a:endParaRPr lang="en-US" sz="1800" dirty="0">
              <a:solidFill>
                <a:srgbClr val="000000"/>
              </a:solidFill>
            </a:endParaRPr>
          </a:p>
          <a:p>
            <a:pPr marL="457200" marR="0" lvl="0" indent="-342900" algn="l" rtl="0">
              <a:lnSpc>
                <a:spcPct val="100000"/>
              </a:lnSpc>
              <a:spcBef>
                <a:spcPts val="600"/>
              </a:spcBef>
              <a:spcAft>
                <a:spcPts val="1000"/>
              </a:spcAft>
              <a:buClr>
                <a:srgbClr val="000000"/>
              </a:buClr>
              <a:buSzPct val="100000"/>
              <a:buFont typeface="Arial"/>
              <a:buChar char="●"/>
            </a:pPr>
            <a:endParaRPr lang="en" sz="1800" dirty="0">
              <a:solidFill>
                <a:srgbClr val="000000"/>
              </a:solidFill>
            </a:endParaRPr>
          </a:p>
        </p:txBody>
      </p:sp>
      <p:sp>
        <p:nvSpPr>
          <p:cNvPr id="589" name="Shape 589"/>
          <p:cNvSpPr txBox="1">
            <a:spLocks noGrp="1"/>
          </p:cNvSpPr>
          <p:nvPr>
            <p:ph type="body" idx="2"/>
          </p:nvPr>
        </p:nvSpPr>
        <p:spPr>
          <a:xfrm>
            <a:off x="4715206" y="362783"/>
            <a:ext cx="4540002" cy="5387598"/>
          </a:xfrm>
          <a:prstGeom prst="rect">
            <a:avLst/>
          </a:prstGeom>
        </p:spPr>
        <p:txBody>
          <a:bodyPr wrap="square"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public class PetShop {</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	</a:t>
            </a:r>
            <a:r>
              <a:rPr lang="x-none" sz="1400" dirty="0">
                <a:solidFill>
                  <a:srgbClr val="000000"/>
                </a:solidFill>
                <a:latin typeface="Consolas"/>
                <a:ea typeface="Consolas"/>
                <a:cs typeface="Consolas"/>
                <a:sym typeface="Consolas"/>
              </a:rPr>
              <a:t>private DogGroomer _groomer;</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public </a:t>
            </a:r>
            <a:r>
              <a:rPr lang="x-none" sz="1400" dirty="0" err="1">
                <a:latin typeface="Consolas"/>
                <a:ea typeface="Consolas"/>
                <a:cs typeface="Consolas"/>
                <a:sym typeface="Consolas"/>
              </a:rPr>
              <a:t>PetShop</a:t>
            </a:r>
            <a:r>
              <a:rPr lang="x-none" sz="1400" dirty="0">
                <a:latin typeface="Consolas"/>
                <a:ea typeface="Consolas"/>
                <a:cs typeface="Consolas"/>
                <a:sym typeface="Consolas"/>
              </a:rPr>
              <a:t>() {</a:t>
            </a:r>
          </a:p>
          <a:p>
            <a:pPr lvl="0" defTabSz="403225">
              <a:lnSpc>
                <a:spcPct val="115000"/>
              </a:lnSpc>
              <a:buNone/>
            </a:pPr>
            <a:r>
              <a:rPr lang="x-none" sz="1400" dirty="0">
                <a:latin typeface="Consolas"/>
                <a:ea typeface="Consolas"/>
                <a:cs typeface="Consolas"/>
                <a:sym typeface="Consolas"/>
              </a:rPr>
              <a:t>	</a:t>
            </a:r>
            <a:r>
              <a:rPr lang="en-US" sz="1400" dirty="0">
                <a:latin typeface="Consolas"/>
                <a:ea typeface="Consolas"/>
                <a:cs typeface="Consolas"/>
                <a:sym typeface="Consolas"/>
              </a:rPr>
              <a:t>    </a:t>
            </a:r>
            <a:r>
              <a:rPr lang="x-none" sz="1400" dirty="0">
                <a:solidFill>
                  <a:schemeClr val="bg2">
                    <a:lumMod val="50000"/>
                  </a:schemeClr>
                </a:solidFill>
                <a:latin typeface="Consolas"/>
                <a:ea typeface="Consolas"/>
                <a:cs typeface="Consolas"/>
                <a:sym typeface="Consolas"/>
              </a:rPr>
              <a:t>//oops!</a:t>
            </a:r>
            <a:r>
              <a:rPr lang="en-US" sz="1400" dirty="0">
                <a:solidFill>
                  <a:schemeClr val="bg2">
                    <a:lumMod val="50000"/>
                  </a:schemeClr>
                </a:solidFill>
                <a:latin typeface="Consolas"/>
                <a:ea typeface="Consolas"/>
                <a:cs typeface="Consolas"/>
                <a:sym typeface="Consolas"/>
              </a:rPr>
              <a:t> Forgot to initialize _groomer</a:t>
            </a:r>
            <a:endParaRPr lang="x-none" sz="1400" dirty="0">
              <a:solidFill>
                <a:schemeClr val="bg2">
                  <a:lumMod val="50000"/>
                </a:schemeClr>
              </a:solidFill>
              <a:latin typeface="Consolas"/>
              <a:ea typeface="Consolas"/>
              <a:cs typeface="Consolas"/>
              <a:sym typeface="Consolas"/>
            </a:endParaRPr>
          </a:p>
          <a:p>
            <a:pPr lvl="0" defTabSz="403225">
              <a:lnSpc>
                <a:spcPct val="115000"/>
              </a:lnSpc>
              <a:buNone/>
            </a:pPr>
            <a:r>
              <a:rPr lang="x-none" sz="1400" dirty="0">
                <a:latin typeface="Consolas"/>
                <a:ea typeface="Consolas"/>
                <a:cs typeface="Consolas"/>
                <a:sym typeface="Consolas"/>
              </a:rPr>
              <a:t>		</a:t>
            </a:r>
            <a:r>
              <a:rPr lang="en-US" sz="1400" dirty="0">
                <a:latin typeface="Consolas"/>
                <a:ea typeface="Consolas"/>
                <a:cs typeface="Consolas"/>
                <a:sym typeface="Consolas"/>
              </a:rPr>
              <a:t>  </a:t>
            </a:r>
            <a:r>
              <a:rPr lang="x-none" sz="1400" dirty="0">
                <a:latin typeface="Consolas"/>
                <a:ea typeface="Consolas"/>
                <a:cs typeface="Consolas"/>
                <a:sym typeface="Consolas"/>
              </a:rPr>
              <a:t>this.testGroomer();</a:t>
            </a:r>
          </a:p>
          <a:p>
            <a:pPr lvl="0" defTabSz="403225">
              <a:lnSpc>
                <a:spcPct val="115000"/>
              </a:lnSpc>
              <a:buNone/>
            </a:pPr>
            <a:r>
              <a:rPr lang="x-none" sz="1400" dirty="0">
                <a:latin typeface="Consolas"/>
                <a:ea typeface="Consolas"/>
                <a:cs typeface="Consolas"/>
                <a:sym typeface="Consolas"/>
              </a:rPr>
              <a:t>	}</a:t>
            </a:r>
          </a:p>
          <a:p>
            <a:pPr lvl="0" defTabSz="403225">
              <a:lnSpc>
                <a:spcPct val="115000"/>
              </a:lnSpc>
              <a:buNone/>
            </a:pPr>
            <a:endParaRPr lang="en-US"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public void testGroomer() {</a:t>
            </a:r>
          </a:p>
          <a:p>
            <a:pPr lvl="0" defTabSz="403225">
              <a:lnSpc>
                <a:spcPct val="115000"/>
              </a:lnSpc>
              <a:buNone/>
            </a:pPr>
            <a:r>
              <a:rPr lang="x-none" sz="1400" dirty="0">
                <a:latin typeface="Consolas"/>
                <a:ea typeface="Consolas"/>
                <a:cs typeface="Consolas"/>
                <a:sym typeface="Consolas"/>
              </a:rPr>
              <a:t>	  </a:t>
            </a:r>
            <a:r>
              <a:rPr lang="en-US" sz="1400" dirty="0">
                <a:latin typeface="Consolas"/>
                <a:ea typeface="Consolas"/>
                <a:cs typeface="Consolas"/>
                <a:sym typeface="Consolas"/>
              </a:rPr>
              <a:t>  </a:t>
            </a:r>
            <a:r>
              <a:rPr lang="x-none" sz="1400" dirty="0">
                <a:latin typeface="Consolas"/>
                <a:ea typeface="Consolas"/>
                <a:cs typeface="Consolas"/>
                <a:sym typeface="Consolas"/>
              </a:rPr>
              <a:t>Dog django = new Dog();</a:t>
            </a:r>
            <a:r>
              <a:rPr lang="en-US" sz="1400" dirty="0">
                <a:latin typeface="Consolas"/>
                <a:ea typeface="Consolas"/>
                <a:cs typeface="Consolas"/>
                <a:sym typeface="Consolas"/>
              </a:rPr>
              <a:t> </a:t>
            </a:r>
            <a:r>
              <a:rPr lang="x-none" sz="1400" dirty="0">
                <a:solidFill>
                  <a:schemeClr val="bg2">
                    <a:lumMod val="50000"/>
                  </a:schemeClr>
                </a:solidFill>
                <a:latin typeface="Consolas"/>
                <a:ea typeface="Consolas"/>
                <a:cs typeface="Consolas"/>
                <a:sym typeface="Consolas"/>
              </a:rPr>
              <a:t>//local var</a:t>
            </a:r>
          </a:p>
          <a:p>
            <a:pPr lvl="0" defTabSz="403225">
              <a:lnSpc>
                <a:spcPct val="115000"/>
              </a:lnSpc>
              <a:buClr>
                <a:schemeClr val="dk1"/>
              </a:buClr>
              <a:buSzPct val="78571"/>
              <a:buNone/>
            </a:pPr>
            <a:r>
              <a:rPr lang="x-none" sz="1400" dirty="0">
                <a:latin typeface="Consolas"/>
                <a:ea typeface="Consolas"/>
                <a:cs typeface="Consolas"/>
                <a:sym typeface="Consolas"/>
              </a:rPr>
              <a:t>		</a:t>
            </a:r>
            <a:r>
              <a:rPr lang="en-US" sz="1400" dirty="0">
                <a:latin typeface="Consolas"/>
                <a:ea typeface="Consolas"/>
                <a:cs typeface="Consolas"/>
                <a:sym typeface="Consolas"/>
              </a:rPr>
              <a:t>  </a:t>
            </a:r>
            <a:r>
              <a:rPr lang="x-none" sz="1400" dirty="0">
                <a:latin typeface="Consolas"/>
                <a:ea typeface="Consolas"/>
                <a:cs typeface="Consolas"/>
                <a:sym typeface="Consolas"/>
              </a:rPr>
              <a:t>_groomer.groom(django);</a:t>
            </a:r>
          </a:p>
          <a:p>
            <a:pPr lvl="0" defTabSz="403225">
              <a:lnSpc>
                <a:spcPct val="115000"/>
              </a:lnSpc>
              <a:buClr>
                <a:schemeClr val="dk1"/>
              </a:buClr>
              <a:buSzPct val="78571"/>
              <a:buNone/>
            </a:pPr>
            <a:r>
              <a:rPr lang="x-none" sz="1400" dirty="0">
                <a:latin typeface="Consolas"/>
                <a:ea typeface="Consolas"/>
                <a:cs typeface="Consolas"/>
                <a:sym typeface="Consolas"/>
              </a:rPr>
              <a:t>	}</a:t>
            </a:r>
          </a:p>
          <a:p>
            <a:pPr lvl="0" defTabSz="403225">
              <a:lnSpc>
                <a:spcPct val="115000"/>
              </a:lnSpc>
              <a:buClr>
                <a:schemeClr val="dk1"/>
              </a:buClr>
              <a:buNone/>
            </a:pPr>
            <a:endParaRPr lang="en-US"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a:t>
            </a: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endParaRPr lang="en-US" sz="1400" dirty="0">
              <a:latin typeface="Consolas"/>
              <a:ea typeface="Consolas"/>
              <a:cs typeface="Consolas"/>
              <a:sym typeface="Consolas"/>
            </a:endParaRPr>
          </a:p>
        </p:txBody>
      </p:sp>
      <p:cxnSp>
        <p:nvCxnSpPr>
          <p:cNvPr id="590" name="Shape 590"/>
          <p:cNvCxnSpPr/>
          <p:nvPr/>
        </p:nvCxnSpPr>
        <p:spPr>
          <a:xfrm>
            <a:off x="5972430" y="3437467"/>
            <a:ext cx="290513" cy="604175"/>
          </a:xfrm>
          <a:prstGeom prst="straightConnector1">
            <a:avLst/>
          </a:prstGeom>
          <a:noFill/>
          <a:ln w="19050" cap="flat">
            <a:solidFill>
              <a:srgbClr val="FF0000"/>
            </a:solidFill>
            <a:prstDash val="solid"/>
            <a:round/>
            <a:headEnd type="none" w="lg" len="lg"/>
            <a:tailEnd type="triangle" w="lg" len="lg"/>
          </a:ln>
        </p:spPr>
      </p:cxnSp>
      <p:grpSp>
        <p:nvGrpSpPr>
          <p:cNvPr id="6" name="Group 5"/>
          <p:cNvGrpSpPr/>
          <p:nvPr/>
        </p:nvGrpSpPr>
        <p:grpSpPr>
          <a:xfrm rot="1777400">
            <a:off x="5111174" y="3654426"/>
            <a:ext cx="3202564" cy="1500187"/>
            <a:chOff x="5436416" y="3258015"/>
            <a:chExt cx="3229339" cy="2972397"/>
          </a:xfrm>
        </p:grpSpPr>
        <p:sp>
          <p:nvSpPr>
            <p:cNvPr id="2" name="Explosion 2 1"/>
            <p:cNvSpPr/>
            <p:nvPr/>
          </p:nvSpPr>
          <p:spPr>
            <a:xfrm rot="2831006">
              <a:off x="5564887" y="3129544"/>
              <a:ext cx="2972397" cy="3229339"/>
            </a:xfrm>
            <a:prstGeom prst="irregularSeal2">
              <a:avLst/>
            </a:prstGeom>
            <a:solidFill>
              <a:srgbClr val="E14856">
                <a:alpha val="5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19822600">
              <a:off x="5934771" y="4330506"/>
              <a:ext cx="2190552" cy="609814"/>
            </a:xfrm>
            <a:prstGeom prst="rect">
              <a:avLst/>
            </a:prstGeom>
          </p:spPr>
          <p:txBody>
            <a:bodyPr wrap="none">
              <a:spAutoFit/>
            </a:bodyPr>
            <a:lstStyle/>
            <a:p>
              <a:r>
                <a:rPr lang="en" dirty="0" err="1">
                  <a:solidFill>
                    <a:schemeClr val="tx1"/>
                  </a:solidFill>
                  <a:latin typeface="Consolas"/>
                  <a:ea typeface="Consolas"/>
                  <a:cs typeface="Consolas"/>
                  <a:sym typeface="Consolas"/>
                </a:rPr>
                <a:t>NullPointerException</a:t>
              </a:r>
              <a:endParaRPr lang="en" dirty="0">
                <a:solidFill>
                  <a:schemeClr val="tx1"/>
                </a:solidFill>
                <a:latin typeface="Consolas"/>
                <a:ea typeface="Consolas"/>
                <a:cs typeface="Consolas"/>
                <a:sym typeface="Consolas"/>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animEffect transition="in" filter="fade">
                                      <p:cBhvr>
                                        <p:cTn id="7" dur="1000"/>
                                        <p:tgtEl>
                                          <p:spTgt spid="5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8">
                                            <p:txEl>
                                              <p:pRg st="1" end="1"/>
                                            </p:txEl>
                                          </p:spTgt>
                                        </p:tgtEl>
                                        <p:attrNameLst>
                                          <p:attrName>style.visibility</p:attrName>
                                        </p:attrNameLst>
                                      </p:cBhvr>
                                      <p:to>
                                        <p:strVal val="visible"/>
                                      </p:to>
                                    </p:set>
                                    <p:animEffect transition="in" filter="fade">
                                      <p:cBhvr>
                                        <p:cTn id="12" dur="1000"/>
                                        <p:tgtEl>
                                          <p:spTgt spid="58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90"/>
                                        </p:tgtEl>
                                        <p:attrNameLst>
                                          <p:attrName>style.visibility</p:attrName>
                                        </p:attrNameLst>
                                      </p:cBhvr>
                                      <p:to>
                                        <p:strVal val="visible"/>
                                      </p:to>
                                    </p:set>
                                    <p:animEffect transition="in" filter="fade">
                                      <p:cBhvr>
                                        <p:cTn id="15" dur="1000"/>
                                        <p:tgtEl>
                                          <p:spTgt spid="590"/>
                                        </p:tgtEl>
                                      </p:cBhvr>
                                    </p:animEffect>
                                  </p:childTnLst>
                                </p:cTn>
                              </p:par>
                              <p:par>
                                <p:cTn id="16" presetID="53" presetClass="entr" presetSubtype="16"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88">
                                            <p:txEl>
                                              <p:pRg st="2" end="2"/>
                                            </p:txEl>
                                          </p:spTgt>
                                        </p:tgtEl>
                                        <p:attrNameLst>
                                          <p:attrName>style.visibility</p:attrName>
                                        </p:attrNameLst>
                                      </p:cBhvr>
                                      <p:to>
                                        <p:strVal val="visible"/>
                                      </p:to>
                                    </p:set>
                                    <p:animEffect transition="in" filter="fade">
                                      <p:cBhvr>
                                        <p:cTn id="25" dur="1000"/>
                                        <p:tgtEl>
                                          <p:spTgt spid="5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457200" y="310844"/>
            <a:ext cx="8229600" cy="600134"/>
          </a:xfrm>
          <a:prstGeom prst="rect">
            <a:avLst/>
          </a:prstGeom>
        </p:spPr>
        <p:txBody>
          <a:bodyPr lIns="91425" tIns="91425" rIns="91425" bIns="91425" anchor="b" anchorCtr="0">
            <a:spAutoFit/>
          </a:bodyPr>
          <a:lstStyle/>
          <a:p>
            <a:pPr lvl="0" rtl="0">
              <a:spcBef>
                <a:spcPts val="0"/>
              </a:spcBef>
              <a:buNone/>
            </a:pPr>
            <a:r>
              <a:rPr lang="en" sz="2900" dirty="0"/>
              <a:t>Instance Variables Example (1/2)</a:t>
            </a:r>
          </a:p>
        </p:txBody>
      </p:sp>
      <p:sp>
        <p:nvSpPr>
          <p:cNvPr id="600" name="Shape 600"/>
          <p:cNvSpPr txBox="1">
            <a:spLocks noGrp="1"/>
          </p:cNvSpPr>
          <p:nvPr>
            <p:ph type="body" idx="2"/>
          </p:nvPr>
        </p:nvSpPr>
        <p:spPr>
          <a:xfrm>
            <a:off x="457200" y="1171659"/>
            <a:ext cx="3994500" cy="3272660"/>
          </a:xfrm>
          <a:prstGeom prst="rect">
            <a:avLst/>
          </a:prstGeom>
        </p:spPr>
        <p:txBody>
          <a:bodyPr lIns="91425" tIns="91425" rIns="91425" bIns="91425" anchor="ctr" anchorCtr="0">
            <a:spAutoFit/>
          </a:bodyPr>
          <a:lstStyle/>
          <a:p>
            <a:pPr marL="457200" lvl="0" indent="-355600" rtl="0">
              <a:lnSpc>
                <a:spcPct val="115000"/>
              </a:lnSpc>
              <a:spcBef>
                <a:spcPts val="0"/>
              </a:spcBef>
              <a:spcAft>
                <a:spcPts val="1000"/>
              </a:spcAft>
              <a:buClr>
                <a:schemeClr val="dk1"/>
              </a:buClr>
              <a:buSzPct val="100000"/>
              <a:buFont typeface="Arial"/>
              <a:buChar char="●"/>
            </a:pPr>
            <a:r>
              <a:rPr lang="en" sz="2000" dirty="0"/>
              <a:t>Let’s add an instance variable to the </a:t>
            </a:r>
            <a:r>
              <a:rPr lang="en" sz="2000" dirty="0">
                <a:solidFill>
                  <a:srgbClr val="0000FF"/>
                </a:solidFill>
                <a:latin typeface="Consolas"/>
                <a:ea typeface="Consolas"/>
                <a:cs typeface="Consolas"/>
                <a:sym typeface="Consolas"/>
              </a:rPr>
              <a:t>Dog</a:t>
            </a:r>
            <a:r>
              <a:rPr lang="en" sz="2000" dirty="0"/>
              <a:t> class</a:t>
            </a:r>
            <a:endParaRPr lang="en-US" sz="2000" dirty="0"/>
          </a:p>
          <a:p>
            <a:pPr marL="457200" indent="-355600">
              <a:lnSpc>
                <a:spcPct val="115000"/>
              </a:lnSpc>
              <a:spcAft>
                <a:spcPts val="1000"/>
              </a:spcAft>
              <a:buClr>
                <a:schemeClr val="dk1"/>
              </a:buClr>
              <a:buSzPct val="100000"/>
              <a:buFont typeface="Arial"/>
              <a:buChar char="●"/>
            </a:pPr>
            <a:r>
              <a:rPr lang="en" sz="2000" dirty="0">
                <a:solidFill>
                  <a:srgbClr val="0000FF"/>
                </a:solidFill>
                <a:latin typeface="Consolas"/>
                <a:ea typeface="Consolas"/>
                <a:cs typeface="Consolas"/>
                <a:sym typeface="Consolas"/>
              </a:rPr>
              <a:t>_</a:t>
            </a:r>
            <a:r>
              <a:rPr lang="en-US" sz="2000" dirty="0" err="1">
                <a:solidFill>
                  <a:srgbClr val="0000FF"/>
                </a:solidFill>
                <a:latin typeface="Consolas"/>
                <a:ea typeface="Consolas"/>
                <a:cs typeface="Consolas"/>
                <a:sym typeface="Consolas"/>
              </a:rPr>
              <a:t>hairLength</a:t>
            </a:r>
            <a:r>
              <a:rPr lang="en" sz="2000" dirty="0"/>
              <a:t> stores an </a:t>
            </a:r>
            <a:r>
              <a:rPr lang="en" sz="2000" dirty="0">
                <a:solidFill>
                  <a:srgbClr val="0000FF"/>
                </a:solidFill>
                <a:latin typeface="Consolas"/>
                <a:ea typeface="Consolas"/>
                <a:cs typeface="Consolas"/>
                <a:sym typeface="Consolas"/>
              </a:rPr>
              <a:t>int</a:t>
            </a:r>
            <a:r>
              <a:rPr lang="en" sz="2000" dirty="0"/>
              <a:t> that keeps track of the length of a </a:t>
            </a:r>
            <a:r>
              <a:rPr lang="en" sz="2000" dirty="0">
                <a:solidFill>
                  <a:srgbClr val="0000FF"/>
                </a:solidFill>
                <a:latin typeface="Consolas"/>
                <a:ea typeface="Consolas"/>
                <a:cs typeface="Consolas"/>
                <a:sym typeface="Consolas"/>
              </a:rPr>
              <a:t>Dog</a:t>
            </a:r>
            <a:r>
              <a:rPr lang="en" sz="2000" dirty="0"/>
              <a:t>’s hair</a:t>
            </a:r>
            <a:endParaRPr lang="en-US" sz="2000" dirty="0"/>
          </a:p>
          <a:p>
            <a:pPr marL="457200" indent="-355600">
              <a:lnSpc>
                <a:spcPct val="115000"/>
              </a:lnSpc>
              <a:spcAft>
                <a:spcPts val="1000"/>
              </a:spcAft>
              <a:buClr>
                <a:schemeClr val="dk1"/>
              </a:buClr>
              <a:buSzPct val="100000"/>
              <a:buFont typeface="Arial"/>
              <a:buChar char="●"/>
            </a:pPr>
            <a:r>
              <a:rPr lang="en" sz="2000" dirty="0">
                <a:solidFill>
                  <a:srgbClr val="0000FF"/>
                </a:solidFill>
                <a:latin typeface="Consolas"/>
                <a:ea typeface="Consolas"/>
                <a:cs typeface="Consolas"/>
                <a:sym typeface="Consolas"/>
              </a:rPr>
              <a:t>_</a:t>
            </a:r>
            <a:r>
              <a:rPr lang="en-US" sz="2000" dirty="0" err="1">
                <a:solidFill>
                  <a:srgbClr val="0000FF"/>
                </a:solidFill>
                <a:latin typeface="Consolas"/>
                <a:ea typeface="Consolas"/>
                <a:cs typeface="Consolas"/>
                <a:sym typeface="Consolas"/>
              </a:rPr>
              <a:t>hairLength</a:t>
            </a:r>
            <a:r>
              <a:rPr lang="en" sz="2000" dirty="0"/>
              <a:t> is assigned a default value of 3 in the constructor</a:t>
            </a:r>
          </a:p>
        </p:txBody>
      </p:sp>
      <p:sp>
        <p:nvSpPr>
          <p:cNvPr id="2" name="TextBox 1">
            <a:extLst>
              <a:ext uri="{FF2B5EF4-FFF2-40B4-BE49-F238E27FC236}">
                <a16:creationId xmlns:a16="http://schemas.microsoft.com/office/drawing/2014/main" id="{91141BDF-0555-0148-9895-DFD2457C9F8E}"/>
              </a:ext>
            </a:extLst>
          </p:cNvPr>
          <p:cNvSpPr txBox="1"/>
          <p:nvPr/>
        </p:nvSpPr>
        <p:spPr>
          <a:xfrm>
            <a:off x="5160579" y="910978"/>
            <a:ext cx="3526221" cy="3776418"/>
          </a:xfrm>
          <a:prstGeom prst="rect">
            <a:avLst/>
          </a:prstGeom>
          <a:noFill/>
        </p:spPr>
        <p:txBody>
          <a:bodyPr wrap="square" rtlCol="0">
            <a:spAutoFit/>
          </a:bodyPr>
          <a:lstStyle/>
          <a:p>
            <a:pPr lvl="0" defTabSz="403225">
              <a:lnSpc>
                <a:spcPct val="115000"/>
              </a:lnSpc>
            </a:pPr>
            <a:r>
              <a:rPr lang="en-US" dirty="0">
                <a:latin typeface="Consolas"/>
                <a:ea typeface="Consolas"/>
                <a:cs typeface="Consolas"/>
                <a:sym typeface="Consolas"/>
              </a:rPr>
              <a:t>public class Dog {</a:t>
            </a:r>
          </a:p>
          <a:p>
            <a:pPr lvl="0" defTabSz="403225">
              <a:lnSpc>
                <a:spcPct val="115000"/>
              </a:lnSpc>
            </a:pPr>
            <a:endParaRPr lang="en-US" dirty="0">
              <a:latin typeface="Consolas"/>
              <a:ea typeface="Consolas"/>
              <a:cs typeface="Consolas"/>
              <a:sym typeface="Consolas"/>
            </a:endParaRPr>
          </a:p>
          <a:p>
            <a:pPr defTabSz="403225">
              <a:lnSpc>
                <a:spcPct val="115000"/>
              </a:lnSpc>
              <a:buClr>
                <a:schemeClr val="dk1"/>
              </a:buClr>
              <a:buSzPct val="78571"/>
            </a:pPr>
            <a:r>
              <a:rPr lang="en-US" dirty="0">
                <a:latin typeface="Consolas"/>
                <a:ea typeface="Consolas"/>
                <a:cs typeface="Consolas"/>
                <a:sym typeface="Consolas"/>
              </a:rPr>
              <a:t>	</a:t>
            </a:r>
            <a:r>
              <a:rPr lang="en-US" b="1" dirty="0">
                <a:solidFill>
                  <a:srgbClr val="FF0000"/>
                </a:solidFill>
                <a:latin typeface="Consolas"/>
                <a:ea typeface="Consolas"/>
                <a:cs typeface="Consolas"/>
                <a:sym typeface="Consolas"/>
              </a:rPr>
              <a:t>private </a:t>
            </a:r>
            <a:r>
              <a:rPr lang="en-US" b="1" dirty="0" err="1">
                <a:solidFill>
                  <a:srgbClr val="FF0000"/>
                </a:solidFill>
                <a:latin typeface="Consolas"/>
                <a:ea typeface="Consolas"/>
                <a:cs typeface="Consolas"/>
                <a:sym typeface="Consolas"/>
              </a:rPr>
              <a:t>int</a:t>
            </a:r>
            <a:r>
              <a:rPr lang="en-US" b="1" dirty="0">
                <a:solidFill>
                  <a:srgbClr val="FF0000"/>
                </a:solidFill>
                <a:latin typeface="Consolas"/>
                <a:ea typeface="Consolas"/>
                <a:cs typeface="Consolas"/>
                <a:sym typeface="Consolas"/>
              </a:rPr>
              <a:t> _</a:t>
            </a:r>
            <a:r>
              <a:rPr lang="en-US" b="1" dirty="0" err="1">
                <a:solidFill>
                  <a:srgbClr val="FF0000"/>
                </a:solidFill>
                <a:latin typeface="Consolas"/>
                <a:ea typeface="Consolas"/>
                <a:cs typeface="Consolas"/>
                <a:sym typeface="Consolas"/>
              </a:rPr>
              <a:t>hairLength</a:t>
            </a:r>
            <a:r>
              <a:rPr lang="en-US" b="1" dirty="0">
                <a:solidFill>
                  <a:srgbClr val="FF0000"/>
                </a:solidFill>
                <a:latin typeface="Consolas"/>
                <a:ea typeface="Consolas"/>
                <a:cs typeface="Consolas"/>
                <a:sym typeface="Consolas"/>
              </a:rPr>
              <a:t>;</a:t>
            </a:r>
            <a:r>
              <a:rPr lang="en-US" dirty="0">
                <a:latin typeface="Consolas"/>
                <a:ea typeface="Consolas"/>
                <a:cs typeface="Consolas"/>
                <a:sym typeface="Consolas"/>
              </a:rPr>
              <a:t>	</a:t>
            </a:r>
          </a:p>
          <a:p>
            <a:pPr lvl="0" defTabSz="403225">
              <a:lnSpc>
                <a:spcPct val="115000"/>
              </a:lnSpc>
              <a:buClr>
                <a:schemeClr val="dk1"/>
              </a:buClr>
              <a:buSzPct val="78571"/>
            </a:pPr>
            <a:endParaRPr lang="en-US" dirty="0">
              <a:latin typeface="Consolas"/>
              <a:ea typeface="Consolas"/>
              <a:cs typeface="Consolas"/>
              <a:sym typeface="Consolas"/>
            </a:endParaRPr>
          </a:p>
          <a:p>
            <a:pPr lvl="0" defTabSz="403225">
              <a:lnSpc>
                <a:spcPct val="115000"/>
              </a:lnSpc>
              <a:buClr>
                <a:schemeClr val="dk1"/>
              </a:buClr>
              <a:buSzPct val="78571"/>
            </a:pPr>
            <a:r>
              <a:rPr lang="en-US" dirty="0">
                <a:latin typeface="Consolas"/>
                <a:ea typeface="Consolas"/>
                <a:cs typeface="Consolas"/>
                <a:sym typeface="Consolas"/>
              </a:rPr>
              <a:t>	public Dog() {</a:t>
            </a:r>
          </a:p>
          <a:p>
            <a:pPr lvl="0" defTabSz="403225">
              <a:lnSpc>
                <a:spcPct val="115000"/>
              </a:lnSpc>
              <a:buClr>
                <a:schemeClr val="dk1"/>
              </a:buClr>
              <a:buSzPct val="78571"/>
            </a:pPr>
            <a:r>
              <a:rPr lang="en-US" b="1" dirty="0">
                <a:latin typeface="Consolas"/>
                <a:ea typeface="Consolas"/>
                <a:cs typeface="Consolas"/>
                <a:sym typeface="Consolas"/>
              </a:rPr>
              <a:t>		</a:t>
            </a:r>
            <a:r>
              <a:rPr lang="en-US" b="1" dirty="0">
                <a:solidFill>
                  <a:srgbClr val="FF0000"/>
                </a:solidFill>
                <a:latin typeface="Consolas"/>
                <a:ea typeface="Consolas"/>
                <a:cs typeface="Consolas"/>
                <a:sym typeface="Consolas"/>
              </a:rPr>
              <a:t>_</a:t>
            </a:r>
            <a:r>
              <a:rPr lang="en-US" b="1" dirty="0" err="1">
                <a:solidFill>
                  <a:srgbClr val="FF0000"/>
                </a:solidFill>
                <a:latin typeface="Consolas"/>
                <a:ea typeface="Consolas"/>
                <a:cs typeface="Consolas"/>
                <a:sym typeface="Consolas"/>
              </a:rPr>
              <a:t>hairLength</a:t>
            </a:r>
            <a:r>
              <a:rPr lang="en-US" b="1" dirty="0">
                <a:solidFill>
                  <a:srgbClr val="FF0000"/>
                </a:solidFill>
                <a:latin typeface="Consolas"/>
                <a:ea typeface="Consolas"/>
                <a:cs typeface="Consolas"/>
                <a:sym typeface="Consolas"/>
              </a:rPr>
              <a:t> = 3;</a:t>
            </a:r>
            <a:endParaRPr lang="en-US" dirty="0">
              <a:latin typeface="Consolas"/>
              <a:ea typeface="Consolas"/>
              <a:cs typeface="Consolas"/>
              <a:sym typeface="Consolas"/>
            </a:endParaRPr>
          </a:p>
          <a:p>
            <a:pPr lvl="0" defTabSz="403225">
              <a:lnSpc>
                <a:spcPct val="115000"/>
              </a:lnSpc>
              <a:buClr>
                <a:schemeClr val="dk1"/>
              </a:buClr>
              <a:buSzPct val="78571"/>
            </a:pPr>
            <a:r>
              <a:rPr lang="en-US" dirty="0">
                <a:latin typeface="Consolas"/>
                <a:ea typeface="Consolas"/>
                <a:cs typeface="Consolas"/>
                <a:sym typeface="Consolas"/>
              </a:rPr>
              <a:t>	}</a:t>
            </a:r>
          </a:p>
          <a:p>
            <a:pPr lvl="0" defTabSz="403225">
              <a:lnSpc>
                <a:spcPct val="115000"/>
              </a:lnSpc>
            </a:pPr>
            <a:endParaRPr lang="en-US" dirty="0">
              <a:latin typeface="Consolas"/>
              <a:ea typeface="Consolas"/>
              <a:cs typeface="Consolas"/>
              <a:sym typeface="Consolas"/>
            </a:endParaRPr>
          </a:p>
          <a:p>
            <a:pPr lvl="0" defTabSz="403225">
              <a:lnSpc>
                <a:spcPct val="115000"/>
              </a:lnSpc>
            </a:pPr>
            <a:endParaRPr lang="en-US" dirty="0">
              <a:latin typeface="Consolas"/>
              <a:ea typeface="Consolas"/>
              <a:cs typeface="Consolas"/>
              <a:sym typeface="Consolas"/>
            </a:endParaRPr>
          </a:p>
          <a:p>
            <a:pPr lvl="0" defTabSz="403225">
              <a:lnSpc>
                <a:spcPct val="115000"/>
              </a:lnSpc>
              <a:buClr>
                <a:schemeClr val="dk1"/>
              </a:buClr>
            </a:pPr>
            <a:endParaRPr lang="en-US" dirty="0">
              <a:latin typeface="Consolas"/>
              <a:ea typeface="Consolas"/>
              <a:cs typeface="Consolas"/>
              <a:sym typeface="Consolas"/>
            </a:endParaRPr>
          </a:p>
          <a:p>
            <a:pPr lvl="0" defTabSz="403225">
              <a:lnSpc>
                <a:spcPct val="115000"/>
              </a:lnSpc>
              <a:buClr>
                <a:schemeClr val="dk1"/>
              </a:buClr>
              <a:buSzPct val="78571"/>
            </a:pPr>
            <a:r>
              <a:rPr lang="en-US" dirty="0">
                <a:latin typeface="Consolas"/>
                <a:ea typeface="Consolas"/>
                <a:cs typeface="Consolas"/>
                <a:sym typeface="Consolas"/>
              </a:rPr>
              <a:t> </a:t>
            </a:r>
          </a:p>
          <a:p>
            <a:pPr lvl="0" defTabSz="403225">
              <a:lnSpc>
                <a:spcPct val="115000"/>
              </a:lnSpc>
            </a:pPr>
            <a:r>
              <a:rPr lang="en-US" dirty="0">
                <a:latin typeface="Consolas"/>
                <a:ea typeface="Consolas"/>
                <a:cs typeface="Consolas"/>
                <a:sym typeface="Consolas"/>
              </a:rPr>
              <a:t>    </a:t>
            </a:r>
            <a:r>
              <a:rPr lang="en-US" dirty="0">
                <a:solidFill>
                  <a:srgbClr val="999999"/>
                </a:solidFill>
                <a:latin typeface="Consolas"/>
                <a:ea typeface="Consolas"/>
                <a:cs typeface="Consolas"/>
                <a:sym typeface="Consolas"/>
              </a:rPr>
              <a:t>/* bark, eat, and </a:t>
            </a:r>
            <a:r>
              <a:rPr lang="en-US" dirty="0" err="1">
                <a:solidFill>
                  <a:srgbClr val="999999"/>
                </a:solidFill>
                <a:latin typeface="Consolas"/>
                <a:ea typeface="Consolas"/>
                <a:cs typeface="Consolas"/>
                <a:sym typeface="Consolas"/>
              </a:rPr>
              <a:t>wagTail</a:t>
            </a:r>
            <a:r>
              <a:rPr lang="en-US" dirty="0">
                <a:solidFill>
                  <a:srgbClr val="999999"/>
                </a:solidFill>
                <a:latin typeface="Consolas"/>
                <a:ea typeface="Consolas"/>
                <a:cs typeface="Consolas"/>
                <a:sym typeface="Consolas"/>
              </a:rPr>
              <a:t> 	elided */</a:t>
            </a:r>
          </a:p>
          <a:p>
            <a:pPr lvl="0" defTabSz="403225">
              <a:lnSpc>
                <a:spcPct val="115000"/>
              </a:lnSpc>
              <a:buClr>
                <a:schemeClr val="dk1"/>
              </a:buClr>
              <a:buSzPct val="78571"/>
            </a:pPr>
            <a:r>
              <a:rPr lang="en-US" dirty="0">
                <a:latin typeface="Consolas"/>
                <a:ea typeface="Consolas"/>
                <a:cs typeface="Consolas"/>
                <a:sym typeface="Consolas"/>
              </a:rPr>
              <a:t>}</a:t>
            </a:r>
          </a:p>
          <a:p>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Effect transition="in" filter="fade">
                                      <p:cBhvr>
                                        <p:cTn id="7" dur="500"/>
                                        <p:tgtEl>
                                          <p:spTgt spid="6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Effect transition="in" filter="fade">
                                      <p:cBhvr>
                                        <p:cTn id="12" dur="500"/>
                                        <p:tgtEl>
                                          <p:spTgt spid="60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00">
                                            <p:txEl>
                                              <p:pRg st="2" end="2"/>
                                            </p:txEl>
                                          </p:spTgt>
                                        </p:tgtEl>
                                        <p:attrNameLst>
                                          <p:attrName>style.visibility</p:attrName>
                                        </p:attrNameLst>
                                      </p:cBhvr>
                                      <p:to>
                                        <p:strVal val="visible"/>
                                      </p:to>
                                    </p:set>
                                    <p:animEffect transition="in" filter="fade">
                                      <p:cBhvr>
                                        <p:cTn id="20" dur="500"/>
                                        <p:tgtEl>
                                          <p:spTgt spid="60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457200" y="310844"/>
            <a:ext cx="8229600" cy="600134"/>
          </a:xfrm>
          <a:prstGeom prst="rect">
            <a:avLst/>
          </a:prstGeom>
        </p:spPr>
        <p:txBody>
          <a:bodyPr lIns="91425" tIns="91425" rIns="91425" bIns="91425" anchor="b" anchorCtr="0">
            <a:spAutoFit/>
          </a:bodyPr>
          <a:lstStyle/>
          <a:p>
            <a:pPr lvl="0" rtl="0">
              <a:spcBef>
                <a:spcPts val="0"/>
              </a:spcBef>
              <a:buNone/>
            </a:pPr>
            <a:r>
              <a:rPr lang="en" sz="2900" dirty="0"/>
              <a:t>Instance Variables Example (2/2)</a:t>
            </a:r>
          </a:p>
        </p:txBody>
      </p:sp>
      <p:sp>
        <p:nvSpPr>
          <p:cNvPr id="600" name="Shape 600"/>
          <p:cNvSpPr txBox="1">
            <a:spLocks noGrp="1"/>
          </p:cNvSpPr>
          <p:nvPr>
            <p:ph type="body" idx="2"/>
          </p:nvPr>
        </p:nvSpPr>
        <p:spPr>
          <a:xfrm>
            <a:off x="457200" y="1099235"/>
            <a:ext cx="3994500" cy="3604033"/>
          </a:xfrm>
          <a:prstGeom prst="rect">
            <a:avLst/>
          </a:prstGeom>
        </p:spPr>
        <p:txBody>
          <a:bodyPr lIns="91425" tIns="91425" rIns="91425" bIns="91425" anchor="ctr" anchorCtr="0">
            <a:spAutoFit/>
          </a:bodyPr>
          <a:lstStyle/>
          <a:p>
            <a:pPr marL="457200" lvl="0" indent="-355600">
              <a:lnSpc>
                <a:spcPct val="115000"/>
              </a:lnSpc>
              <a:spcAft>
                <a:spcPts val="1000"/>
              </a:spcAft>
              <a:buClr>
                <a:schemeClr val="dk1"/>
              </a:buClr>
              <a:buSzPct val="100000"/>
              <a:buFont typeface="Arial"/>
              <a:buChar char="●"/>
            </a:pPr>
            <a:r>
              <a:rPr lang="en" sz="2000" dirty="0">
                <a:solidFill>
                  <a:srgbClr val="0000FF"/>
                </a:solidFill>
                <a:latin typeface="Consolas"/>
                <a:ea typeface="Consolas"/>
                <a:cs typeface="Consolas"/>
                <a:sym typeface="Consolas"/>
              </a:rPr>
              <a:t>_</a:t>
            </a:r>
            <a:r>
              <a:rPr lang="en-US" sz="2000" dirty="0" err="1">
                <a:solidFill>
                  <a:srgbClr val="0000FF"/>
                </a:solidFill>
                <a:latin typeface="Consolas"/>
                <a:ea typeface="Consolas"/>
                <a:cs typeface="Consolas"/>
                <a:sym typeface="Consolas"/>
              </a:rPr>
              <a:t>hairLength</a:t>
            </a:r>
            <a:r>
              <a:rPr lang="en" sz="2000" dirty="0"/>
              <a:t> is a </a:t>
            </a:r>
            <a:r>
              <a:rPr lang="en" sz="2000" b="1" dirty="0"/>
              <a:t>private</a:t>
            </a:r>
            <a:r>
              <a:rPr lang="en" sz="2000" dirty="0"/>
              <a:t> instance variable</a:t>
            </a:r>
            <a:r>
              <a:rPr lang="en-US" sz="2000" dirty="0"/>
              <a:t>— </a:t>
            </a:r>
            <a:r>
              <a:rPr lang="en" sz="2000" dirty="0"/>
              <a:t>only accessible within </a:t>
            </a:r>
            <a:r>
              <a:rPr lang="en" sz="2000" dirty="0">
                <a:solidFill>
                  <a:srgbClr val="0000FF"/>
                </a:solidFill>
                <a:latin typeface="Consolas"/>
                <a:ea typeface="Consolas"/>
                <a:cs typeface="Consolas"/>
                <a:sym typeface="Consolas"/>
              </a:rPr>
              <a:t>Dog</a:t>
            </a:r>
            <a:r>
              <a:rPr lang="en" sz="2000" dirty="0"/>
              <a:t> class</a:t>
            </a:r>
          </a:p>
          <a:p>
            <a:pPr marL="457200" lvl="0" indent="-355600">
              <a:lnSpc>
                <a:spcPct val="115000"/>
              </a:lnSpc>
              <a:spcAft>
                <a:spcPts val="1000"/>
              </a:spcAft>
              <a:buClr>
                <a:schemeClr val="dk1"/>
              </a:buClr>
              <a:buSzPct val="100000"/>
              <a:buFont typeface="Arial"/>
              <a:buChar char="●"/>
            </a:pPr>
            <a:r>
              <a:rPr lang="en" sz="2000" dirty="0"/>
              <a:t>What if another object needs to know or change the value of </a:t>
            </a:r>
            <a:r>
              <a:rPr lang="en" sz="2000" dirty="0">
                <a:solidFill>
                  <a:srgbClr val="0000FF"/>
                </a:solidFill>
                <a:latin typeface="Consolas"/>
                <a:ea typeface="Consolas"/>
                <a:cs typeface="Consolas"/>
                <a:sym typeface="Consolas"/>
              </a:rPr>
              <a:t>_</a:t>
            </a:r>
            <a:r>
              <a:rPr lang="en-US" sz="2000" dirty="0" err="1">
                <a:solidFill>
                  <a:srgbClr val="0000FF"/>
                </a:solidFill>
                <a:latin typeface="Consolas"/>
                <a:ea typeface="Consolas"/>
                <a:cs typeface="Consolas"/>
                <a:sym typeface="Consolas"/>
              </a:rPr>
              <a:t>hairLength</a:t>
            </a:r>
            <a:r>
              <a:rPr lang="en" sz="2000" dirty="0"/>
              <a:t>?</a:t>
            </a:r>
          </a:p>
          <a:p>
            <a:pPr marL="457200" lvl="0" indent="-355600">
              <a:lnSpc>
                <a:spcPct val="115000"/>
              </a:lnSpc>
              <a:spcAft>
                <a:spcPts val="1000"/>
              </a:spcAft>
              <a:buClr>
                <a:schemeClr val="dk1"/>
              </a:buClr>
              <a:buSzPct val="100000"/>
              <a:buFont typeface="Arial"/>
              <a:buChar char="●"/>
            </a:pPr>
            <a:r>
              <a:rPr lang="en" sz="2000" dirty="0"/>
              <a:t>When a </a:t>
            </a:r>
            <a:r>
              <a:rPr lang="en" sz="2000" dirty="0">
                <a:solidFill>
                  <a:srgbClr val="0000FF"/>
                </a:solidFill>
                <a:latin typeface="Consolas"/>
                <a:ea typeface="Consolas"/>
                <a:cs typeface="Consolas"/>
                <a:sym typeface="Consolas"/>
              </a:rPr>
              <a:t>DogGroomer</a:t>
            </a:r>
            <a:r>
              <a:rPr lang="en" sz="2000" dirty="0"/>
              <a:t> grooms a </a:t>
            </a:r>
            <a:r>
              <a:rPr lang="en" sz="2000" dirty="0">
                <a:solidFill>
                  <a:srgbClr val="0000FF"/>
                </a:solidFill>
                <a:latin typeface="Consolas"/>
                <a:ea typeface="Consolas"/>
                <a:cs typeface="Consolas"/>
                <a:sym typeface="Consolas"/>
              </a:rPr>
              <a:t>Dog</a:t>
            </a:r>
            <a:r>
              <a:rPr lang="en" sz="2000" dirty="0"/>
              <a:t>, it needs to update </a:t>
            </a:r>
            <a:r>
              <a:rPr lang="en" sz="2000" dirty="0">
                <a:solidFill>
                  <a:srgbClr val="0000FF"/>
                </a:solidFill>
                <a:latin typeface="Consolas"/>
                <a:ea typeface="Consolas"/>
                <a:cs typeface="Consolas"/>
                <a:sym typeface="Consolas"/>
              </a:rPr>
              <a:t>_</a:t>
            </a:r>
            <a:r>
              <a:rPr lang="en-US" sz="2000" dirty="0" err="1">
                <a:solidFill>
                  <a:srgbClr val="0000FF"/>
                </a:solidFill>
                <a:latin typeface="Consolas"/>
                <a:ea typeface="Consolas"/>
                <a:cs typeface="Consolas"/>
                <a:sym typeface="Consolas"/>
              </a:rPr>
              <a:t>hairLength</a:t>
            </a:r>
            <a:endParaRPr lang="en" sz="2000" dirty="0">
              <a:solidFill>
                <a:srgbClr val="0000FF"/>
              </a:solidFill>
              <a:latin typeface="Consolas"/>
              <a:ea typeface="Consolas"/>
              <a:cs typeface="Consolas"/>
              <a:sym typeface="Consolas"/>
            </a:endParaRPr>
          </a:p>
        </p:txBody>
      </p:sp>
      <p:sp>
        <p:nvSpPr>
          <p:cNvPr id="2" name="TextBox 1">
            <a:extLst>
              <a:ext uri="{FF2B5EF4-FFF2-40B4-BE49-F238E27FC236}">
                <a16:creationId xmlns:a16="http://schemas.microsoft.com/office/drawing/2014/main" id="{6CD42145-5E91-1543-A8B7-0693C87FAC86}"/>
              </a:ext>
            </a:extLst>
          </p:cNvPr>
          <p:cNvSpPr txBox="1"/>
          <p:nvPr/>
        </p:nvSpPr>
        <p:spPr>
          <a:xfrm>
            <a:off x="4614041" y="910978"/>
            <a:ext cx="4267200" cy="3297441"/>
          </a:xfrm>
          <a:prstGeom prst="rect">
            <a:avLst/>
          </a:prstGeom>
          <a:noFill/>
        </p:spPr>
        <p:txBody>
          <a:bodyPr wrap="square" rtlCol="0">
            <a:spAutoFit/>
          </a:bodyPr>
          <a:lstStyle/>
          <a:p>
            <a:pPr lvl="0" defTabSz="403225">
              <a:lnSpc>
                <a:spcPct val="115000"/>
              </a:lnSpc>
            </a:pPr>
            <a:r>
              <a:rPr lang="en-US" dirty="0">
                <a:latin typeface="Consolas"/>
                <a:ea typeface="Consolas"/>
                <a:cs typeface="Consolas"/>
                <a:sym typeface="Consolas"/>
              </a:rPr>
              <a:t>public class Dog {</a:t>
            </a:r>
          </a:p>
          <a:p>
            <a:pPr lvl="0" defTabSz="403225">
              <a:lnSpc>
                <a:spcPct val="115000"/>
              </a:lnSpc>
            </a:pPr>
            <a:endParaRPr lang="en-US" dirty="0">
              <a:latin typeface="Consolas"/>
              <a:ea typeface="Consolas"/>
              <a:cs typeface="Consolas"/>
              <a:sym typeface="Consolas"/>
            </a:endParaRPr>
          </a:p>
          <a:p>
            <a:pPr defTabSz="403225">
              <a:lnSpc>
                <a:spcPct val="115000"/>
              </a:lnSpc>
              <a:buClr>
                <a:schemeClr val="dk1"/>
              </a:buClr>
              <a:buSzPct val="78571"/>
            </a:pPr>
            <a:r>
              <a:rPr lang="en-US" dirty="0">
                <a:latin typeface="Consolas"/>
                <a:ea typeface="Consolas"/>
                <a:cs typeface="Consolas"/>
                <a:sym typeface="Consolas"/>
              </a:rPr>
              <a:t>	private </a:t>
            </a:r>
            <a:r>
              <a:rPr lang="en-US" dirty="0" err="1">
                <a:latin typeface="Consolas"/>
                <a:ea typeface="Consolas"/>
                <a:cs typeface="Consolas"/>
                <a:sym typeface="Consolas"/>
              </a:rPr>
              <a:t>int</a:t>
            </a:r>
            <a:r>
              <a:rPr lang="en-US" dirty="0">
                <a:latin typeface="Consolas"/>
                <a:ea typeface="Consolas"/>
                <a:cs typeface="Consolas"/>
                <a:sym typeface="Consolas"/>
              </a:rPr>
              <a:t> _</a:t>
            </a:r>
            <a:r>
              <a:rPr lang="en-US" dirty="0" err="1">
                <a:latin typeface="Consolas"/>
                <a:ea typeface="Consolas"/>
                <a:cs typeface="Consolas"/>
                <a:sym typeface="Consolas"/>
              </a:rPr>
              <a:t>hairLength</a:t>
            </a:r>
            <a:r>
              <a:rPr lang="en-US" dirty="0">
                <a:latin typeface="Consolas"/>
                <a:ea typeface="Consolas"/>
                <a:cs typeface="Consolas"/>
                <a:sym typeface="Consolas"/>
              </a:rPr>
              <a:t>;	</a:t>
            </a:r>
          </a:p>
          <a:p>
            <a:pPr lvl="0" defTabSz="403225">
              <a:lnSpc>
                <a:spcPct val="115000"/>
              </a:lnSpc>
              <a:buClr>
                <a:schemeClr val="dk1"/>
              </a:buClr>
              <a:buSzPct val="78571"/>
            </a:pPr>
            <a:endParaRPr lang="en-US" dirty="0">
              <a:latin typeface="Consolas"/>
              <a:ea typeface="Consolas"/>
              <a:cs typeface="Consolas"/>
              <a:sym typeface="Consolas"/>
            </a:endParaRPr>
          </a:p>
          <a:p>
            <a:pPr lvl="0" defTabSz="403225">
              <a:lnSpc>
                <a:spcPct val="115000"/>
              </a:lnSpc>
              <a:buClr>
                <a:schemeClr val="dk1"/>
              </a:buClr>
              <a:buSzPct val="78571"/>
            </a:pPr>
            <a:r>
              <a:rPr lang="en-US" dirty="0">
                <a:latin typeface="Consolas"/>
                <a:ea typeface="Consolas"/>
                <a:cs typeface="Consolas"/>
                <a:sym typeface="Consolas"/>
              </a:rPr>
              <a:t>	public Dog() {</a:t>
            </a:r>
          </a:p>
          <a:p>
            <a:pPr lvl="0" defTabSz="403225">
              <a:lnSpc>
                <a:spcPct val="115000"/>
              </a:lnSpc>
              <a:buClr>
                <a:schemeClr val="dk1"/>
              </a:buClr>
              <a:buSzPct val="78571"/>
            </a:pPr>
            <a:r>
              <a:rPr lang="en-US" b="1" dirty="0">
                <a:latin typeface="Consolas"/>
                <a:ea typeface="Consolas"/>
                <a:cs typeface="Consolas"/>
                <a:sym typeface="Consolas"/>
              </a:rPr>
              <a:t>		</a:t>
            </a:r>
            <a:r>
              <a:rPr lang="en-US" dirty="0">
                <a:latin typeface="Consolas"/>
                <a:ea typeface="Consolas"/>
                <a:cs typeface="Consolas"/>
                <a:sym typeface="Consolas"/>
              </a:rPr>
              <a:t>_</a:t>
            </a:r>
            <a:r>
              <a:rPr lang="en-US" dirty="0" err="1">
                <a:latin typeface="Consolas"/>
                <a:ea typeface="Consolas"/>
                <a:cs typeface="Consolas"/>
                <a:sym typeface="Consolas"/>
              </a:rPr>
              <a:t>hairLength</a:t>
            </a:r>
            <a:r>
              <a:rPr lang="en-US" dirty="0">
                <a:latin typeface="Consolas"/>
                <a:ea typeface="Consolas"/>
                <a:cs typeface="Consolas"/>
                <a:sym typeface="Consolas"/>
              </a:rPr>
              <a:t> = 3; </a:t>
            </a:r>
            <a:r>
              <a:rPr lang="en-US" dirty="0">
                <a:solidFill>
                  <a:schemeClr val="accent3">
                    <a:lumMod val="75000"/>
                  </a:schemeClr>
                </a:solidFill>
                <a:latin typeface="Consolas"/>
                <a:ea typeface="Consolas"/>
                <a:cs typeface="Consolas"/>
                <a:sym typeface="Consolas"/>
              </a:rPr>
              <a:t>/* all dogs have 	    same </a:t>
            </a:r>
            <a:r>
              <a:rPr lang="en-US" dirty="0" err="1">
                <a:solidFill>
                  <a:schemeClr val="accent3">
                    <a:lumMod val="75000"/>
                  </a:schemeClr>
                </a:solidFill>
                <a:latin typeface="Consolas"/>
                <a:ea typeface="Consolas"/>
                <a:cs typeface="Consolas"/>
                <a:sym typeface="Consolas"/>
              </a:rPr>
              <a:t>hairlength</a:t>
            </a:r>
            <a:r>
              <a:rPr lang="en-US" dirty="0">
                <a:solidFill>
                  <a:schemeClr val="accent3">
                    <a:lumMod val="75000"/>
                  </a:schemeClr>
                </a:solidFill>
                <a:latin typeface="Consolas"/>
                <a:ea typeface="Consolas"/>
                <a:cs typeface="Consolas"/>
                <a:sym typeface="Consolas"/>
              </a:rPr>
              <a:t> initially */</a:t>
            </a:r>
          </a:p>
          <a:p>
            <a:pPr lvl="0" defTabSz="403225">
              <a:lnSpc>
                <a:spcPct val="115000"/>
              </a:lnSpc>
              <a:buClr>
                <a:schemeClr val="dk1"/>
              </a:buClr>
              <a:buSzPct val="78571"/>
            </a:pPr>
            <a:r>
              <a:rPr lang="en-US" dirty="0">
                <a:latin typeface="Consolas"/>
                <a:ea typeface="Consolas"/>
                <a:cs typeface="Consolas"/>
                <a:sym typeface="Consolas"/>
              </a:rPr>
              <a:t>	}</a:t>
            </a:r>
          </a:p>
          <a:p>
            <a:pPr lvl="0" defTabSz="403225">
              <a:lnSpc>
                <a:spcPct val="115000"/>
              </a:lnSpc>
            </a:pPr>
            <a:endParaRPr lang="en-US" dirty="0">
              <a:latin typeface="Consolas"/>
              <a:ea typeface="Consolas"/>
              <a:cs typeface="Consolas"/>
              <a:sym typeface="Consolas"/>
            </a:endParaRPr>
          </a:p>
          <a:p>
            <a:pPr lvl="0" defTabSz="403225">
              <a:lnSpc>
                <a:spcPct val="115000"/>
              </a:lnSpc>
              <a:buClr>
                <a:schemeClr val="dk1"/>
              </a:buClr>
            </a:pPr>
            <a:endParaRPr lang="en-US" dirty="0">
              <a:latin typeface="Consolas"/>
              <a:ea typeface="Consolas"/>
              <a:cs typeface="Consolas"/>
              <a:sym typeface="Consolas"/>
            </a:endParaRPr>
          </a:p>
          <a:p>
            <a:pPr lvl="0" defTabSz="403225">
              <a:lnSpc>
                <a:spcPct val="115000"/>
              </a:lnSpc>
              <a:buClr>
                <a:schemeClr val="dk1"/>
              </a:buClr>
              <a:buSzPct val="78571"/>
            </a:pPr>
            <a:r>
              <a:rPr lang="en-US" dirty="0">
                <a:latin typeface="Consolas"/>
                <a:ea typeface="Consolas"/>
                <a:cs typeface="Consolas"/>
                <a:sym typeface="Consolas"/>
              </a:rPr>
              <a:t> </a:t>
            </a:r>
          </a:p>
          <a:p>
            <a:pPr lvl="0" defTabSz="403225">
              <a:lnSpc>
                <a:spcPct val="115000"/>
              </a:lnSpc>
            </a:pPr>
            <a:r>
              <a:rPr lang="en-US" dirty="0">
                <a:latin typeface="Consolas"/>
                <a:ea typeface="Consolas"/>
                <a:cs typeface="Consolas"/>
                <a:sym typeface="Consolas"/>
              </a:rPr>
              <a:t>     </a:t>
            </a:r>
            <a:r>
              <a:rPr lang="en-US" dirty="0">
                <a:solidFill>
                  <a:srgbClr val="999999"/>
                </a:solidFill>
                <a:latin typeface="Consolas"/>
                <a:ea typeface="Consolas"/>
                <a:cs typeface="Consolas"/>
                <a:sym typeface="Consolas"/>
              </a:rPr>
              <a:t>/* bark, eat, and </a:t>
            </a:r>
            <a:r>
              <a:rPr lang="en-US" dirty="0" err="1">
                <a:solidFill>
                  <a:srgbClr val="999999"/>
                </a:solidFill>
                <a:latin typeface="Consolas"/>
                <a:ea typeface="Consolas"/>
                <a:cs typeface="Consolas"/>
                <a:sym typeface="Consolas"/>
              </a:rPr>
              <a:t>wagTail</a:t>
            </a:r>
            <a:r>
              <a:rPr lang="en-US" dirty="0">
                <a:solidFill>
                  <a:srgbClr val="999999"/>
                </a:solidFill>
                <a:latin typeface="Consolas"/>
                <a:ea typeface="Consolas"/>
                <a:cs typeface="Consolas"/>
                <a:sym typeface="Consolas"/>
              </a:rPr>
              <a:t> elided */</a:t>
            </a:r>
          </a:p>
          <a:p>
            <a:pPr lvl="0" defTabSz="403225">
              <a:lnSpc>
                <a:spcPct val="115000"/>
              </a:lnSpc>
              <a:buClr>
                <a:schemeClr val="dk1"/>
              </a:buClr>
              <a:buSzPct val="78571"/>
            </a:pPr>
            <a:r>
              <a:rPr lang="en-US" dirty="0">
                <a:latin typeface="Consolas"/>
                <a:ea typeface="Consolas"/>
                <a:cs typeface="Consolas"/>
                <a:sym typeface="Consolas"/>
              </a:rPr>
              <a:t>}</a:t>
            </a:r>
          </a:p>
        </p:txBody>
      </p:sp>
    </p:spTree>
    <p:extLst>
      <p:ext uri="{BB962C8B-B14F-4D97-AF65-F5344CB8AC3E}">
        <p14:creationId xmlns:p14="http://schemas.microsoft.com/office/powerpoint/2010/main" val="10109380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Effect transition="in" filter="fade">
                                      <p:cBhvr>
                                        <p:cTn id="7" dur="500"/>
                                        <p:tgtEl>
                                          <p:spTgt spid="6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Effect transition="in" filter="fade">
                                      <p:cBhvr>
                                        <p:cTn id="12" dur="500"/>
                                        <p:tgtEl>
                                          <p:spTgt spid="6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0">
                                            <p:txEl>
                                              <p:pRg st="2" end="2"/>
                                            </p:txEl>
                                          </p:spTgt>
                                        </p:tgtEl>
                                        <p:attrNameLst>
                                          <p:attrName>style.visibility</p:attrName>
                                        </p:attrNameLst>
                                      </p:cBhvr>
                                      <p:to>
                                        <p:strVal val="visible"/>
                                      </p:to>
                                    </p:set>
                                    <p:animEffect transition="in" filter="fade">
                                      <p:cBhvr>
                                        <p:cTn id="17" dur="500"/>
                                        <p:tgtEl>
                                          <p:spTgt spid="6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457200" y="310844"/>
            <a:ext cx="8229600" cy="600134"/>
          </a:xfrm>
          <a:prstGeom prst="rect">
            <a:avLst/>
          </a:prstGeom>
        </p:spPr>
        <p:txBody>
          <a:bodyPr lIns="91425" tIns="91425" rIns="91425" bIns="91425" anchor="b" anchorCtr="0">
            <a:spAutoFit/>
          </a:bodyPr>
          <a:lstStyle/>
          <a:p>
            <a:pPr lvl="0"/>
            <a:r>
              <a:rPr lang="en" sz="3000" dirty="0">
                <a:solidFill>
                  <a:srgbClr val="FF0000"/>
                </a:solidFill>
              </a:rPr>
              <a:t>Accessors</a:t>
            </a:r>
            <a:r>
              <a:rPr lang="en-US" sz="3000" dirty="0">
                <a:solidFill>
                  <a:srgbClr val="FF0000"/>
                </a:solidFill>
              </a:rPr>
              <a:t> </a:t>
            </a:r>
            <a:r>
              <a:rPr lang="en" sz="3000" dirty="0"/>
              <a:t>/</a:t>
            </a:r>
            <a:r>
              <a:rPr lang="en-US" sz="3000" dirty="0"/>
              <a:t> </a:t>
            </a:r>
            <a:r>
              <a:rPr lang="en" sz="3000" dirty="0" err="1"/>
              <a:t>Mutators</a:t>
            </a:r>
            <a:r>
              <a:rPr lang="en-US" sz="3000" dirty="0"/>
              <a:t> (1/3)</a:t>
            </a:r>
            <a:endParaRPr lang="en" sz="3000" dirty="0"/>
          </a:p>
        </p:txBody>
      </p:sp>
      <p:sp>
        <p:nvSpPr>
          <p:cNvPr id="599" name="Shape 599"/>
          <p:cNvSpPr txBox="1">
            <a:spLocks noGrp="1"/>
          </p:cNvSpPr>
          <p:nvPr>
            <p:ph type="body" idx="1"/>
          </p:nvPr>
        </p:nvSpPr>
        <p:spPr>
          <a:xfrm>
            <a:off x="4560485" y="759639"/>
            <a:ext cx="4323533" cy="4396558"/>
          </a:xfrm>
          <a:prstGeom prst="rect">
            <a:avLst/>
          </a:prstGeom>
        </p:spPr>
        <p:txBody>
          <a:bodyPr wrap="square" lIns="91425" tIns="91425" rIns="91425" bIns="91425" anchor="t" anchorCtr="0">
            <a:spAutoFit/>
          </a:bodyPr>
          <a:lstStyle/>
          <a:p>
            <a:pPr lvl="0" defTabSz="403225" rtl="0">
              <a:lnSpc>
                <a:spcPct val="115000"/>
              </a:lnSpc>
              <a:spcBef>
                <a:spcPts val="0"/>
              </a:spcBef>
              <a:buNone/>
            </a:pPr>
            <a:r>
              <a:rPr lang="x-none" sz="1400" dirty="0">
                <a:latin typeface="Consolas"/>
                <a:ea typeface="Consolas"/>
                <a:cs typeface="Consolas"/>
                <a:sym typeface="Consolas"/>
              </a:rPr>
              <a:t>public class Dog {</a:t>
            </a:r>
          </a:p>
          <a:p>
            <a:pPr lvl="0" defTabSz="403225" rtl="0">
              <a:lnSpc>
                <a:spcPct val="115000"/>
              </a:lnSpc>
              <a:spcBef>
                <a:spcPts val="0"/>
              </a:spcBef>
              <a:buNone/>
            </a:pPr>
            <a:endParaRPr sz="1400" dirty="0">
              <a:latin typeface="Consolas"/>
              <a:ea typeface="Consolas"/>
              <a:cs typeface="Consolas"/>
              <a:sym typeface="Consolas"/>
            </a:endParaRPr>
          </a:p>
          <a:p>
            <a:pPr defTabSz="403225">
              <a:lnSpc>
                <a:spcPct val="115000"/>
              </a:lnSpc>
              <a:buClr>
                <a:schemeClr val="dk1"/>
              </a:buClr>
              <a:buSzPct val="78571"/>
              <a:buNone/>
            </a:pPr>
            <a:r>
              <a:rPr lang="en-US" sz="1400" dirty="0">
                <a:latin typeface="Consolas"/>
                <a:ea typeface="Consolas"/>
                <a:cs typeface="Consolas"/>
                <a:sym typeface="Consolas"/>
              </a:rPr>
              <a:t>	</a:t>
            </a:r>
            <a:r>
              <a:rPr lang="x-none" sz="1400" dirty="0">
                <a:latin typeface="Consolas"/>
                <a:ea typeface="Consolas"/>
                <a:cs typeface="Consolas"/>
                <a:sym typeface="Consolas"/>
              </a:rPr>
              <a:t>private </a:t>
            </a:r>
            <a:r>
              <a:rPr lang="x-none" sz="1400" dirty="0" err="1">
                <a:latin typeface="Consolas"/>
                <a:ea typeface="Consolas"/>
                <a:cs typeface="Consolas"/>
                <a:sym typeface="Consolas"/>
              </a:rPr>
              <a:t>int</a:t>
            </a:r>
            <a:r>
              <a:rPr lang="x-none" sz="1400" dirty="0">
                <a:latin typeface="Consolas"/>
                <a:ea typeface="Consolas"/>
                <a:cs typeface="Consolas"/>
                <a:sym typeface="Consolas"/>
              </a:rPr>
              <a:t> _</a:t>
            </a:r>
            <a:r>
              <a:rPr lang="x-none" sz="1400" dirty="0" err="1">
                <a:latin typeface="Consolas"/>
                <a:ea typeface="Consolas"/>
                <a:cs typeface="Consolas"/>
                <a:sym typeface="Consolas"/>
              </a:rPr>
              <a:t>hairLength</a:t>
            </a:r>
            <a:r>
              <a:rPr lang="x-none"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US" sz="14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US" sz="1400" dirty="0">
                <a:solidFill>
                  <a:srgbClr val="000000"/>
                </a:solidFill>
                <a:latin typeface="Consolas"/>
                <a:ea typeface="Consolas"/>
                <a:cs typeface="Consolas"/>
                <a:sym typeface="Consolas"/>
              </a:rPr>
              <a:t>	</a:t>
            </a:r>
            <a:r>
              <a:rPr lang="x-none" sz="1400" dirty="0">
                <a:solidFill>
                  <a:srgbClr val="000000"/>
                </a:solidFill>
                <a:latin typeface="Consolas"/>
                <a:ea typeface="Consolas"/>
                <a:cs typeface="Consolas"/>
                <a:sym typeface="Consolas"/>
              </a:rPr>
              <a:t>public Dog() {</a:t>
            </a:r>
          </a:p>
          <a:p>
            <a:pPr lvl="0" defTabSz="403225" rtl="0">
              <a:lnSpc>
                <a:spcPct val="115000"/>
              </a:lnSpc>
              <a:spcBef>
                <a:spcPts val="0"/>
              </a:spcBef>
              <a:buClr>
                <a:schemeClr val="dk1"/>
              </a:buClr>
              <a:buSzPct val="78571"/>
              <a:buFont typeface="Arial"/>
              <a:buNone/>
            </a:pPr>
            <a:r>
              <a:rPr lang="en-US" sz="1400" b="1" dirty="0">
                <a:solidFill>
                  <a:srgbClr val="000000"/>
                </a:solidFill>
                <a:latin typeface="Consolas"/>
                <a:ea typeface="Consolas"/>
                <a:cs typeface="Consolas"/>
                <a:sym typeface="Consolas"/>
              </a:rPr>
              <a:t>		</a:t>
            </a:r>
            <a:r>
              <a:rPr lang="x-none" sz="1400" dirty="0">
                <a:latin typeface="Consolas"/>
                <a:ea typeface="Consolas"/>
                <a:cs typeface="Consolas"/>
                <a:sym typeface="Consolas"/>
              </a:rPr>
              <a:t>_</a:t>
            </a:r>
            <a:r>
              <a:rPr lang="x-none" sz="1400" dirty="0" err="1">
                <a:latin typeface="Consolas"/>
                <a:ea typeface="Consolas"/>
                <a:cs typeface="Consolas"/>
                <a:sym typeface="Consolas"/>
              </a:rPr>
              <a:t>hairLength</a:t>
            </a:r>
            <a:r>
              <a:rPr lang="x-none" sz="1400" dirty="0">
                <a:latin typeface="Consolas"/>
                <a:ea typeface="Consolas"/>
                <a:cs typeface="Consolas"/>
                <a:sym typeface="Consolas"/>
              </a:rPr>
              <a:t> = 3;</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a:t>
            </a:r>
            <a:r>
              <a:rPr lang="x-none" sz="1400" dirty="0">
                <a:solidFill>
                  <a:srgbClr val="000000"/>
                </a:solidFill>
                <a:latin typeface="Consolas"/>
                <a:ea typeface="Consolas"/>
                <a:cs typeface="Consolas"/>
                <a:sym typeface="Consolas"/>
              </a:rPr>
              <a:t>}</a:t>
            </a:r>
          </a:p>
          <a:p>
            <a:pPr lvl="0" indent="0" defTabSz="403225">
              <a:lnSpc>
                <a:spcPct val="115000"/>
              </a:lnSpc>
              <a:buNone/>
            </a:pPr>
            <a:endParaRPr lang="en-US" sz="1400" b="1" dirty="0">
              <a:solidFill>
                <a:srgbClr val="FF0000"/>
              </a:solidFill>
              <a:latin typeface="Consolas"/>
              <a:ea typeface="Consolas"/>
              <a:cs typeface="Consolas"/>
              <a:sym typeface="Consolas"/>
            </a:endParaRPr>
          </a:p>
          <a:p>
            <a:pPr lvl="0" indent="0" defTabSz="403225">
              <a:lnSpc>
                <a:spcPct val="115000"/>
              </a:lnSpc>
              <a:buNone/>
            </a:pPr>
            <a:r>
              <a:rPr lang="x-none" sz="1400" b="1" dirty="0">
                <a:solidFill>
                  <a:srgbClr val="FF0000"/>
                </a:solidFill>
                <a:latin typeface="Consolas"/>
                <a:ea typeface="Consolas"/>
                <a:cs typeface="Consolas"/>
                <a:sym typeface="Consolas"/>
              </a:rPr>
              <a:t>public int </a:t>
            </a:r>
            <a:r>
              <a:rPr lang="x-none" sz="1400" b="1" dirty="0" err="1">
                <a:solidFill>
                  <a:srgbClr val="FF0000"/>
                </a:solidFill>
                <a:latin typeface="Consolas"/>
                <a:ea typeface="Consolas"/>
                <a:cs typeface="Consolas"/>
                <a:sym typeface="Consolas"/>
              </a:rPr>
              <a:t>getHairLength</a:t>
            </a:r>
            <a:r>
              <a:rPr lang="x-none" sz="1400" b="1" dirty="0">
                <a:solidFill>
                  <a:srgbClr val="FF0000"/>
                </a:solidFill>
                <a:latin typeface="Consolas"/>
                <a:ea typeface="Consolas"/>
                <a:cs typeface="Consolas"/>
                <a:sym typeface="Consolas"/>
              </a:rPr>
              <a:t>() {</a:t>
            </a:r>
          </a:p>
          <a:p>
            <a:pPr marL="0" lvl="0" indent="0" defTabSz="403225">
              <a:lnSpc>
                <a:spcPct val="115000"/>
              </a:lnSpc>
              <a:buNone/>
            </a:pPr>
            <a:r>
              <a:rPr lang="en-US" sz="1400" b="1" dirty="0">
                <a:solidFill>
                  <a:srgbClr val="FF0000"/>
                </a:solidFill>
                <a:latin typeface="Consolas"/>
                <a:ea typeface="Consolas"/>
                <a:cs typeface="Consolas"/>
                <a:sym typeface="Consolas"/>
              </a:rPr>
              <a:t>	</a:t>
            </a:r>
            <a:r>
              <a:rPr lang="x-none" sz="1400" b="1" dirty="0">
                <a:solidFill>
                  <a:srgbClr val="FF0000"/>
                </a:solidFill>
                <a:latin typeface="Consolas"/>
                <a:ea typeface="Consolas"/>
                <a:cs typeface="Consolas"/>
                <a:sym typeface="Consolas"/>
              </a:rPr>
              <a:t>return _</a:t>
            </a:r>
            <a:r>
              <a:rPr lang="x-none" sz="1400" b="1" dirty="0" err="1">
                <a:solidFill>
                  <a:srgbClr val="FF0000"/>
                </a:solidFill>
                <a:latin typeface="Consolas"/>
                <a:ea typeface="Consolas"/>
                <a:cs typeface="Consolas"/>
                <a:sym typeface="Consolas"/>
              </a:rPr>
              <a:t>hairLength</a:t>
            </a:r>
            <a:r>
              <a:rPr lang="x-none" sz="1400" b="1" dirty="0">
                <a:solidFill>
                  <a:srgbClr val="FF0000"/>
                </a:solidFill>
                <a:latin typeface="Consolas"/>
                <a:ea typeface="Consolas"/>
                <a:cs typeface="Consolas"/>
                <a:sym typeface="Consolas"/>
              </a:rPr>
              <a:t>;</a:t>
            </a:r>
          </a:p>
          <a:p>
            <a:pPr marL="0" lvl="0" indent="0" defTabSz="403225">
              <a:lnSpc>
                <a:spcPct val="115000"/>
              </a:lnSpc>
              <a:buNone/>
            </a:pPr>
            <a:r>
              <a:rPr lang="en-US" sz="1400" b="1" dirty="0">
                <a:solidFill>
                  <a:srgbClr val="FF0000"/>
                </a:solidFill>
                <a:latin typeface="Consolas"/>
                <a:ea typeface="Consolas"/>
                <a:cs typeface="Consolas"/>
                <a:sym typeface="Consolas"/>
              </a:rPr>
              <a:t>  </a:t>
            </a:r>
            <a:r>
              <a:rPr lang="x-none" sz="1400" b="1" dirty="0">
                <a:solidFill>
                  <a:srgbClr val="FF0000"/>
                </a:solidFill>
                <a:latin typeface="Consolas"/>
                <a:ea typeface="Consolas"/>
                <a:cs typeface="Consolas"/>
                <a:sym typeface="Consolas"/>
              </a:rPr>
              <a:t>}</a:t>
            </a:r>
          </a:p>
          <a:p>
            <a:pPr lvl="0" defTabSz="403225" rtl="0">
              <a:lnSpc>
                <a:spcPct val="115000"/>
              </a:lnSpc>
              <a:spcBef>
                <a:spcPts val="0"/>
              </a:spcBef>
              <a:buNone/>
            </a:pPr>
            <a:r>
              <a:rPr lang="x-none" sz="14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x-none"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endParaRPr lang="en" sz="1400" dirty="0">
              <a:latin typeface="Consolas"/>
              <a:ea typeface="Consolas"/>
              <a:cs typeface="Consolas"/>
              <a:sym typeface="Consolas"/>
            </a:endParaRPr>
          </a:p>
          <a:p>
            <a:pPr lvl="0" defTabSz="403225" rtl="0">
              <a:lnSpc>
                <a:spcPct val="115000"/>
              </a:lnSpc>
              <a:spcBef>
                <a:spcPts val="0"/>
              </a:spcBef>
              <a:buNone/>
            </a:pPr>
            <a:r>
              <a:rPr lang="en"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bark, eat, and wagTail elided */</a:t>
            </a: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p:txBody>
      </p:sp>
      <p:sp>
        <p:nvSpPr>
          <p:cNvPr id="600" name="Shape 600"/>
          <p:cNvSpPr txBox="1">
            <a:spLocks noGrp="1"/>
          </p:cNvSpPr>
          <p:nvPr>
            <p:ph type="body" idx="2"/>
          </p:nvPr>
        </p:nvSpPr>
        <p:spPr>
          <a:xfrm>
            <a:off x="262572" y="907556"/>
            <a:ext cx="4333885" cy="4046270"/>
          </a:xfrm>
          <a:prstGeom prst="rect">
            <a:avLst/>
          </a:prstGeom>
        </p:spPr>
        <p:txBody>
          <a:bodyPr wrap="square" lIns="91425" tIns="91425" rIns="91425" bIns="91425" anchor="ctr" anchorCtr="0">
            <a:spAutoFit/>
          </a:bodyPr>
          <a:lstStyle/>
          <a:p>
            <a:pPr marL="457200" lvl="0" indent="-355600">
              <a:lnSpc>
                <a:spcPct val="115000"/>
              </a:lnSpc>
              <a:spcAft>
                <a:spcPts val="1000"/>
              </a:spcAft>
              <a:buClr>
                <a:srgbClr val="000000"/>
              </a:buClr>
              <a:buSzPct val="100000"/>
              <a:buFont typeface="Arial"/>
              <a:buChar char="●"/>
            </a:pPr>
            <a:r>
              <a:rPr lang="en" sz="1800" dirty="0">
                <a:solidFill>
                  <a:srgbClr val="000000"/>
                </a:solidFill>
              </a:rPr>
              <a:t>A class may make the value of an instance variable publicly available via an </a:t>
            </a:r>
            <a:r>
              <a:rPr lang="en" sz="1800" b="1" dirty="0">
                <a:solidFill>
                  <a:srgbClr val="FF0000"/>
                </a:solidFill>
              </a:rPr>
              <a:t>accessor method </a:t>
            </a:r>
            <a:r>
              <a:rPr lang="en" sz="1800" dirty="0">
                <a:solidFill>
                  <a:srgbClr val="000000"/>
                </a:solidFill>
              </a:rPr>
              <a:t>that </a:t>
            </a:r>
            <a:r>
              <a:rPr lang="en" sz="1800" b="1" dirty="0">
                <a:solidFill>
                  <a:srgbClr val="FF0000"/>
                </a:solidFill>
              </a:rPr>
              <a:t>returns</a:t>
            </a:r>
            <a:r>
              <a:rPr lang="en" sz="1800" dirty="0">
                <a:solidFill>
                  <a:srgbClr val="FF0000"/>
                </a:solidFill>
              </a:rPr>
              <a:t> </a:t>
            </a:r>
            <a:r>
              <a:rPr lang="en" sz="1800" dirty="0">
                <a:solidFill>
                  <a:srgbClr val="000000"/>
                </a:solidFill>
              </a:rPr>
              <a:t>the value when called</a:t>
            </a:r>
          </a:p>
          <a:p>
            <a:pPr marL="457200" indent="-355600">
              <a:lnSpc>
                <a:spcPct val="115000"/>
              </a:lnSpc>
              <a:spcAft>
                <a:spcPts val="1000"/>
              </a:spcAft>
              <a:buClr>
                <a:srgbClr val="000000"/>
              </a:buClr>
              <a:buFont typeface="Arial"/>
              <a:buChar char="●"/>
            </a:pPr>
            <a:r>
              <a:rPr lang="en" sz="1800" dirty="0">
                <a:solidFill>
                  <a:srgbClr val="0000FF"/>
                </a:solidFill>
                <a:latin typeface="Consolas"/>
                <a:ea typeface="Consolas"/>
                <a:cs typeface="Consolas"/>
                <a:sym typeface="Consolas"/>
              </a:rPr>
              <a:t>get</a:t>
            </a:r>
            <a:r>
              <a:rPr lang="en-US" sz="1800" dirty="0" err="1">
                <a:solidFill>
                  <a:srgbClr val="0000FF"/>
                </a:solidFill>
                <a:latin typeface="Consolas"/>
                <a:ea typeface="Consolas"/>
                <a:cs typeface="Consolas"/>
                <a:sym typeface="Consolas"/>
              </a:rPr>
              <a:t>HairLength</a:t>
            </a:r>
            <a:r>
              <a:rPr lang="en" sz="1800" dirty="0"/>
              <a:t> is an accessor method for </a:t>
            </a:r>
            <a:r>
              <a:rPr lang="en" sz="1800" dirty="0">
                <a:solidFill>
                  <a:srgbClr val="0000FF"/>
                </a:solidFill>
                <a:latin typeface="Consolas"/>
                <a:ea typeface="Consolas"/>
                <a:cs typeface="Consolas"/>
                <a:sym typeface="Consolas"/>
              </a:rPr>
              <a:t>_</a:t>
            </a:r>
            <a:r>
              <a:rPr lang="en-US" sz="1800" dirty="0" err="1">
                <a:solidFill>
                  <a:srgbClr val="0000FF"/>
                </a:solidFill>
                <a:latin typeface="Consolas"/>
                <a:ea typeface="Consolas"/>
                <a:cs typeface="Consolas"/>
                <a:sym typeface="Consolas"/>
              </a:rPr>
              <a:t>hairLength</a:t>
            </a:r>
            <a:endParaRPr lang="en-US" sz="1800" dirty="0">
              <a:solidFill>
                <a:srgbClr val="0000FF"/>
              </a:solidFill>
              <a:latin typeface="Consolas"/>
              <a:ea typeface="Consolas"/>
              <a:cs typeface="Consolas"/>
              <a:sym typeface="Consolas"/>
            </a:endParaRPr>
          </a:p>
          <a:p>
            <a:pPr marL="457200" indent="-355600">
              <a:lnSpc>
                <a:spcPct val="115000"/>
              </a:lnSpc>
              <a:spcAft>
                <a:spcPts val="1000"/>
              </a:spcAft>
              <a:buClr>
                <a:srgbClr val="000000"/>
              </a:buClr>
              <a:buFont typeface="Arial"/>
              <a:buChar char="●"/>
            </a:pPr>
            <a:r>
              <a:rPr lang="en" sz="1800" dirty="0">
                <a:solidFill>
                  <a:srgbClr val="000000"/>
                </a:solidFill>
              </a:rPr>
              <a:t>Can call </a:t>
            </a:r>
            <a:r>
              <a:rPr lang="en" sz="1800" dirty="0">
                <a:solidFill>
                  <a:srgbClr val="0000FF"/>
                </a:solidFill>
                <a:latin typeface="Consolas"/>
                <a:ea typeface="Consolas"/>
                <a:cs typeface="Consolas"/>
                <a:sym typeface="Consolas"/>
              </a:rPr>
              <a:t>get</a:t>
            </a:r>
            <a:r>
              <a:rPr lang="en-US" sz="1800" dirty="0" err="1">
                <a:solidFill>
                  <a:srgbClr val="0000FF"/>
                </a:solidFill>
                <a:latin typeface="Consolas"/>
                <a:ea typeface="Consolas"/>
                <a:cs typeface="Consolas"/>
                <a:sym typeface="Consolas"/>
              </a:rPr>
              <a:t>HairLength</a:t>
            </a:r>
            <a:r>
              <a:rPr lang="en" sz="1800" dirty="0">
                <a:solidFill>
                  <a:srgbClr val="000000"/>
                </a:solidFill>
              </a:rPr>
              <a:t> on an instance of </a:t>
            </a:r>
            <a:r>
              <a:rPr lang="en" sz="1800" dirty="0">
                <a:solidFill>
                  <a:srgbClr val="0000FF"/>
                </a:solidFill>
                <a:latin typeface="Consolas"/>
                <a:ea typeface="Consolas"/>
                <a:cs typeface="Consolas"/>
                <a:sym typeface="Consolas"/>
              </a:rPr>
              <a:t>Dog</a:t>
            </a:r>
            <a:r>
              <a:rPr lang="en" sz="1800" dirty="0">
                <a:solidFill>
                  <a:srgbClr val="000000"/>
                </a:solidFill>
              </a:rPr>
              <a:t> to </a:t>
            </a:r>
            <a:r>
              <a:rPr lang="en" sz="1800" b="1" dirty="0">
                <a:solidFill>
                  <a:srgbClr val="FF0000"/>
                </a:solidFill>
              </a:rPr>
              <a:t>return</a:t>
            </a:r>
            <a:r>
              <a:rPr lang="en" sz="1800" dirty="0">
                <a:solidFill>
                  <a:srgbClr val="FF0000"/>
                </a:solidFill>
              </a:rPr>
              <a:t> </a:t>
            </a:r>
            <a:r>
              <a:rPr lang="en" sz="1800" dirty="0">
                <a:solidFill>
                  <a:srgbClr val="000000"/>
                </a:solidFill>
              </a:rPr>
              <a:t>its current </a:t>
            </a:r>
            <a:r>
              <a:rPr lang="en" sz="1800" dirty="0">
                <a:solidFill>
                  <a:srgbClr val="0000FF"/>
                </a:solidFill>
                <a:latin typeface="Consolas"/>
                <a:ea typeface="Consolas"/>
                <a:cs typeface="Consolas"/>
                <a:sym typeface="Consolas"/>
              </a:rPr>
              <a:t>_</a:t>
            </a:r>
            <a:r>
              <a:rPr lang="en-US" sz="1800" dirty="0" err="1">
                <a:solidFill>
                  <a:srgbClr val="0000FF"/>
                </a:solidFill>
                <a:latin typeface="Consolas"/>
                <a:ea typeface="Consolas"/>
                <a:cs typeface="Consolas"/>
                <a:sym typeface="Consolas"/>
              </a:rPr>
              <a:t>hairLength</a:t>
            </a:r>
            <a:r>
              <a:rPr lang="en" sz="1800" dirty="0">
                <a:solidFill>
                  <a:srgbClr val="000000"/>
                </a:solidFill>
              </a:rPr>
              <a:t> value</a:t>
            </a:r>
          </a:p>
          <a:p>
            <a:pPr marL="457200" indent="-355600">
              <a:lnSpc>
                <a:spcPct val="115000"/>
              </a:lnSpc>
              <a:spcAft>
                <a:spcPts val="1000"/>
              </a:spcAft>
              <a:buClr>
                <a:srgbClr val="000000"/>
              </a:buClr>
              <a:buFont typeface="Arial"/>
              <a:buChar char="●"/>
            </a:pPr>
            <a:r>
              <a:rPr lang="en" sz="1800" dirty="0">
                <a:solidFill>
                  <a:srgbClr val="000000"/>
                </a:solidFill>
              </a:rPr>
              <a:t>Remember: return type specified and value returned must match!</a:t>
            </a:r>
          </a:p>
        </p:txBody>
      </p:sp>
      <p:cxnSp>
        <p:nvCxnSpPr>
          <p:cNvPr id="5" name="Shape 590"/>
          <p:cNvCxnSpPr>
            <a:cxnSpLocks/>
          </p:cNvCxnSpPr>
          <p:nvPr/>
        </p:nvCxnSpPr>
        <p:spPr>
          <a:xfrm flipV="1">
            <a:off x="5774305" y="2587678"/>
            <a:ext cx="1297999" cy="250111"/>
          </a:xfrm>
          <a:prstGeom prst="straightConnector1">
            <a:avLst/>
          </a:prstGeom>
          <a:noFill/>
          <a:ln w="19050" cap="flat">
            <a:solidFill>
              <a:srgbClr val="FF0000"/>
            </a:solidFill>
            <a:prstDash val="solid"/>
            <a:round/>
            <a:headEnd type="none" w="lg" len="lg"/>
            <a:tailEnd type="triangle" w="lg" len="lg"/>
          </a:ln>
        </p:spPr>
      </p:cxnSp>
      <p:cxnSp>
        <p:nvCxnSpPr>
          <p:cNvPr id="6" name="Shape 590"/>
          <p:cNvCxnSpPr>
            <a:cxnSpLocks/>
          </p:cNvCxnSpPr>
          <p:nvPr/>
        </p:nvCxnSpPr>
        <p:spPr>
          <a:xfrm>
            <a:off x="6201433" y="3297648"/>
            <a:ext cx="390520" cy="493453"/>
          </a:xfrm>
          <a:prstGeom prst="straightConnector1">
            <a:avLst/>
          </a:prstGeom>
          <a:noFill/>
          <a:ln w="19050" cap="flat">
            <a:solidFill>
              <a:srgbClr val="FF0000"/>
            </a:solidFill>
            <a:prstDash val="solid"/>
            <a:round/>
            <a:headEnd type="none" w="lg" len="lg"/>
            <a:tailEnd type="triangle" w="lg" len="lg"/>
          </a:ln>
        </p:spPr>
      </p:cxnSp>
      <p:sp>
        <p:nvSpPr>
          <p:cNvPr id="3" name="TextBox 2"/>
          <p:cNvSpPr txBox="1"/>
          <p:nvPr/>
        </p:nvSpPr>
        <p:spPr>
          <a:xfrm>
            <a:off x="7142200" y="2343691"/>
            <a:ext cx="1766830" cy="338554"/>
          </a:xfrm>
          <a:prstGeom prst="rect">
            <a:avLst/>
          </a:prstGeom>
          <a:noFill/>
          <a:ln>
            <a:solidFill>
              <a:schemeClr val="tx1"/>
            </a:solidFill>
          </a:ln>
        </p:spPr>
        <p:txBody>
          <a:bodyPr wrap="none" rtlCol="0">
            <a:spAutoFit/>
          </a:bodyPr>
          <a:lstStyle/>
          <a:p>
            <a:r>
              <a:rPr lang="en-US" sz="1600" dirty="0">
                <a:solidFill>
                  <a:srgbClr val="FF0000"/>
                </a:solidFill>
              </a:rPr>
              <a:t>return type is </a:t>
            </a:r>
            <a:r>
              <a:rPr lang="en-US" sz="1600" dirty="0" err="1">
                <a:solidFill>
                  <a:srgbClr val="0000FF"/>
                </a:solidFill>
                <a:latin typeface="Consolas" charset="0"/>
                <a:ea typeface="Consolas" charset="0"/>
                <a:cs typeface="Consolas" charset="0"/>
              </a:rPr>
              <a:t>int</a:t>
            </a:r>
            <a:endParaRPr lang="en-US" sz="1600" dirty="0">
              <a:solidFill>
                <a:srgbClr val="FF0000"/>
              </a:solidFill>
            </a:endParaRPr>
          </a:p>
        </p:txBody>
      </p:sp>
      <p:sp>
        <p:nvSpPr>
          <p:cNvPr id="9" name="TextBox 8"/>
          <p:cNvSpPr txBox="1"/>
          <p:nvPr/>
        </p:nvSpPr>
        <p:spPr>
          <a:xfrm>
            <a:off x="6506774" y="3791101"/>
            <a:ext cx="2393604" cy="338554"/>
          </a:xfrm>
          <a:prstGeom prst="rect">
            <a:avLst/>
          </a:prstGeom>
          <a:noFill/>
          <a:ln>
            <a:solidFill>
              <a:schemeClr val="tx1"/>
            </a:solidFill>
          </a:ln>
        </p:spPr>
        <p:txBody>
          <a:bodyPr wrap="none" rtlCol="0">
            <a:spAutoFit/>
          </a:bodyPr>
          <a:lstStyle/>
          <a:p>
            <a:r>
              <a:rPr lang="en-US" sz="1600" dirty="0">
                <a:solidFill>
                  <a:srgbClr val="FF0000"/>
                </a:solidFill>
              </a:rPr>
              <a:t>value returned, type </a:t>
            </a:r>
            <a:r>
              <a:rPr lang="en-US" sz="1600" dirty="0" err="1">
                <a:solidFill>
                  <a:srgbClr val="0000FF"/>
                </a:solidFill>
                <a:latin typeface="Consolas" charset="0"/>
                <a:ea typeface="Consolas" charset="0"/>
                <a:cs typeface="Consolas" charset="0"/>
              </a:rPr>
              <a:t>int</a:t>
            </a:r>
            <a:endParaRPr lang="en-US" sz="1600" dirty="0">
              <a:solidFill>
                <a:srgbClr val="FF0000"/>
              </a:solidFill>
            </a:endParaRPr>
          </a:p>
        </p:txBody>
      </p:sp>
    </p:spTree>
    <p:extLst>
      <p:ext uri="{BB962C8B-B14F-4D97-AF65-F5344CB8AC3E}">
        <p14:creationId xmlns:p14="http://schemas.microsoft.com/office/powerpoint/2010/main" val="203985515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Effect transition="in" filter="fade">
                                      <p:cBhvr>
                                        <p:cTn id="7" dur="500"/>
                                        <p:tgtEl>
                                          <p:spTgt spid="6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Effect transition="in" filter="fade">
                                      <p:cBhvr>
                                        <p:cTn id="12" dur="500"/>
                                        <p:tgtEl>
                                          <p:spTgt spid="60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99">
                                            <p:txEl>
                                              <p:pRg st="8" end="8"/>
                                            </p:txEl>
                                          </p:spTgt>
                                        </p:tgtEl>
                                        <p:attrNameLst>
                                          <p:attrName>style.visibility</p:attrName>
                                        </p:attrNameLst>
                                      </p:cBhvr>
                                      <p:to>
                                        <p:strVal val="visible"/>
                                      </p:to>
                                    </p:set>
                                    <p:animEffect transition="in" filter="fade">
                                      <p:cBhvr>
                                        <p:cTn id="15" dur="500"/>
                                        <p:tgtEl>
                                          <p:spTgt spid="599">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99">
                                            <p:txEl>
                                              <p:pRg st="9" end="9"/>
                                            </p:txEl>
                                          </p:spTgt>
                                        </p:tgtEl>
                                        <p:attrNameLst>
                                          <p:attrName>style.visibility</p:attrName>
                                        </p:attrNameLst>
                                      </p:cBhvr>
                                      <p:to>
                                        <p:strVal val="visible"/>
                                      </p:to>
                                    </p:set>
                                    <p:animEffect transition="in" filter="fade">
                                      <p:cBhvr>
                                        <p:cTn id="18" dur="500"/>
                                        <p:tgtEl>
                                          <p:spTgt spid="599">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99">
                                            <p:txEl>
                                              <p:pRg st="10" end="10"/>
                                            </p:txEl>
                                          </p:spTgt>
                                        </p:tgtEl>
                                        <p:attrNameLst>
                                          <p:attrName>style.visibility</p:attrName>
                                        </p:attrNameLst>
                                      </p:cBhvr>
                                      <p:to>
                                        <p:strVal val="visible"/>
                                      </p:to>
                                    </p:set>
                                    <p:animEffect transition="in" filter="fade">
                                      <p:cBhvr>
                                        <p:cTn id="21" dur="500"/>
                                        <p:tgtEl>
                                          <p:spTgt spid="599">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99">
                                            <p:txEl>
                                              <p:pRg st="11" end="11"/>
                                            </p:txEl>
                                          </p:spTgt>
                                        </p:tgtEl>
                                        <p:attrNameLst>
                                          <p:attrName>style.visibility</p:attrName>
                                        </p:attrNameLst>
                                      </p:cBhvr>
                                      <p:to>
                                        <p:strVal val="visible"/>
                                      </p:to>
                                    </p:set>
                                    <p:animEffect transition="in" filter="fade">
                                      <p:cBhvr>
                                        <p:cTn id="24" dur="500"/>
                                        <p:tgtEl>
                                          <p:spTgt spid="599">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00">
                                            <p:txEl>
                                              <p:pRg st="2" end="2"/>
                                            </p:txEl>
                                          </p:spTgt>
                                        </p:tgtEl>
                                        <p:attrNameLst>
                                          <p:attrName>style.visibility</p:attrName>
                                        </p:attrNameLst>
                                      </p:cBhvr>
                                      <p:to>
                                        <p:strVal val="visible"/>
                                      </p:to>
                                    </p:set>
                                    <p:animEffect transition="in" filter="fade">
                                      <p:cBhvr>
                                        <p:cTn id="29" dur="500"/>
                                        <p:tgtEl>
                                          <p:spTgt spid="600">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00">
                                            <p:txEl>
                                              <p:pRg st="3" end="3"/>
                                            </p:txEl>
                                          </p:spTgt>
                                        </p:tgtEl>
                                        <p:attrNameLst>
                                          <p:attrName>style.visibility</p:attrName>
                                        </p:attrNameLst>
                                      </p:cBhvr>
                                      <p:to>
                                        <p:strVal val="visible"/>
                                      </p:to>
                                    </p:set>
                                    <p:animEffect transition="in" filter="fade">
                                      <p:cBhvr>
                                        <p:cTn id="40" dur="500"/>
                                        <p:tgtEl>
                                          <p:spTgt spid="600">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457200" y="310844"/>
            <a:ext cx="8229600" cy="600134"/>
          </a:xfrm>
          <a:prstGeom prst="rect">
            <a:avLst/>
          </a:prstGeom>
        </p:spPr>
        <p:txBody>
          <a:bodyPr lIns="91425" tIns="91425" rIns="91425" bIns="91425" anchor="b" anchorCtr="0">
            <a:spAutoFit/>
          </a:bodyPr>
          <a:lstStyle/>
          <a:p>
            <a:pPr lvl="0"/>
            <a:r>
              <a:rPr lang="en" sz="3000" dirty="0"/>
              <a:t>Accessors</a:t>
            </a:r>
            <a:r>
              <a:rPr lang="en-US" sz="3000" dirty="0"/>
              <a:t> </a:t>
            </a:r>
            <a:r>
              <a:rPr lang="en" sz="3000" dirty="0"/>
              <a:t>/</a:t>
            </a:r>
            <a:r>
              <a:rPr lang="en-US" sz="3000" dirty="0"/>
              <a:t> </a:t>
            </a:r>
            <a:r>
              <a:rPr lang="en" sz="3000" dirty="0" err="1">
                <a:solidFill>
                  <a:srgbClr val="FF0000"/>
                </a:solidFill>
              </a:rPr>
              <a:t>Mutators</a:t>
            </a:r>
            <a:r>
              <a:rPr lang="en-US" sz="3000" dirty="0">
                <a:solidFill>
                  <a:srgbClr val="FF0000"/>
                </a:solidFill>
              </a:rPr>
              <a:t> </a:t>
            </a:r>
            <a:r>
              <a:rPr lang="en-US" sz="3000" dirty="0"/>
              <a:t>(2/3)</a:t>
            </a:r>
            <a:endParaRPr lang="en" sz="3000" dirty="0">
              <a:solidFill>
                <a:srgbClr val="FF0000"/>
              </a:solidFill>
            </a:endParaRPr>
          </a:p>
        </p:txBody>
      </p:sp>
      <p:sp>
        <p:nvSpPr>
          <p:cNvPr id="599" name="Shape 599"/>
          <p:cNvSpPr txBox="1">
            <a:spLocks noGrp="1"/>
          </p:cNvSpPr>
          <p:nvPr>
            <p:ph type="body" idx="1"/>
          </p:nvPr>
        </p:nvSpPr>
        <p:spPr>
          <a:xfrm>
            <a:off x="4552735" y="761242"/>
            <a:ext cx="4323533" cy="4644318"/>
          </a:xfrm>
          <a:prstGeom prst="rect">
            <a:avLst/>
          </a:prstGeom>
        </p:spPr>
        <p:txBody>
          <a:bodyPr wrap="square" lIns="91425" tIns="91425" rIns="91425" bIns="91425" anchor="t" anchorCtr="0">
            <a:spAutoFit/>
          </a:bodyPr>
          <a:lstStyle/>
          <a:p>
            <a:pPr lvl="0" defTabSz="403225" rtl="0">
              <a:lnSpc>
                <a:spcPct val="115000"/>
              </a:lnSpc>
              <a:spcBef>
                <a:spcPts val="0"/>
              </a:spcBef>
              <a:buNone/>
            </a:pPr>
            <a:r>
              <a:rPr lang="x-none" sz="1400" dirty="0">
                <a:latin typeface="Consolas"/>
                <a:ea typeface="Consolas"/>
                <a:cs typeface="Consolas"/>
                <a:sym typeface="Consolas"/>
              </a:rPr>
              <a:t>public class Dog {</a:t>
            </a:r>
          </a:p>
          <a:p>
            <a:pPr lvl="0" defTabSz="403225" rtl="0">
              <a:lnSpc>
                <a:spcPct val="115000"/>
              </a:lnSpc>
              <a:spcBef>
                <a:spcPts val="0"/>
              </a:spcBef>
              <a:buNone/>
            </a:pPr>
            <a:endParaRPr sz="1400" dirty="0">
              <a:latin typeface="Consolas"/>
              <a:ea typeface="Consolas"/>
              <a:cs typeface="Consolas"/>
              <a:sym typeface="Consolas"/>
            </a:endParaRPr>
          </a:p>
          <a:p>
            <a:pPr defTabSz="403225">
              <a:lnSpc>
                <a:spcPct val="115000"/>
              </a:lnSpc>
              <a:buClr>
                <a:schemeClr val="dk1"/>
              </a:buClr>
              <a:buSzPct val="78571"/>
              <a:buNone/>
            </a:pPr>
            <a:r>
              <a:rPr lang="x-none" sz="1400" dirty="0">
                <a:latin typeface="Consolas"/>
                <a:ea typeface="Consolas"/>
                <a:cs typeface="Consolas"/>
                <a:sym typeface="Consolas"/>
              </a:rPr>
              <a:t>	private </a:t>
            </a:r>
            <a:r>
              <a:rPr lang="x-none" sz="1400" dirty="0" err="1">
                <a:latin typeface="Consolas"/>
                <a:ea typeface="Consolas"/>
                <a:cs typeface="Consolas"/>
                <a:sym typeface="Consolas"/>
              </a:rPr>
              <a:t>int</a:t>
            </a:r>
            <a:r>
              <a:rPr lang="x-none" sz="1400" dirty="0">
                <a:latin typeface="Consolas"/>
                <a:ea typeface="Consolas"/>
                <a:cs typeface="Consolas"/>
                <a:sym typeface="Consolas"/>
              </a:rPr>
              <a:t> _</a:t>
            </a:r>
            <a:r>
              <a:rPr lang="x-none" sz="1400" dirty="0" err="1">
                <a:latin typeface="Consolas"/>
                <a:ea typeface="Consolas"/>
                <a:cs typeface="Consolas"/>
                <a:sym typeface="Consolas"/>
              </a:rPr>
              <a:t>hairLength</a:t>
            </a:r>
            <a:r>
              <a:rPr lang="x-none"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US" sz="14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public Dog() {</a:t>
            </a:r>
          </a:p>
          <a:p>
            <a:pPr lvl="0" defTabSz="403225" rtl="0">
              <a:lnSpc>
                <a:spcPct val="115000"/>
              </a:lnSpc>
              <a:spcBef>
                <a:spcPts val="0"/>
              </a:spcBef>
              <a:buClr>
                <a:schemeClr val="dk1"/>
              </a:buClr>
              <a:buSzPct val="78571"/>
              <a:buFont typeface="Arial"/>
              <a:buNone/>
            </a:pPr>
            <a:r>
              <a:rPr lang="x-none" sz="1400" b="1" dirty="0">
                <a:solidFill>
                  <a:srgbClr val="000000"/>
                </a:solidFill>
                <a:latin typeface="Consolas"/>
                <a:ea typeface="Consolas"/>
                <a:cs typeface="Consolas"/>
                <a:sym typeface="Consolas"/>
              </a:rPr>
              <a:t>		</a:t>
            </a:r>
            <a:r>
              <a:rPr lang="x-none" sz="1400" dirty="0">
                <a:latin typeface="Consolas"/>
                <a:ea typeface="Consolas"/>
                <a:cs typeface="Consolas"/>
                <a:sym typeface="Consolas"/>
              </a:rPr>
              <a:t>_</a:t>
            </a:r>
            <a:r>
              <a:rPr lang="x-none" sz="1400" dirty="0" err="1">
                <a:latin typeface="Consolas"/>
                <a:ea typeface="Consolas"/>
                <a:cs typeface="Consolas"/>
                <a:sym typeface="Consolas"/>
              </a:rPr>
              <a:t>hairLength</a:t>
            </a:r>
            <a:r>
              <a:rPr lang="x-none" sz="1400" dirty="0">
                <a:latin typeface="Consolas"/>
                <a:ea typeface="Consolas"/>
                <a:cs typeface="Consolas"/>
                <a:sym typeface="Consolas"/>
              </a:rPr>
              <a:t> = 3;</a:t>
            </a: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a:t>
            </a:r>
          </a:p>
          <a:p>
            <a:pPr lvl="0" indent="0" defTabSz="403225">
              <a:lnSpc>
                <a:spcPct val="115000"/>
              </a:lnSpc>
              <a:buNone/>
            </a:pPr>
            <a:endParaRPr lang="en-US" sz="1400" b="1" dirty="0">
              <a:solidFill>
                <a:srgbClr val="FF0000"/>
              </a:solidFill>
              <a:latin typeface="Consolas"/>
              <a:ea typeface="Consolas"/>
              <a:cs typeface="Consolas"/>
              <a:sym typeface="Consolas"/>
            </a:endParaRPr>
          </a:p>
          <a:p>
            <a:pPr lvl="0" indent="0" defTabSz="403225">
              <a:lnSpc>
                <a:spcPct val="115000"/>
              </a:lnSpc>
              <a:buNone/>
            </a:pPr>
            <a:r>
              <a:rPr lang="x-none" sz="1400" dirty="0">
                <a:latin typeface="Consolas"/>
                <a:ea typeface="Consolas"/>
                <a:cs typeface="Consolas"/>
                <a:sym typeface="Consolas"/>
              </a:rPr>
              <a:t>public int </a:t>
            </a:r>
            <a:r>
              <a:rPr lang="x-none" sz="1400" dirty="0" err="1">
                <a:latin typeface="Consolas"/>
                <a:ea typeface="Consolas"/>
                <a:cs typeface="Consolas"/>
                <a:sym typeface="Consolas"/>
              </a:rPr>
              <a:t>getHairLength</a:t>
            </a:r>
            <a:r>
              <a:rPr lang="x-none" sz="1400" dirty="0">
                <a:latin typeface="Consolas"/>
                <a:ea typeface="Consolas"/>
                <a:cs typeface="Consolas"/>
                <a:sym typeface="Consolas"/>
              </a:rPr>
              <a:t>() {</a:t>
            </a:r>
          </a:p>
          <a:p>
            <a:pPr marL="0" lvl="0" indent="0" defTabSz="403225">
              <a:lnSpc>
                <a:spcPct val="115000"/>
              </a:lnSpc>
              <a:buNone/>
            </a:pPr>
            <a:r>
              <a:rPr lang="x-none" sz="1400" dirty="0">
                <a:latin typeface="Consolas"/>
                <a:ea typeface="Consolas"/>
                <a:cs typeface="Consolas"/>
                <a:sym typeface="Consolas"/>
              </a:rPr>
              <a:t>	return _</a:t>
            </a:r>
            <a:r>
              <a:rPr lang="x-none" sz="1400" dirty="0" err="1">
                <a:latin typeface="Consolas"/>
                <a:ea typeface="Consolas"/>
                <a:cs typeface="Consolas"/>
                <a:sym typeface="Consolas"/>
              </a:rPr>
              <a:t>hairLength</a:t>
            </a:r>
            <a:r>
              <a:rPr lang="x-none" sz="1400" dirty="0">
                <a:latin typeface="Consolas"/>
                <a:ea typeface="Consolas"/>
                <a:cs typeface="Consolas"/>
                <a:sym typeface="Consolas"/>
              </a:rPr>
              <a:t>;</a:t>
            </a:r>
          </a:p>
          <a:p>
            <a:pPr marL="0" lvl="0" indent="0" defTabSz="403225">
              <a:lnSpc>
                <a:spcPct val="115000"/>
              </a:lnSpc>
              <a:buNone/>
            </a:pPr>
            <a:r>
              <a:rPr lang="x-none" sz="1400" dirty="0">
                <a:latin typeface="Consolas"/>
                <a:ea typeface="Consolas"/>
                <a:cs typeface="Consolas"/>
                <a:sym typeface="Consolas"/>
              </a:rPr>
              <a:t>  }</a:t>
            </a:r>
          </a:p>
          <a:p>
            <a:pPr lvl="0" defTabSz="403225" rtl="0">
              <a:lnSpc>
                <a:spcPct val="115000"/>
              </a:lnSpc>
              <a:spcBef>
                <a:spcPts val="0"/>
              </a:spcBef>
              <a:buNone/>
            </a:pPr>
            <a:endParaRPr sz="1400" dirty="0">
              <a:solidFill>
                <a:srgbClr val="000000"/>
              </a:solidFill>
              <a:latin typeface="Consolas"/>
              <a:ea typeface="Consolas"/>
              <a:cs typeface="Consolas"/>
              <a:sym typeface="Consolas"/>
            </a:endParaRPr>
          </a:p>
          <a:p>
            <a:pPr lvl="0" indent="0" defTabSz="403225">
              <a:lnSpc>
                <a:spcPct val="115000"/>
              </a:lnSpc>
              <a:buNone/>
            </a:pPr>
            <a:r>
              <a:rPr lang="x-none" sz="1400" b="1" dirty="0">
                <a:solidFill>
                  <a:srgbClr val="FF0000"/>
                </a:solidFill>
                <a:latin typeface="Consolas"/>
                <a:ea typeface="Consolas"/>
                <a:cs typeface="Consolas"/>
                <a:sym typeface="Consolas"/>
              </a:rPr>
              <a:t>public void set</a:t>
            </a:r>
            <a:r>
              <a:rPr lang="x-none" sz="1400" b="1" dirty="0" err="1">
                <a:solidFill>
                  <a:srgbClr val="FF0000"/>
                </a:solidFill>
                <a:latin typeface="Consolas"/>
                <a:ea typeface="Consolas"/>
                <a:cs typeface="Consolas"/>
                <a:sym typeface="Consolas"/>
              </a:rPr>
              <a:t>HairLength</a:t>
            </a:r>
            <a:r>
              <a:rPr lang="x-none" sz="1400" b="1" dirty="0">
                <a:solidFill>
                  <a:srgbClr val="FF0000"/>
                </a:solidFill>
                <a:latin typeface="Consolas"/>
                <a:ea typeface="Consolas"/>
                <a:cs typeface="Consolas"/>
                <a:sym typeface="Consolas"/>
              </a:rPr>
              <a:t>(</a:t>
            </a:r>
            <a:r>
              <a:rPr lang="x-none" sz="1400" b="1" dirty="0" err="1">
                <a:solidFill>
                  <a:srgbClr val="FF0000"/>
                </a:solidFill>
                <a:latin typeface="Consolas"/>
                <a:ea typeface="Consolas"/>
                <a:cs typeface="Consolas"/>
                <a:sym typeface="Consolas"/>
              </a:rPr>
              <a:t>int</a:t>
            </a:r>
            <a:r>
              <a:rPr lang="x-none" sz="1400" b="1" dirty="0">
                <a:solidFill>
                  <a:srgbClr val="FF0000"/>
                </a:solidFill>
                <a:latin typeface="Consolas"/>
                <a:ea typeface="Consolas"/>
                <a:cs typeface="Consolas"/>
                <a:sym typeface="Consolas"/>
              </a:rPr>
              <a:t> length) {</a:t>
            </a:r>
          </a:p>
          <a:p>
            <a:pPr marL="0" lvl="0" indent="0" defTabSz="403225">
              <a:lnSpc>
                <a:spcPct val="115000"/>
              </a:lnSpc>
              <a:buNone/>
            </a:pPr>
            <a:r>
              <a:rPr lang="en-US" sz="1400" b="1" dirty="0">
                <a:solidFill>
                  <a:srgbClr val="FF0000"/>
                </a:solidFill>
                <a:latin typeface="Consolas"/>
                <a:ea typeface="Consolas"/>
                <a:cs typeface="Consolas"/>
                <a:sym typeface="Consolas"/>
              </a:rPr>
              <a:t>    </a:t>
            </a:r>
            <a:r>
              <a:rPr lang="x-none" sz="1400" b="1" dirty="0">
                <a:solidFill>
                  <a:srgbClr val="FF0000"/>
                </a:solidFill>
                <a:latin typeface="Consolas"/>
                <a:ea typeface="Consolas"/>
                <a:cs typeface="Consolas"/>
                <a:sym typeface="Consolas"/>
              </a:rPr>
              <a:t>_hairLength = length;</a:t>
            </a:r>
          </a:p>
          <a:p>
            <a:pPr marL="0" lvl="0" indent="0" defTabSz="403225">
              <a:lnSpc>
                <a:spcPct val="115000"/>
              </a:lnSpc>
              <a:buNone/>
            </a:pPr>
            <a:r>
              <a:rPr lang="x-none" sz="1400" b="1" dirty="0">
                <a:solidFill>
                  <a:srgbClr val="FF0000"/>
                </a:solidFill>
                <a:latin typeface="Consolas"/>
                <a:ea typeface="Consolas"/>
                <a:cs typeface="Consolas"/>
                <a:sym typeface="Consolas"/>
              </a:rPr>
              <a:t>  }</a:t>
            </a:r>
            <a:endParaRPr lang="x-none" sz="1400" dirty="0">
              <a:latin typeface="Consolas"/>
              <a:ea typeface="Consolas"/>
              <a:cs typeface="Consolas"/>
              <a:sym typeface="Consolas"/>
            </a:endParaRPr>
          </a:p>
          <a:p>
            <a:pPr lvl="0" defTabSz="403225" rtl="0">
              <a:lnSpc>
                <a:spcPct val="115000"/>
              </a:lnSpc>
              <a:spcBef>
                <a:spcPts val="0"/>
              </a:spcBef>
              <a:buNone/>
            </a:pPr>
            <a:r>
              <a:rPr lang="x-none" sz="1400" dirty="0">
                <a:latin typeface="Consolas"/>
                <a:ea typeface="Consolas"/>
                <a:cs typeface="Consolas"/>
                <a:sym typeface="Consolas"/>
              </a:rPr>
              <a:t>     </a:t>
            </a:r>
            <a:r>
              <a:rPr lang="x-none" sz="1400" dirty="0">
                <a:solidFill>
                  <a:srgbClr val="999999"/>
                </a:solidFill>
                <a:latin typeface="Consolas"/>
                <a:ea typeface="Consolas"/>
                <a:cs typeface="Consolas"/>
                <a:sym typeface="Consolas"/>
              </a:rPr>
              <a:t>/* bark, eat, and wagTail elided */</a:t>
            </a:r>
          </a:p>
          <a:p>
            <a:pPr lvl="0" defTabSz="403225" rtl="0">
              <a:lnSpc>
                <a:spcPct val="115000"/>
              </a:lnSpc>
              <a:spcBef>
                <a:spcPts val="0"/>
              </a:spcBef>
              <a:buClr>
                <a:schemeClr val="dk1"/>
              </a:buClr>
              <a:buSzPct val="78571"/>
              <a:buFont typeface="Arial"/>
              <a:buNone/>
            </a:pPr>
            <a:r>
              <a:rPr lang="x-none" sz="1400" dirty="0">
                <a:latin typeface="Consolas"/>
                <a:ea typeface="Consolas"/>
                <a:cs typeface="Consolas"/>
                <a:sym typeface="Consolas"/>
              </a:rPr>
              <a:t>}</a:t>
            </a: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p:txBody>
      </p:sp>
      <p:sp>
        <p:nvSpPr>
          <p:cNvPr id="600" name="Shape 600"/>
          <p:cNvSpPr txBox="1">
            <a:spLocks noGrp="1"/>
          </p:cNvSpPr>
          <p:nvPr>
            <p:ph type="body" idx="2"/>
          </p:nvPr>
        </p:nvSpPr>
        <p:spPr>
          <a:xfrm>
            <a:off x="267732" y="969961"/>
            <a:ext cx="4285003" cy="3957976"/>
          </a:xfrm>
          <a:prstGeom prst="rect">
            <a:avLst/>
          </a:prstGeom>
        </p:spPr>
        <p:txBody>
          <a:bodyPr wrap="square" lIns="91425" tIns="91425" rIns="91425" bIns="91425" anchor="ctr" anchorCtr="0">
            <a:spAutoFit/>
          </a:bodyPr>
          <a:lstStyle/>
          <a:p>
            <a:pPr marL="457200" lvl="0" indent="-355600">
              <a:lnSpc>
                <a:spcPct val="115000"/>
              </a:lnSpc>
              <a:spcAft>
                <a:spcPts val="1000"/>
              </a:spcAft>
              <a:buClr>
                <a:srgbClr val="000000"/>
              </a:buClr>
              <a:buSzPct val="100000"/>
              <a:buFont typeface="Arial"/>
              <a:buChar char="●"/>
            </a:pPr>
            <a:r>
              <a:rPr lang="en" sz="2000" dirty="0">
                <a:solidFill>
                  <a:srgbClr val="000000"/>
                </a:solidFill>
              </a:rPr>
              <a:t>Similarly, a class may define a </a:t>
            </a:r>
            <a:r>
              <a:rPr lang="en" sz="2000" b="1" dirty="0">
                <a:solidFill>
                  <a:srgbClr val="FF0000"/>
                </a:solidFill>
              </a:rPr>
              <a:t>mutator method</a:t>
            </a:r>
            <a:r>
              <a:rPr lang="en" sz="2000" dirty="0">
                <a:solidFill>
                  <a:srgbClr val="FF0000"/>
                </a:solidFill>
              </a:rPr>
              <a:t> </a:t>
            </a:r>
            <a:r>
              <a:rPr lang="en" sz="2000" dirty="0">
                <a:solidFill>
                  <a:srgbClr val="000000"/>
                </a:solidFill>
              </a:rPr>
              <a:t>which allows another class to change the value of some instance variable</a:t>
            </a:r>
          </a:p>
          <a:p>
            <a:pPr marL="457200" lvl="0" indent="-355600">
              <a:lnSpc>
                <a:spcPct val="115000"/>
              </a:lnSpc>
              <a:spcAft>
                <a:spcPts val="1000"/>
              </a:spcAft>
              <a:buClr>
                <a:srgbClr val="000000"/>
              </a:buClr>
              <a:buSzPct val="100000"/>
              <a:buFont typeface="Arial"/>
              <a:buChar char="●"/>
            </a:pPr>
            <a:r>
              <a:rPr lang="en" sz="2000" dirty="0">
                <a:solidFill>
                  <a:srgbClr val="0000FF"/>
                </a:solidFill>
                <a:latin typeface="Consolas"/>
                <a:ea typeface="Consolas"/>
                <a:cs typeface="Consolas"/>
                <a:sym typeface="Consolas"/>
              </a:rPr>
              <a:t>set</a:t>
            </a:r>
            <a:r>
              <a:rPr lang="en-US" sz="2000" dirty="0" err="1">
                <a:solidFill>
                  <a:srgbClr val="0000FF"/>
                </a:solidFill>
                <a:latin typeface="Consolas"/>
                <a:ea typeface="Consolas"/>
                <a:cs typeface="Consolas"/>
                <a:sym typeface="Consolas"/>
              </a:rPr>
              <a:t>HairLength</a:t>
            </a:r>
            <a:r>
              <a:rPr lang="en" sz="2000" dirty="0">
                <a:solidFill>
                  <a:srgbClr val="000000"/>
                </a:solidFill>
              </a:rPr>
              <a:t> is a mutator method for </a:t>
            </a:r>
            <a:r>
              <a:rPr lang="en" sz="2000" dirty="0">
                <a:solidFill>
                  <a:srgbClr val="0000FF"/>
                </a:solidFill>
                <a:latin typeface="Consolas"/>
                <a:ea typeface="Consolas"/>
                <a:cs typeface="Consolas"/>
                <a:sym typeface="Consolas"/>
              </a:rPr>
              <a:t>_</a:t>
            </a:r>
            <a:r>
              <a:rPr lang="en-US" sz="2000" dirty="0" err="1">
                <a:solidFill>
                  <a:srgbClr val="0000FF"/>
                </a:solidFill>
                <a:latin typeface="Consolas"/>
                <a:ea typeface="Consolas"/>
                <a:cs typeface="Consolas"/>
                <a:sym typeface="Consolas"/>
              </a:rPr>
              <a:t>hairLength</a:t>
            </a:r>
            <a:endParaRPr lang="en-US" sz="2000" dirty="0">
              <a:solidFill>
                <a:srgbClr val="0000FF"/>
              </a:solidFill>
              <a:latin typeface="Consolas"/>
              <a:ea typeface="Consolas"/>
              <a:cs typeface="Consolas"/>
              <a:sym typeface="Consolas"/>
            </a:endParaRPr>
          </a:p>
          <a:p>
            <a:pPr marL="457200" indent="-355600">
              <a:lnSpc>
                <a:spcPct val="115000"/>
              </a:lnSpc>
              <a:spcAft>
                <a:spcPts val="1000"/>
              </a:spcAft>
              <a:buClr>
                <a:srgbClr val="000000"/>
              </a:buClr>
              <a:buSzPct val="100000"/>
              <a:buFont typeface="Arial"/>
              <a:buChar char="●"/>
            </a:pPr>
            <a:r>
              <a:rPr lang="en" sz="2000" dirty="0"/>
              <a:t>Another </a:t>
            </a:r>
            <a:r>
              <a:rPr lang="en-US" sz="2000" dirty="0"/>
              <a:t>instance</a:t>
            </a:r>
            <a:r>
              <a:rPr lang="en" sz="2000" dirty="0"/>
              <a:t> can call </a:t>
            </a:r>
            <a:r>
              <a:rPr lang="en" sz="2000" dirty="0">
                <a:solidFill>
                  <a:srgbClr val="0000FF"/>
                </a:solidFill>
                <a:latin typeface="Consolas"/>
                <a:ea typeface="Consolas"/>
                <a:cs typeface="Consolas"/>
                <a:sym typeface="Consolas"/>
              </a:rPr>
              <a:t>set</a:t>
            </a:r>
            <a:r>
              <a:rPr lang="en-US" sz="2000" dirty="0" err="1">
                <a:solidFill>
                  <a:srgbClr val="0000FF"/>
                </a:solidFill>
                <a:latin typeface="Consolas"/>
                <a:ea typeface="Consolas"/>
                <a:cs typeface="Consolas"/>
                <a:sym typeface="Consolas"/>
              </a:rPr>
              <a:t>HairLength</a:t>
            </a:r>
            <a:r>
              <a:rPr lang="en" sz="2000" dirty="0"/>
              <a:t> on a </a:t>
            </a:r>
            <a:r>
              <a:rPr lang="en" sz="2000" dirty="0">
                <a:solidFill>
                  <a:srgbClr val="0000FF"/>
                </a:solidFill>
                <a:latin typeface="Consolas"/>
                <a:ea typeface="Consolas"/>
                <a:cs typeface="Consolas"/>
                <a:sym typeface="Consolas"/>
              </a:rPr>
              <a:t>Dog</a:t>
            </a:r>
            <a:r>
              <a:rPr lang="en" sz="2000" dirty="0"/>
              <a:t> to change the value stored in </a:t>
            </a:r>
            <a:r>
              <a:rPr lang="en" sz="2000" dirty="0">
                <a:solidFill>
                  <a:srgbClr val="0000FF"/>
                </a:solidFill>
                <a:latin typeface="Consolas"/>
                <a:ea typeface="Consolas"/>
                <a:cs typeface="Consolas"/>
                <a:sym typeface="Consolas"/>
              </a:rPr>
              <a:t>_</a:t>
            </a:r>
            <a:r>
              <a:rPr lang="en-US" sz="2000" dirty="0" err="1">
                <a:solidFill>
                  <a:srgbClr val="0000FF"/>
                </a:solidFill>
                <a:latin typeface="Consolas"/>
                <a:ea typeface="Consolas"/>
                <a:cs typeface="Consolas"/>
                <a:sym typeface="Consolas"/>
              </a:rPr>
              <a:t>hairLength</a:t>
            </a:r>
            <a:endParaRPr lang="en-US" sz="2000" dirty="0">
              <a:solidFill>
                <a:srgbClr val="0000FF"/>
              </a:solidFill>
              <a:latin typeface="Consolas"/>
              <a:ea typeface="Consolas"/>
              <a:cs typeface="Consolas"/>
              <a:sym typeface="Consolas"/>
            </a:endParaRPr>
          </a:p>
        </p:txBody>
      </p:sp>
    </p:spTree>
    <p:extLst>
      <p:ext uri="{BB962C8B-B14F-4D97-AF65-F5344CB8AC3E}">
        <p14:creationId xmlns:p14="http://schemas.microsoft.com/office/powerpoint/2010/main" val="16700475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Effect transition="in" filter="fade">
                                      <p:cBhvr>
                                        <p:cTn id="7" dur="500"/>
                                        <p:tgtEl>
                                          <p:spTgt spid="6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Effect transition="in" filter="fade">
                                      <p:cBhvr>
                                        <p:cTn id="12" dur="500"/>
                                        <p:tgtEl>
                                          <p:spTgt spid="60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99">
                                            <p:txEl>
                                              <p:pRg st="12" end="12"/>
                                            </p:txEl>
                                          </p:spTgt>
                                        </p:tgtEl>
                                        <p:attrNameLst>
                                          <p:attrName>style.visibility</p:attrName>
                                        </p:attrNameLst>
                                      </p:cBhvr>
                                      <p:to>
                                        <p:strVal val="visible"/>
                                      </p:to>
                                    </p:set>
                                    <p:animEffect transition="in" filter="fade">
                                      <p:cBhvr>
                                        <p:cTn id="15" dur="500"/>
                                        <p:tgtEl>
                                          <p:spTgt spid="599">
                                            <p:txEl>
                                              <p:pRg st="12" end="1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99">
                                            <p:txEl>
                                              <p:pRg st="13" end="13"/>
                                            </p:txEl>
                                          </p:spTgt>
                                        </p:tgtEl>
                                        <p:attrNameLst>
                                          <p:attrName>style.visibility</p:attrName>
                                        </p:attrNameLst>
                                      </p:cBhvr>
                                      <p:to>
                                        <p:strVal val="visible"/>
                                      </p:to>
                                    </p:set>
                                    <p:animEffect transition="in" filter="fade">
                                      <p:cBhvr>
                                        <p:cTn id="18" dur="500"/>
                                        <p:tgtEl>
                                          <p:spTgt spid="599">
                                            <p:txEl>
                                              <p:pRg st="13" end="1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99">
                                            <p:txEl>
                                              <p:pRg st="14" end="14"/>
                                            </p:txEl>
                                          </p:spTgt>
                                        </p:tgtEl>
                                        <p:attrNameLst>
                                          <p:attrName>style.visibility</p:attrName>
                                        </p:attrNameLst>
                                      </p:cBhvr>
                                      <p:to>
                                        <p:strVal val="visible"/>
                                      </p:to>
                                    </p:set>
                                    <p:animEffect transition="in" filter="fade">
                                      <p:cBhvr>
                                        <p:cTn id="21" dur="500"/>
                                        <p:tgtEl>
                                          <p:spTgt spid="599">
                                            <p:txEl>
                                              <p:pRg st="14" end="1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00">
                                            <p:txEl>
                                              <p:pRg st="2" end="2"/>
                                            </p:txEl>
                                          </p:spTgt>
                                        </p:tgtEl>
                                        <p:attrNameLst>
                                          <p:attrName>style.visibility</p:attrName>
                                        </p:attrNameLst>
                                      </p:cBhvr>
                                      <p:to>
                                        <p:strVal val="visible"/>
                                      </p:to>
                                    </p:set>
                                    <p:animEffect transition="in" filter="fade">
                                      <p:cBhvr>
                                        <p:cTn id="26" dur="500"/>
                                        <p:tgtEl>
                                          <p:spTgt spid="6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457200" y="463094"/>
            <a:ext cx="8229600" cy="600134"/>
          </a:xfrm>
          <a:prstGeom prst="rect">
            <a:avLst/>
          </a:prstGeom>
        </p:spPr>
        <p:txBody>
          <a:bodyPr lIns="91425" tIns="91425" rIns="91425" bIns="91425" anchor="b" anchorCtr="0">
            <a:spAutoFit/>
          </a:bodyPr>
          <a:lstStyle/>
          <a:p>
            <a:pPr>
              <a:spcBef>
                <a:spcPts val="0"/>
              </a:spcBef>
              <a:buNone/>
            </a:pPr>
            <a:r>
              <a:rPr lang="en" sz="3000" dirty="0"/>
              <a:t>Accessors</a:t>
            </a:r>
            <a:r>
              <a:rPr lang="en-US" sz="3000" dirty="0"/>
              <a:t> </a:t>
            </a:r>
            <a:r>
              <a:rPr lang="en" sz="3000" dirty="0"/>
              <a:t>/</a:t>
            </a:r>
            <a:r>
              <a:rPr lang="en-US" sz="3000" dirty="0"/>
              <a:t> </a:t>
            </a:r>
            <a:r>
              <a:rPr lang="en" sz="3000" dirty="0" err="1"/>
              <a:t>Mutators</a:t>
            </a:r>
            <a:r>
              <a:rPr lang="en-US" sz="3000" dirty="0"/>
              <a:t> (3/3)</a:t>
            </a:r>
            <a:endParaRPr lang="en" sz="3000" dirty="0"/>
          </a:p>
        </p:txBody>
      </p:sp>
      <p:sp>
        <p:nvSpPr>
          <p:cNvPr id="635" name="Shape 635"/>
          <p:cNvSpPr txBox="1">
            <a:spLocks noGrp="1"/>
          </p:cNvSpPr>
          <p:nvPr>
            <p:ph type="body" idx="1"/>
          </p:nvPr>
        </p:nvSpPr>
        <p:spPr>
          <a:xfrm>
            <a:off x="457200" y="1431218"/>
            <a:ext cx="4345912" cy="2864280"/>
          </a:xfrm>
          <a:prstGeom prst="rect">
            <a:avLst/>
          </a:prstGeom>
        </p:spPr>
        <p:txBody>
          <a:bodyPr wrap="square" lIns="91425" tIns="91425" rIns="91425" bIns="91425" anchor="ctr" anchorCtr="0">
            <a:spAutoFit/>
          </a:bodyPr>
          <a:lstStyle/>
          <a:p>
            <a:pPr marL="457200" lvl="0" indent="-355600" rtl="0">
              <a:lnSpc>
                <a:spcPct val="120000"/>
              </a:lnSpc>
              <a:spcBef>
                <a:spcPts val="0"/>
              </a:spcBef>
              <a:spcAft>
                <a:spcPts val="1000"/>
              </a:spcAft>
              <a:buClr>
                <a:schemeClr val="dk1"/>
              </a:buClr>
              <a:buSzPct val="100000"/>
              <a:buFont typeface="Arial"/>
              <a:buChar char="●"/>
            </a:pPr>
            <a:r>
              <a:rPr lang="en" sz="2000" dirty="0"/>
              <a:t>We filled in </a:t>
            </a:r>
            <a:r>
              <a:rPr lang="en" sz="2000" dirty="0" err="1">
                <a:solidFill>
                  <a:srgbClr val="0000FF"/>
                </a:solidFill>
                <a:latin typeface="Consolas"/>
                <a:ea typeface="Consolas"/>
                <a:cs typeface="Consolas"/>
                <a:sym typeface="Consolas"/>
              </a:rPr>
              <a:t>DogGroomer</a:t>
            </a:r>
            <a:r>
              <a:rPr lang="en" sz="2000" dirty="0" err="1"/>
              <a:t>’s</a:t>
            </a:r>
            <a:r>
              <a:rPr lang="en" sz="2000" dirty="0"/>
              <a:t> </a:t>
            </a:r>
            <a:r>
              <a:rPr lang="en" sz="2000" dirty="0">
                <a:solidFill>
                  <a:srgbClr val="0000FF"/>
                </a:solidFill>
                <a:latin typeface="Consolas"/>
                <a:ea typeface="Consolas"/>
                <a:cs typeface="Consolas"/>
                <a:sym typeface="Consolas"/>
              </a:rPr>
              <a:t>groom</a:t>
            </a:r>
            <a:r>
              <a:rPr lang="en" sz="2000" dirty="0"/>
              <a:t> method to modify hair length of the </a:t>
            </a:r>
            <a:r>
              <a:rPr lang="en" sz="2000" dirty="0">
                <a:solidFill>
                  <a:srgbClr val="0000FF"/>
                </a:solidFill>
                <a:latin typeface="Consolas"/>
                <a:ea typeface="Consolas"/>
                <a:cs typeface="Consolas"/>
                <a:sym typeface="Consolas"/>
              </a:rPr>
              <a:t>Dog</a:t>
            </a:r>
            <a:r>
              <a:rPr lang="en" sz="2000" dirty="0"/>
              <a:t> it grooms</a:t>
            </a:r>
          </a:p>
          <a:p>
            <a:pPr marL="457200" lvl="0" indent="-355600" rtl="0">
              <a:lnSpc>
                <a:spcPct val="120000"/>
              </a:lnSpc>
              <a:spcBef>
                <a:spcPts val="0"/>
              </a:spcBef>
              <a:spcAft>
                <a:spcPts val="1000"/>
              </a:spcAft>
              <a:buClr>
                <a:schemeClr val="dk1"/>
              </a:buClr>
              <a:buSzPct val="100000"/>
              <a:buFont typeface="Arial"/>
              <a:buChar char="●"/>
            </a:pPr>
            <a:r>
              <a:rPr lang="en" sz="2000" dirty="0"/>
              <a:t>When a</a:t>
            </a:r>
            <a:r>
              <a:rPr lang="en" sz="2000" dirty="0">
                <a:latin typeface="Consolas"/>
                <a:ea typeface="Consolas"/>
                <a:cs typeface="Consolas"/>
                <a:sym typeface="Consolas"/>
              </a:rPr>
              <a:t> </a:t>
            </a:r>
            <a:r>
              <a:rPr lang="en" sz="2000" dirty="0">
                <a:solidFill>
                  <a:srgbClr val="0000FF"/>
                </a:solidFill>
                <a:latin typeface="Consolas"/>
                <a:ea typeface="Consolas"/>
                <a:cs typeface="Consolas"/>
                <a:sym typeface="Consolas"/>
              </a:rPr>
              <a:t>DogGroomer</a:t>
            </a:r>
            <a:r>
              <a:rPr lang="en" sz="2000" dirty="0">
                <a:solidFill>
                  <a:srgbClr val="073763"/>
                </a:solidFill>
              </a:rPr>
              <a:t> </a:t>
            </a:r>
            <a:r>
              <a:rPr lang="en" sz="2000" dirty="0"/>
              <a:t>grooms a dog, it calls the </a:t>
            </a:r>
            <a:r>
              <a:rPr lang="en" sz="2000" b="1" dirty="0">
                <a:solidFill>
                  <a:srgbClr val="FF0000"/>
                </a:solidFill>
              </a:rPr>
              <a:t>mutator</a:t>
            </a:r>
            <a:r>
              <a:rPr lang="en" sz="2000" b="1" dirty="0"/>
              <a:t> </a:t>
            </a:r>
            <a:r>
              <a:rPr lang="en" sz="2000" dirty="0">
                <a:solidFill>
                  <a:srgbClr val="0000FF"/>
                </a:solidFill>
                <a:latin typeface="Consolas"/>
                <a:ea typeface="Consolas"/>
                <a:cs typeface="Consolas"/>
                <a:sym typeface="Consolas"/>
              </a:rPr>
              <a:t>set</a:t>
            </a:r>
            <a:r>
              <a:rPr lang="en-US" sz="2000" dirty="0" err="1">
                <a:solidFill>
                  <a:srgbClr val="0000FF"/>
                </a:solidFill>
                <a:latin typeface="Consolas"/>
                <a:ea typeface="Consolas"/>
                <a:cs typeface="Consolas"/>
                <a:sym typeface="Consolas"/>
              </a:rPr>
              <a:t>HairLength</a:t>
            </a:r>
            <a:r>
              <a:rPr lang="en" sz="2000" dirty="0"/>
              <a:t> on the </a:t>
            </a:r>
            <a:r>
              <a:rPr lang="en" sz="2000" dirty="0">
                <a:solidFill>
                  <a:srgbClr val="0000FF"/>
                </a:solidFill>
                <a:latin typeface="Consolas"/>
                <a:ea typeface="Consolas"/>
                <a:cs typeface="Consolas"/>
                <a:sym typeface="Consolas"/>
              </a:rPr>
              <a:t>Dog</a:t>
            </a:r>
            <a:r>
              <a:rPr lang="en" sz="2000" dirty="0"/>
              <a:t> and passes in 1 as an argument</a:t>
            </a:r>
          </a:p>
        </p:txBody>
      </p:sp>
      <p:sp>
        <p:nvSpPr>
          <p:cNvPr id="636" name="Shape 636"/>
          <p:cNvSpPr txBox="1">
            <a:spLocks noGrp="1"/>
          </p:cNvSpPr>
          <p:nvPr>
            <p:ph type="body" idx="2"/>
          </p:nvPr>
        </p:nvSpPr>
        <p:spPr>
          <a:xfrm>
            <a:off x="5034000" y="1468119"/>
            <a:ext cx="4567200" cy="2646463"/>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4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public DogGroomer() {</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a:t>
            </a:r>
            <a:r>
              <a:rPr lang="en" sz="1400" dirty="0">
                <a:solidFill>
                  <a:srgbClr val="999999"/>
                </a:solidFill>
                <a:latin typeface="Consolas"/>
                <a:ea typeface="Consolas"/>
                <a:cs typeface="Consolas"/>
                <a:sym typeface="Consolas"/>
              </a:rPr>
              <a:t>// this is the constructor!</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public void groom(Dog shaggyDog) {</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shaggyDog.set</a:t>
            </a:r>
            <a:r>
              <a:rPr lang="en-US" sz="1400" b="1" dirty="0" err="1">
                <a:solidFill>
                  <a:srgbClr val="FF0000"/>
                </a:solidFill>
                <a:latin typeface="Consolas"/>
                <a:ea typeface="Consolas"/>
                <a:cs typeface="Consolas"/>
                <a:sym typeface="Consolas"/>
              </a:rPr>
              <a:t>HairLength</a:t>
            </a:r>
            <a:r>
              <a:rPr lang="en" sz="1400" b="1" dirty="0">
                <a:solidFill>
                  <a:srgbClr val="FF0000"/>
                </a:solidFill>
                <a:latin typeface="Consolas"/>
                <a:ea typeface="Consolas"/>
                <a:cs typeface="Consolas"/>
                <a:sym typeface="Consolas"/>
              </a:rPr>
              <a:t>(1);</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a:t>
            </a:r>
          </a:p>
          <a:p>
            <a:pPr lvl="0" defTabSz="403225">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
                                            <p:txEl>
                                              <p:pRg st="0" end="0"/>
                                            </p:txEl>
                                          </p:spTgt>
                                        </p:tgtEl>
                                        <p:attrNameLst>
                                          <p:attrName>style.visibility</p:attrName>
                                        </p:attrNameLst>
                                      </p:cBhvr>
                                      <p:to>
                                        <p:strVal val="visible"/>
                                      </p:to>
                                    </p:set>
                                    <p:animEffect transition="in" filter="fade">
                                      <p:cBhvr>
                                        <p:cTn id="7" dur="1000"/>
                                        <p:tgtEl>
                                          <p:spTgt spid="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5">
                                            <p:txEl>
                                              <p:pRg st="1" end="1"/>
                                            </p:txEl>
                                          </p:spTgt>
                                        </p:tgtEl>
                                        <p:attrNameLst>
                                          <p:attrName>style.visibility</p:attrName>
                                        </p:attrNameLst>
                                      </p:cBhvr>
                                      <p:to>
                                        <p:strVal val="visible"/>
                                      </p:to>
                                    </p:set>
                                    <p:animEffect transition="in" filter="fade">
                                      <p:cBhvr>
                                        <p:cTn id="12" dur="1000"/>
                                        <p:tgtEl>
                                          <p:spTgt spid="63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36">
                                            <p:txEl>
                                              <p:pRg st="7" end="7"/>
                                            </p:txEl>
                                          </p:spTgt>
                                        </p:tgtEl>
                                        <p:attrNameLst>
                                          <p:attrName>style.visibility</p:attrName>
                                        </p:attrNameLst>
                                      </p:cBhvr>
                                      <p:to>
                                        <p:strVal val="visible"/>
                                      </p:to>
                                    </p:set>
                                    <p:animEffect transition="in" filter="fade">
                                      <p:cBhvr>
                                        <p:cTn id="15" dur="500"/>
                                        <p:tgtEl>
                                          <p:spTgt spid="63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Shape 643"/>
          <p:cNvSpPr txBox="1">
            <a:spLocks noGrp="1"/>
          </p:cNvSpPr>
          <p:nvPr>
            <p:ph type="body" idx="1"/>
          </p:nvPr>
        </p:nvSpPr>
        <p:spPr>
          <a:xfrm>
            <a:off x="335972" y="1318325"/>
            <a:ext cx="4272973" cy="3370123"/>
          </a:xfrm>
          <a:prstGeom prst="rect">
            <a:avLst/>
          </a:prstGeom>
        </p:spPr>
        <p:txBody>
          <a:bodyPr wrap="square"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	private DogGroomer _groomer;</a:t>
            </a:r>
          </a:p>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	public PetShop() {</a:t>
            </a:r>
          </a:p>
          <a:p>
            <a:pPr lvl="0" defTabSz="403225" rtl="0">
              <a:lnSpc>
                <a:spcPct val="115000"/>
              </a:lnSpc>
              <a:spcBef>
                <a:spcPts val="0"/>
              </a:spcBef>
              <a:buNone/>
            </a:pPr>
            <a:r>
              <a:rPr lang="x-none" sz="1200" dirty="0">
                <a:solidFill>
                  <a:srgbClr val="000000"/>
                </a:solidFill>
                <a:latin typeface="Consolas"/>
                <a:ea typeface="Consolas"/>
                <a:cs typeface="Consolas"/>
                <a:sym typeface="Consolas"/>
              </a:rPr>
              <a:t>		_groomer = new DogGroomer();</a:t>
            </a:r>
          </a:p>
          <a:p>
            <a:pPr lvl="0" defTabSz="403225" rtl="0">
              <a:lnSpc>
                <a:spcPct val="115000"/>
              </a:lnSpc>
              <a:spcBef>
                <a:spcPts val="0"/>
              </a:spcBef>
              <a:buNone/>
            </a:pPr>
            <a:r>
              <a:rPr lang="x-none" sz="1200" dirty="0">
                <a:solidFill>
                  <a:srgbClr val="000000"/>
                </a:solidFill>
                <a:latin typeface="Consolas"/>
                <a:ea typeface="Consolas"/>
                <a:cs typeface="Consolas"/>
                <a:sym typeface="Consolas"/>
              </a:rPr>
              <a:t>		this.testGroomer();</a:t>
            </a:r>
          </a:p>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	}</a:t>
            </a:r>
            <a:endParaRPr lang="en-US" sz="12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endParaRPr lang="en" sz="11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	public void testGroomer() {</a:t>
            </a:r>
          </a:p>
          <a:p>
            <a:pPr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Dog django = new Dog();</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a:t>
            </a:r>
            <a:r>
              <a:rPr lang="x-none" sz="1200" b="1" dirty="0" err="1">
                <a:solidFill>
                  <a:srgbClr val="FF0000"/>
                </a:solidFill>
                <a:latin typeface="Consolas"/>
                <a:ea typeface="Consolas"/>
                <a:cs typeface="Consolas"/>
                <a:sym typeface="Consolas"/>
              </a:rPr>
              <a:t>System.out.println</a:t>
            </a:r>
            <a:r>
              <a:rPr lang="x-none" sz="1200" b="1" dirty="0">
                <a:solidFill>
                  <a:srgbClr val="FF0000"/>
                </a:solidFill>
                <a:latin typeface="Consolas"/>
                <a:ea typeface="Consolas"/>
                <a:cs typeface="Consolas"/>
                <a:sym typeface="Consolas"/>
              </a:rPr>
              <a:t>(</a:t>
            </a:r>
            <a:r>
              <a:rPr lang="x-none" sz="1200" b="1" dirty="0" err="1">
                <a:solidFill>
                  <a:srgbClr val="FF0000"/>
                </a:solidFill>
                <a:latin typeface="Consolas"/>
                <a:ea typeface="Consolas"/>
                <a:cs typeface="Consolas"/>
                <a:sym typeface="Consolas"/>
              </a:rPr>
              <a:t>django.getHairLength</a:t>
            </a:r>
            <a:r>
              <a:rPr lang="x-none" sz="1200" b="1" dirty="0">
                <a:solidFill>
                  <a:srgbClr val="FF0000"/>
                </a:solidFill>
                <a:latin typeface="Consolas"/>
                <a:ea typeface="Consolas"/>
                <a:cs typeface="Consolas"/>
                <a:sym typeface="Consolas"/>
              </a:rPr>
              <a:t>());</a:t>
            </a:r>
          </a:p>
          <a:p>
            <a:pPr lvl="0" defTabSz="403225">
              <a:lnSpc>
                <a:spcPct val="115000"/>
              </a:lnSpc>
              <a:buNone/>
            </a:pPr>
            <a:r>
              <a:rPr lang="x-none" sz="1200" dirty="0">
                <a:solidFill>
                  <a:srgbClr val="000000"/>
                </a:solidFill>
                <a:latin typeface="Consolas"/>
                <a:ea typeface="Consolas"/>
                <a:cs typeface="Consolas"/>
                <a:sym typeface="Consolas"/>
              </a:rPr>
              <a:t>		_groomer.groom(django);</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a:t>
            </a:r>
            <a:r>
              <a:rPr lang="x-none" sz="1200" b="1" dirty="0" err="1">
                <a:solidFill>
                  <a:srgbClr val="FF0000"/>
                </a:solidFill>
                <a:latin typeface="Consolas"/>
                <a:ea typeface="Consolas"/>
                <a:cs typeface="Consolas"/>
                <a:sym typeface="Consolas"/>
              </a:rPr>
              <a:t>System.out.println</a:t>
            </a:r>
            <a:r>
              <a:rPr lang="x-none" sz="1200" b="1" dirty="0">
                <a:solidFill>
                  <a:srgbClr val="FF0000"/>
                </a:solidFill>
                <a:latin typeface="Consolas"/>
                <a:ea typeface="Consolas"/>
                <a:cs typeface="Consolas"/>
                <a:sym typeface="Consolas"/>
              </a:rPr>
              <a:t>(</a:t>
            </a:r>
            <a:r>
              <a:rPr lang="x-none" sz="1200" b="1" dirty="0" err="1">
                <a:solidFill>
                  <a:srgbClr val="FF0000"/>
                </a:solidFill>
                <a:latin typeface="Consolas"/>
                <a:ea typeface="Consolas"/>
                <a:cs typeface="Consolas"/>
                <a:sym typeface="Consolas"/>
              </a:rPr>
              <a:t>django.getHairLength</a:t>
            </a:r>
            <a:r>
              <a:rPr lang="x-none" sz="1200" b="1" dirty="0">
                <a:solidFill>
                  <a:srgbClr val="FF0000"/>
                </a:solidFill>
                <a:latin typeface="Consolas"/>
                <a:ea typeface="Consolas"/>
                <a:cs typeface="Consolas"/>
                <a:sym typeface="Consolas"/>
              </a:rPr>
              <a:t>());</a:t>
            </a:r>
            <a:endParaRPr lang="x-none" sz="12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solidFill>
                  <a:srgbClr val="000000"/>
                </a:solidFill>
                <a:latin typeface="Consolas"/>
                <a:ea typeface="Consolas"/>
                <a:cs typeface="Consolas"/>
                <a:sym typeface="Consolas"/>
              </a:rPr>
              <a:t>}</a:t>
            </a:r>
          </a:p>
        </p:txBody>
      </p:sp>
      <p:sp>
        <p:nvSpPr>
          <p:cNvPr id="646" name="Shape 646"/>
          <p:cNvSpPr txBox="1">
            <a:spLocks noGrp="1"/>
          </p:cNvSpPr>
          <p:nvPr>
            <p:ph type="body" idx="2"/>
          </p:nvPr>
        </p:nvSpPr>
        <p:spPr>
          <a:xfrm>
            <a:off x="4689327" y="1226275"/>
            <a:ext cx="4567200" cy="2294765"/>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public DogGroomer() {</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a:t>
            </a:r>
            <a:r>
              <a:rPr lang="en" sz="1200" dirty="0">
                <a:solidFill>
                  <a:srgbClr val="999999"/>
                </a:solidFill>
                <a:latin typeface="Consolas"/>
                <a:ea typeface="Consolas"/>
                <a:cs typeface="Consolas"/>
                <a:sym typeface="Consolas"/>
              </a:rPr>
              <a:t>// this is the constructor!</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public void groom(Dog shaggyDog) {</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shaggyDog.set</a:t>
            </a:r>
            <a:r>
              <a:rPr lang="en-US" sz="1200" dirty="0" err="1">
                <a:solidFill>
                  <a:srgbClr val="000000"/>
                </a:solidFill>
                <a:latin typeface="Consolas"/>
                <a:ea typeface="Consolas"/>
                <a:cs typeface="Consolas"/>
                <a:sym typeface="Consolas"/>
              </a:rPr>
              <a:t>HairLength</a:t>
            </a:r>
            <a:r>
              <a:rPr lang="en" sz="1200" dirty="0">
                <a:solidFill>
                  <a:srgbClr val="000000"/>
                </a:solidFill>
                <a:latin typeface="Consolas"/>
                <a:ea typeface="Consolas"/>
                <a:cs typeface="Consolas"/>
                <a:sym typeface="Consolas"/>
              </a:rPr>
              <a:t>(1);</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a:t>
            </a:r>
          </a:p>
        </p:txBody>
      </p:sp>
      <p:cxnSp>
        <p:nvCxnSpPr>
          <p:cNvPr id="644" name="Shape 644"/>
          <p:cNvCxnSpPr/>
          <p:nvPr/>
        </p:nvCxnSpPr>
        <p:spPr>
          <a:xfrm flipH="1">
            <a:off x="4595007" y="1302328"/>
            <a:ext cx="13938" cy="3386120"/>
          </a:xfrm>
          <a:prstGeom prst="straightConnector1">
            <a:avLst/>
          </a:prstGeom>
          <a:noFill/>
          <a:ln w="19050" cap="flat">
            <a:solidFill>
              <a:srgbClr val="999999"/>
            </a:solidFill>
            <a:prstDash val="solid"/>
            <a:round/>
            <a:headEnd type="none" w="lg" len="lg"/>
            <a:tailEnd type="none" w="lg" len="lg"/>
          </a:ln>
        </p:spPr>
      </p:cxnSp>
      <p:sp>
        <p:nvSpPr>
          <p:cNvPr id="645" name="Shape 645"/>
          <p:cNvSpPr txBox="1"/>
          <p:nvPr/>
        </p:nvSpPr>
        <p:spPr>
          <a:xfrm>
            <a:off x="194490" y="504256"/>
            <a:ext cx="8515401" cy="862450"/>
          </a:xfrm>
          <a:prstGeom prst="rect">
            <a:avLst/>
          </a:prstGeom>
          <a:noFill/>
          <a:ln>
            <a:noFill/>
          </a:ln>
        </p:spPr>
        <p:txBody>
          <a:bodyPr wrap="square" lIns="91425" tIns="91425" rIns="91425" bIns="91425" anchor="ctr" anchorCtr="0">
            <a:spAutoFit/>
          </a:bodyPr>
          <a:lstStyle/>
          <a:p>
            <a:pPr marL="101600" lvl="0" rtl="0">
              <a:lnSpc>
                <a:spcPct val="115000"/>
              </a:lnSpc>
              <a:spcBef>
                <a:spcPts val="0"/>
              </a:spcBef>
              <a:buClr>
                <a:schemeClr val="dk1"/>
              </a:buClr>
              <a:buSzPct val="100000"/>
            </a:pPr>
            <a:r>
              <a:rPr lang="en" sz="2000" dirty="0">
                <a:solidFill>
                  <a:schemeClr val="dk1"/>
                </a:solidFill>
              </a:rPr>
              <a:t>Check that the </a:t>
            </a:r>
            <a:r>
              <a:rPr lang="en" sz="2000" dirty="0">
                <a:solidFill>
                  <a:srgbClr val="0000FF"/>
                </a:solidFill>
                <a:latin typeface="Consolas"/>
                <a:ea typeface="Consolas"/>
                <a:cs typeface="Consolas"/>
                <a:sym typeface="Consolas"/>
              </a:rPr>
              <a:t>groom</a:t>
            </a:r>
            <a:r>
              <a:rPr lang="en" sz="2000" dirty="0">
                <a:solidFill>
                  <a:schemeClr val="dk1"/>
                </a:solidFill>
              </a:rPr>
              <a:t> method works by printing out the </a:t>
            </a:r>
            <a:r>
              <a:rPr lang="en" sz="2000" dirty="0">
                <a:solidFill>
                  <a:srgbClr val="0000FF"/>
                </a:solidFill>
                <a:latin typeface="Consolas"/>
                <a:ea typeface="Consolas"/>
                <a:cs typeface="Consolas"/>
                <a:sym typeface="Consolas"/>
              </a:rPr>
              <a:t>Dog</a:t>
            </a:r>
            <a:r>
              <a:rPr lang="en" sz="2000" dirty="0">
                <a:solidFill>
                  <a:schemeClr val="dk1"/>
                </a:solidFill>
              </a:rPr>
              <a:t>’s hair length before and after we send it to the groomer</a:t>
            </a:r>
          </a:p>
        </p:txBody>
      </p:sp>
      <p:sp>
        <p:nvSpPr>
          <p:cNvPr id="7" name="Shape 634"/>
          <p:cNvSpPr txBox="1">
            <a:spLocks noGrp="1"/>
          </p:cNvSpPr>
          <p:nvPr>
            <p:ph type="title"/>
          </p:nvPr>
        </p:nvSpPr>
        <p:spPr>
          <a:xfrm>
            <a:off x="86591" y="49186"/>
            <a:ext cx="8229600" cy="600134"/>
          </a:xfrm>
          <a:prstGeom prst="rect">
            <a:avLst/>
          </a:prstGeom>
        </p:spPr>
        <p:txBody>
          <a:bodyPr lIns="91425" tIns="91425" rIns="91425" bIns="91425" anchor="b" anchorCtr="0">
            <a:spAutoFit/>
          </a:bodyPr>
          <a:lstStyle/>
          <a:p>
            <a:pPr>
              <a:spcBef>
                <a:spcPts val="0"/>
              </a:spcBef>
              <a:buNone/>
            </a:pPr>
            <a:r>
              <a:rPr lang="en" sz="3000" dirty="0"/>
              <a:t>Example: Accessors (1/2)</a:t>
            </a:r>
          </a:p>
        </p:txBody>
      </p:sp>
      <p:sp>
        <p:nvSpPr>
          <p:cNvPr id="3" name="TextBox 2"/>
          <p:cNvSpPr txBox="1"/>
          <p:nvPr/>
        </p:nvSpPr>
        <p:spPr>
          <a:xfrm>
            <a:off x="4635225" y="3539814"/>
            <a:ext cx="4508775" cy="1047979"/>
          </a:xfrm>
          <a:prstGeom prst="rect">
            <a:avLst/>
          </a:prstGeom>
          <a:noFill/>
        </p:spPr>
        <p:txBody>
          <a:bodyPr wrap="square" rtlCol="0">
            <a:spAutoFit/>
          </a:bodyPr>
          <a:lstStyle/>
          <a:p>
            <a:pPr marL="101600" lvl="0">
              <a:lnSpc>
                <a:spcPct val="115000"/>
              </a:lnSpc>
              <a:buClr>
                <a:schemeClr val="dk1"/>
              </a:buClr>
              <a:buSzPct val="100000"/>
            </a:pPr>
            <a:r>
              <a:rPr lang="en" sz="1800" dirty="0">
                <a:solidFill>
                  <a:schemeClr val="dk1"/>
                </a:solidFill>
              </a:rPr>
              <a:t>We use the </a:t>
            </a:r>
            <a:r>
              <a:rPr lang="en" sz="1800" b="1" dirty="0">
                <a:solidFill>
                  <a:srgbClr val="FF0000"/>
                </a:solidFill>
              </a:rPr>
              <a:t>accessor</a:t>
            </a:r>
            <a:r>
              <a:rPr lang="en" sz="1800" dirty="0">
                <a:solidFill>
                  <a:srgbClr val="FF0000"/>
                </a:solidFill>
              </a:rPr>
              <a:t> </a:t>
            </a:r>
            <a:r>
              <a:rPr lang="en" sz="1800" dirty="0">
                <a:solidFill>
                  <a:srgbClr val="0000FF"/>
                </a:solidFill>
                <a:latin typeface="Consolas"/>
                <a:ea typeface="Consolas"/>
                <a:cs typeface="Consolas"/>
                <a:sym typeface="Consolas"/>
              </a:rPr>
              <a:t>get</a:t>
            </a:r>
            <a:r>
              <a:rPr lang="en-US" sz="1800" dirty="0" err="1">
                <a:solidFill>
                  <a:srgbClr val="0000FF"/>
                </a:solidFill>
                <a:latin typeface="Consolas"/>
                <a:ea typeface="Consolas"/>
                <a:cs typeface="Consolas"/>
                <a:sym typeface="Consolas"/>
              </a:rPr>
              <a:t>HairLength</a:t>
            </a:r>
            <a:r>
              <a:rPr lang="en" sz="1800" dirty="0">
                <a:solidFill>
                  <a:schemeClr val="dk1"/>
                </a:solidFill>
              </a:rPr>
              <a:t> to retrieve the value </a:t>
            </a:r>
            <a:r>
              <a:rPr lang="en" sz="1800" dirty="0" err="1">
                <a:solidFill>
                  <a:srgbClr val="0000FF"/>
                </a:solidFill>
                <a:latin typeface="Consolas"/>
                <a:ea typeface="Consolas"/>
                <a:cs typeface="Consolas"/>
                <a:sym typeface="Consolas"/>
              </a:rPr>
              <a:t>django</a:t>
            </a:r>
            <a:r>
              <a:rPr lang="en" sz="1800" dirty="0">
                <a:solidFill>
                  <a:schemeClr val="dk1"/>
                </a:solidFill>
              </a:rPr>
              <a:t> stores in its </a:t>
            </a:r>
            <a:r>
              <a:rPr lang="en" sz="1800" dirty="0">
                <a:solidFill>
                  <a:srgbClr val="0000FF"/>
                </a:solidFill>
                <a:latin typeface="Consolas"/>
                <a:ea typeface="Consolas"/>
                <a:cs typeface="Consolas"/>
                <a:sym typeface="Consolas"/>
              </a:rPr>
              <a:t>_</a:t>
            </a:r>
            <a:r>
              <a:rPr lang="en-US" sz="1800" dirty="0" err="1">
                <a:solidFill>
                  <a:srgbClr val="0000FF"/>
                </a:solidFill>
                <a:latin typeface="Consolas"/>
                <a:ea typeface="Consolas"/>
                <a:cs typeface="Consolas"/>
                <a:sym typeface="Consolas"/>
              </a:rPr>
              <a:t>hairLength</a:t>
            </a:r>
            <a:r>
              <a:rPr lang="en" sz="1800" dirty="0">
                <a:solidFill>
                  <a:schemeClr val="dk1"/>
                </a:solidFill>
              </a:rPr>
              <a:t> instance variable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animEffect transition="in" filter="fade">
                                      <p:cBhvr>
                                        <p:cTn id="7" dur="500"/>
                                        <p:tgtEl>
                                          <p:spTgt spid="6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3"/>
                                        </p:tgtEl>
                                        <p:attrNameLst>
                                          <p:attrName>style.visibility</p:attrName>
                                        </p:attrNameLst>
                                      </p:cBhvr>
                                      <p:to>
                                        <p:strVal val="visible"/>
                                      </p:to>
                                    </p:set>
                                    <p:animEffect transition="in" filter="fade">
                                      <p:cBhvr>
                                        <p:cTn id="12" dur="500"/>
                                        <p:tgtEl>
                                          <p:spTgt spid="643"/>
                                        </p:tgtEl>
                                      </p:cBhvr>
                                    </p:animEffect>
                                  </p:childTnLst>
                                </p:cTn>
                              </p:par>
                              <p:par>
                                <p:cTn id="13" presetID="10" presetClass="entr" presetSubtype="0" fill="hold" nodeType="withEffect">
                                  <p:stCondLst>
                                    <p:cond delay="0"/>
                                  </p:stCondLst>
                                  <p:childTnLst>
                                    <p:set>
                                      <p:cBhvr>
                                        <p:cTn id="14" dur="1" fill="hold">
                                          <p:stCondLst>
                                            <p:cond delay="0"/>
                                          </p:stCondLst>
                                        </p:cTn>
                                        <p:tgtEl>
                                          <p:spTgt spid="644"/>
                                        </p:tgtEl>
                                        <p:attrNameLst>
                                          <p:attrName>style.visibility</p:attrName>
                                        </p:attrNameLst>
                                      </p:cBhvr>
                                      <p:to>
                                        <p:strVal val="visible"/>
                                      </p:to>
                                    </p:set>
                                    <p:animEffect transition="in" filter="fade">
                                      <p:cBhvr>
                                        <p:cTn id="15" dur="500"/>
                                        <p:tgtEl>
                                          <p:spTgt spid="6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46"/>
                                        </p:tgtEl>
                                        <p:attrNameLst>
                                          <p:attrName>style.visibility</p:attrName>
                                        </p:attrNameLst>
                                      </p:cBhvr>
                                      <p:to>
                                        <p:strVal val="visible"/>
                                      </p:to>
                                    </p:set>
                                    <p:animEffect transition="in" filter="fade">
                                      <p:cBhvr>
                                        <p:cTn id="20" dur="500"/>
                                        <p:tgtEl>
                                          <p:spTgt spid="6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p:bldP spid="646"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prstGeom prst="rect">
            <a:avLst/>
          </a:prstGeom>
        </p:spPr>
        <p:txBody>
          <a:bodyPr lIns="91425" tIns="91425" rIns="91425" bIns="91425" anchor="b" anchorCtr="0">
            <a:spAutoFit/>
          </a:bodyPr>
          <a:lstStyle/>
          <a:p>
            <a:pPr>
              <a:spcBef>
                <a:spcPts val="0"/>
              </a:spcBef>
              <a:buNone/>
            </a:pPr>
            <a:r>
              <a:rPr lang="en" dirty="0"/>
              <a:t>This Lecture:</a:t>
            </a:r>
          </a:p>
        </p:txBody>
      </p:sp>
      <p:sp>
        <p:nvSpPr>
          <p:cNvPr id="56" name="Shape 56"/>
          <p:cNvSpPr txBox="1">
            <a:spLocks noGrp="1"/>
          </p:cNvSpPr>
          <p:nvPr>
            <p:ph type="body" idx="1"/>
          </p:nvPr>
        </p:nvSpPr>
        <p:spPr>
          <a:xfrm>
            <a:off x="457200" y="1200150"/>
            <a:ext cx="5976257" cy="2810996"/>
          </a:xfrm>
          <a:prstGeom prst="rect">
            <a:avLst/>
          </a:prstGeom>
        </p:spPr>
        <p:txBody>
          <a:bodyPr wrap="square" lIns="91425" tIns="91425" rIns="91425" bIns="91425" anchor="t" anchorCtr="0">
            <a:spAutoFit/>
          </a:bodyPr>
          <a:lstStyle/>
          <a:p>
            <a:pPr marL="457200" marR="0" lvl="0" indent="-381000" algn="l" rtl="0">
              <a:lnSpc>
                <a:spcPct val="100000"/>
              </a:lnSpc>
              <a:spcBef>
                <a:spcPts val="600"/>
              </a:spcBef>
              <a:spcAft>
                <a:spcPts val="1000"/>
              </a:spcAft>
              <a:buClr>
                <a:schemeClr val="dk1"/>
              </a:buClr>
              <a:buSzPct val="100000"/>
              <a:buFontTx/>
              <a:buChar char="●"/>
            </a:pPr>
            <a:r>
              <a:rPr lang="en" sz="2400" dirty="0">
                <a:hlinkClick r:id="rId3" action="ppaction://hlinksldjump"/>
              </a:rPr>
              <a:t>Storing values </a:t>
            </a:r>
            <a:r>
              <a:rPr lang="en-US" sz="2400" dirty="0">
                <a:hlinkClick r:id="rId3" action="ppaction://hlinksldjump"/>
              </a:rPr>
              <a:t>in variables</a:t>
            </a:r>
            <a:endParaRPr lang="en" sz="2400" b="1" dirty="0">
              <a:solidFill>
                <a:srgbClr val="FF0000"/>
              </a:solidFill>
            </a:endParaRPr>
          </a:p>
          <a:p>
            <a:pPr marL="457200" marR="0" lvl="0" indent="-381000" algn="l" rtl="0">
              <a:lnSpc>
                <a:spcPct val="100000"/>
              </a:lnSpc>
              <a:spcBef>
                <a:spcPts val="600"/>
              </a:spcBef>
              <a:spcAft>
                <a:spcPts val="1000"/>
              </a:spcAft>
              <a:buClr>
                <a:schemeClr val="dk1"/>
              </a:buClr>
              <a:buSzPct val="100000"/>
              <a:buFontTx/>
              <a:buChar char="●"/>
            </a:pPr>
            <a:r>
              <a:rPr lang="en" sz="2400" dirty="0">
                <a:hlinkClick r:id="rId4" action="ppaction://hlinksldjump"/>
              </a:rPr>
              <a:t>Methods that take </a:t>
            </a:r>
            <a:r>
              <a:rPr lang="en-US" dirty="0">
                <a:hlinkClick r:id="rId4" action="ppaction://hlinksldjump"/>
              </a:rPr>
              <a:t>in objects as parameters</a:t>
            </a:r>
            <a:endParaRPr lang="en" sz="2400" b="1" dirty="0">
              <a:solidFill>
                <a:srgbClr val="FF0000"/>
              </a:solidFill>
            </a:endParaRPr>
          </a:p>
          <a:p>
            <a:pPr marL="457200" marR="0" lvl="0" indent="-381000" algn="l" rtl="0">
              <a:lnSpc>
                <a:spcPct val="100000"/>
              </a:lnSpc>
              <a:spcBef>
                <a:spcPts val="600"/>
              </a:spcBef>
              <a:spcAft>
                <a:spcPts val="1000"/>
              </a:spcAft>
              <a:buClr>
                <a:schemeClr val="dk1"/>
              </a:buClr>
              <a:buSzPct val="100000"/>
              <a:buFontTx/>
              <a:buChar char="●"/>
            </a:pPr>
            <a:r>
              <a:rPr lang="en-US" sz="2400" dirty="0">
                <a:hlinkClick r:id="rId5" action="ppaction://hlinksldjump"/>
              </a:rPr>
              <a:t>Containment and association relationships </a:t>
            </a:r>
            <a:r>
              <a:rPr lang="en" sz="2400" dirty="0">
                <a:hlinkClick r:id="rId5" action="ppaction://hlinksldjump"/>
              </a:rPr>
              <a:t>(how objects know about other objects in the same program)</a:t>
            </a:r>
            <a:endParaRPr lang="en" sz="2400" dirty="0"/>
          </a:p>
        </p:txBody>
      </p:sp>
      <p:sp>
        <p:nvSpPr>
          <p:cNvPr id="2" name="Ορθογώνιο 1">
            <a:hlinkClick r:id="rId5" action="ppaction://hlinksldjump"/>
          </p:cNvPr>
          <p:cNvSpPr/>
          <p:nvPr/>
        </p:nvSpPr>
        <p:spPr>
          <a:xfrm>
            <a:off x="937549" y="2777924"/>
            <a:ext cx="4363656" cy="451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Ορθογώνιο 3">
            <a:hlinkClick r:id="rId4" action="ppaction://hlinksldjump"/>
          </p:cNvPr>
          <p:cNvSpPr/>
          <p:nvPr/>
        </p:nvSpPr>
        <p:spPr>
          <a:xfrm>
            <a:off x="3773347" y="1909823"/>
            <a:ext cx="1643605" cy="35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Ορθογώνιο 4">
            <a:hlinkClick r:id="rId4" action="ppaction://hlinksldjump"/>
          </p:cNvPr>
          <p:cNvSpPr/>
          <p:nvPr/>
        </p:nvSpPr>
        <p:spPr>
          <a:xfrm>
            <a:off x="937549" y="2210765"/>
            <a:ext cx="1817226" cy="43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8" name="Google Shape;125;p6"/>
          <p:cNvPicPr preferRelativeResize="0"/>
          <p:nvPr/>
        </p:nvPicPr>
        <p:blipFill rotWithShape="1">
          <a:blip r:embed="rId6">
            <a:alphaModFix/>
          </a:blip>
          <a:srcRect/>
          <a:stretch/>
        </p:blipFill>
        <p:spPr>
          <a:xfrm>
            <a:off x="6470530" y="1130288"/>
            <a:ext cx="2146822" cy="2146822"/>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Shape 643"/>
          <p:cNvSpPr txBox="1">
            <a:spLocks noGrp="1"/>
          </p:cNvSpPr>
          <p:nvPr>
            <p:ph type="body" idx="1"/>
          </p:nvPr>
        </p:nvSpPr>
        <p:spPr>
          <a:xfrm>
            <a:off x="365168" y="767936"/>
            <a:ext cx="5229599" cy="3582489"/>
          </a:xfrm>
          <a:prstGeom prst="rect">
            <a:avLst/>
          </a:prstGeom>
        </p:spPr>
        <p:txBody>
          <a:bodyPr lIns="91425" tIns="91425" rIns="91425" bIns="91425" anchor="t" anchorCtr="0">
            <a:spAutoFit/>
          </a:bodyPr>
          <a:lstStyle/>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public class PetShop {</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private DogGroomer _groomer;</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public PetShop() {</a:t>
            </a:r>
          </a:p>
          <a:p>
            <a:pPr lvl="0" defTabSz="403225">
              <a:lnSpc>
                <a:spcPct val="115000"/>
              </a:lnSpc>
              <a:buNone/>
            </a:pPr>
            <a:r>
              <a:rPr lang="x-none" sz="1200" dirty="0">
                <a:solidFill>
                  <a:srgbClr val="000000"/>
                </a:solidFill>
                <a:latin typeface="Consolas"/>
                <a:ea typeface="Consolas"/>
                <a:cs typeface="Consolas"/>
                <a:sym typeface="Consolas"/>
              </a:rPr>
              <a:t>		_groomer = new DogGroomer();</a:t>
            </a:r>
          </a:p>
          <a:p>
            <a:pPr lvl="0" defTabSz="403225">
              <a:lnSpc>
                <a:spcPct val="115000"/>
              </a:lnSpc>
              <a:buNone/>
            </a:pPr>
            <a:r>
              <a:rPr lang="x-none" sz="1200" dirty="0">
                <a:solidFill>
                  <a:srgbClr val="000000"/>
                </a:solidFill>
                <a:latin typeface="Consolas"/>
                <a:ea typeface="Consolas"/>
                <a:cs typeface="Consolas"/>
                <a:sym typeface="Consolas"/>
              </a:rPr>
              <a:t>		this.testGroomer();</a:t>
            </a:r>
          </a:p>
          <a:p>
            <a:pPr lvl="0" defTabSz="403225">
              <a:lnSpc>
                <a:spcPct val="115000"/>
              </a:lnSpc>
              <a:buNone/>
            </a:pPr>
            <a:r>
              <a:rPr lang="x-none" sz="1200" dirty="0">
                <a:solidFill>
                  <a:srgbClr val="000000"/>
                </a:solidFill>
                <a:latin typeface="Consolas"/>
                <a:ea typeface="Consolas"/>
                <a:cs typeface="Consolas"/>
                <a:sym typeface="Consolas"/>
              </a:rPr>
              <a:t>	}</a:t>
            </a:r>
          </a:p>
          <a:p>
            <a:pPr lvl="0" defTabSz="403225">
              <a:lnSpc>
                <a:spcPct val="115000"/>
              </a:lnSpc>
              <a:buNone/>
            </a:pPr>
            <a:endParaRPr lang="en" sz="1200" dirty="0">
              <a:solidFill>
                <a:srgbClr val="000000"/>
              </a:solidFill>
              <a:latin typeface="Consolas"/>
              <a:ea typeface="Consolas"/>
              <a:cs typeface="Consolas"/>
              <a:sym typeface="Consolas"/>
            </a:endParaRP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public void testGroomer() {</a:t>
            </a:r>
          </a:p>
          <a:p>
            <a:pPr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Dog django = new Dog();</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a:t>
            </a:r>
            <a:r>
              <a:rPr lang="x-none" sz="1200" b="1" dirty="0" err="1">
                <a:solidFill>
                  <a:srgbClr val="FF0000"/>
                </a:solidFill>
                <a:latin typeface="Consolas"/>
                <a:ea typeface="Consolas"/>
                <a:cs typeface="Consolas"/>
                <a:sym typeface="Consolas"/>
              </a:rPr>
              <a:t>System.out.println</a:t>
            </a:r>
            <a:r>
              <a:rPr lang="x-none" sz="1200" b="1" dirty="0">
                <a:solidFill>
                  <a:srgbClr val="FF0000"/>
                </a:solidFill>
                <a:latin typeface="Consolas"/>
                <a:ea typeface="Consolas"/>
                <a:cs typeface="Consolas"/>
                <a:sym typeface="Consolas"/>
              </a:rPr>
              <a:t>(</a:t>
            </a:r>
            <a:r>
              <a:rPr lang="x-none" sz="1200" b="1" dirty="0" err="1">
                <a:solidFill>
                  <a:srgbClr val="FF0000"/>
                </a:solidFill>
                <a:latin typeface="Consolas"/>
                <a:ea typeface="Consolas"/>
                <a:cs typeface="Consolas"/>
                <a:sym typeface="Consolas"/>
              </a:rPr>
              <a:t>django.getHairLength</a:t>
            </a:r>
            <a:r>
              <a:rPr lang="x-none" sz="1200" b="1" dirty="0">
                <a:solidFill>
                  <a:srgbClr val="FF0000"/>
                </a:solidFill>
                <a:latin typeface="Consolas"/>
                <a:ea typeface="Consolas"/>
                <a:cs typeface="Consolas"/>
                <a:sym typeface="Consolas"/>
              </a:rPr>
              <a:t>());</a:t>
            </a:r>
          </a:p>
          <a:p>
            <a:pPr lvl="0" defTabSz="403225">
              <a:lnSpc>
                <a:spcPct val="115000"/>
              </a:lnSpc>
              <a:buNone/>
            </a:pPr>
            <a:r>
              <a:rPr lang="x-none" sz="1200" dirty="0">
                <a:solidFill>
                  <a:srgbClr val="000000"/>
                </a:solidFill>
                <a:latin typeface="Consolas"/>
                <a:ea typeface="Consolas"/>
                <a:cs typeface="Consolas"/>
                <a:sym typeface="Consolas"/>
              </a:rPr>
              <a:t>		_groomer.groom(django);</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a:t>
            </a:r>
            <a:r>
              <a:rPr lang="x-none" sz="1200" b="1" dirty="0" err="1">
                <a:solidFill>
                  <a:srgbClr val="FF0000"/>
                </a:solidFill>
                <a:latin typeface="Consolas"/>
                <a:ea typeface="Consolas"/>
                <a:cs typeface="Consolas"/>
                <a:sym typeface="Consolas"/>
              </a:rPr>
              <a:t>System.out.println</a:t>
            </a:r>
            <a:r>
              <a:rPr lang="x-none" sz="1200" b="1" dirty="0">
                <a:solidFill>
                  <a:srgbClr val="FF0000"/>
                </a:solidFill>
                <a:latin typeface="Consolas"/>
                <a:ea typeface="Consolas"/>
                <a:cs typeface="Consolas"/>
                <a:sym typeface="Consolas"/>
              </a:rPr>
              <a:t>(</a:t>
            </a:r>
            <a:r>
              <a:rPr lang="x-none" sz="1200" b="1" dirty="0" err="1">
                <a:solidFill>
                  <a:srgbClr val="FF0000"/>
                </a:solidFill>
                <a:latin typeface="Consolas"/>
                <a:ea typeface="Consolas"/>
                <a:cs typeface="Consolas"/>
                <a:sym typeface="Consolas"/>
              </a:rPr>
              <a:t>django.getHairLength</a:t>
            </a:r>
            <a:r>
              <a:rPr lang="x-none" sz="1200" b="1" dirty="0">
                <a:solidFill>
                  <a:srgbClr val="FF0000"/>
                </a:solidFill>
                <a:latin typeface="Consolas"/>
                <a:ea typeface="Consolas"/>
                <a:cs typeface="Consolas"/>
                <a:sym typeface="Consolas"/>
              </a:rPr>
              <a:t>());</a:t>
            </a:r>
            <a:endParaRPr lang="x-none" sz="1200" dirty="0">
              <a:solidFill>
                <a:srgbClr val="000000"/>
              </a:solidFill>
              <a:latin typeface="Consolas"/>
              <a:ea typeface="Consolas"/>
              <a:cs typeface="Consolas"/>
              <a:sym typeface="Consolas"/>
            </a:endParaRP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	}</a:t>
            </a:r>
          </a:p>
          <a:p>
            <a:pPr lvl="0" defTabSz="403225">
              <a:lnSpc>
                <a:spcPct val="115000"/>
              </a:lnSpc>
              <a:buClr>
                <a:schemeClr val="dk1"/>
              </a:buClr>
              <a:buSzPct val="78571"/>
              <a:buNone/>
            </a:pPr>
            <a:r>
              <a:rPr lang="x-none" sz="1200" dirty="0">
                <a:solidFill>
                  <a:srgbClr val="000000"/>
                </a:solidFill>
                <a:latin typeface="Consolas"/>
                <a:ea typeface="Consolas"/>
                <a:cs typeface="Consolas"/>
                <a:sym typeface="Consolas"/>
              </a:rPr>
              <a:t>}</a:t>
            </a:r>
          </a:p>
          <a:p>
            <a:pPr lvl="0" defTabSz="403225" rtl="0">
              <a:lnSpc>
                <a:spcPct val="115000"/>
              </a:lnSpc>
              <a:spcBef>
                <a:spcPts val="0"/>
              </a:spcBef>
              <a:buClr>
                <a:schemeClr val="dk1"/>
              </a:buClr>
              <a:buSzPct val="78571"/>
              <a:buFont typeface="Arial"/>
              <a:buNone/>
            </a:pPr>
            <a:endParaRPr lang="en" sz="1200" dirty="0">
              <a:solidFill>
                <a:srgbClr val="000000"/>
              </a:solidFill>
              <a:latin typeface="Consolas"/>
              <a:ea typeface="Consolas"/>
              <a:cs typeface="Consolas"/>
              <a:sym typeface="Consolas"/>
            </a:endParaRPr>
          </a:p>
        </p:txBody>
      </p:sp>
      <p:sp>
        <p:nvSpPr>
          <p:cNvPr id="646" name="Shape 646"/>
          <p:cNvSpPr txBox="1">
            <a:spLocks noGrp="1"/>
          </p:cNvSpPr>
          <p:nvPr>
            <p:ph type="body" idx="2"/>
          </p:nvPr>
        </p:nvSpPr>
        <p:spPr>
          <a:xfrm>
            <a:off x="4820785" y="1211213"/>
            <a:ext cx="4567200" cy="2294765"/>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public class DogGroomer {</a:t>
            </a:r>
          </a:p>
          <a:p>
            <a:pPr lvl="0" defTabSz="403225" rtl="0">
              <a:lnSpc>
                <a:spcPct val="115000"/>
              </a:lnSpc>
              <a:spcBef>
                <a:spcPts val="0"/>
              </a:spcBef>
              <a:buClr>
                <a:schemeClr val="dk1"/>
              </a:buClr>
              <a:buFont typeface="Arial"/>
              <a:buNone/>
            </a:pPr>
            <a:endParaRPr sz="12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public DogGroomer() {</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a:t>
            </a:r>
            <a:r>
              <a:rPr lang="en" sz="1200" dirty="0">
                <a:solidFill>
                  <a:srgbClr val="999999"/>
                </a:solidFill>
                <a:latin typeface="Consolas"/>
                <a:ea typeface="Consolas"/>
                <a:cs typeface="Consolas"/>
                <a:sym typeface="Consolas"/>
              </a:rPr>
              <a:t>// this is the constructor!</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2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public void groom(Dog shaggyDog) {</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shaggyDog.set</a:t>
            </a:r>
            <a:r>
              <a:rPr lang="en-US" sz="1200" dirty="0" err="1">
                <a:solidFill>
                  <a:srgbClr val="000000"/>
                </a:solidFill>
                <a:latin typeface="Consolas"/>
                <a:ea typeface="Consolas"/>
                <a:cs typeface="Consolas"/>
                <a:sym typeface="Consolas"/>
              </a:rPr>
              <a:t>HairLength</a:t>
            </a:r>
            <a:r>
              <a:rPr lang="en" sz="1200" dirty="0">
                <a:solidFill>
                  <a:srgbClr val="000000"/>
                </a:solidFill>
                <a:latin typeface="Consolas"/>
                <a:ea typeface="Consolas"/>
                <a:cs typeface="Consolas"/>
                <a:sym typeface="Consolas"/>
              </a:rPr>
              <a:t>(1);</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200" dirty="0">
                <a:solidFill>
                  <a:srgbClr val="000000"/>
                </a:solidFill>
                <a:latin typeface="Consolas"/>
                <a:ea typeface="Consolas"/>
                <a:cs typeface="Consolas"/>
                <a:sym typeface="Consolas"/>
              </a:rPr>
              <a:t>}</a:t>
            </a:r>
          </a:p>
        </p:txBody>
      </p:sp>
      <p:cxnSp>
        <p:nvCxnSpPr>
          <p:cNvPr id="644" name="Shape 644"/>
          <p:cNvCxnSpPr/>
          <p:nvPr/>
        </p:nvCxnSpPr>
        <p:spPr>
          <a:xfrm>
            <a:off x="4572896" y="942747"/>
            <a:ext cx="0" cy="2797980"/>
          </a:xfrm>
          <a:prstGeom prst="straightConnector1">
            <a:avLst/>
          </a:prstGeom>
          <a:noFill/>
          <a:ln w="19050" cap="flat">
            <a:solidFill>
              <a:srgbClr val="999999"/>
            </a:solidFill>
            <a:prstDash val="solid"/>
            <a:round/>
            <a:headEnd type="none" w="lg" len="lg"/>
            <a:tailEnd type="none" w="lg" len="lg"/>
          </a:ln>
        </p:spPr>
      </p:cxnSp>
      <p:sp>
        <p:nvSpPr>
          <p:cNvPr id="645" name="Shape 645"/>
          <p:cNvSpPr txBox="1"/>
          <p:nvPr/>
        </p:nvSpPr>
        <p:spPr>
          <a:xfrm>
            <a:off x="198051" y="414169"/>
            <a:ext cx="9057899" cy="508507"/>
          </a:xfrm>
          <a:prstGeom prst="rect">
            <a:avLst/>
          </a:prstGeom>
          <a:noFill/>
          <a:ln>
            <a:noFill/>
          </a:ln>
        </p:spPr>
        <p:txBody>
          <a:bodyPr lIns="91425" tIns="91425" rIns="91425" bIns="91425" anchor="ctr" anchorCtr="0">
            <a:spAutoFit/>
          </a:bodyPr>
          <a:lstStyle/>
          <a:p>
            <a:pPr marL="457200" indent="-355600">
              <a:lnSpc>
                <a:spcPct val="115000"/>
              </a:lnSpc>
              <a:buClr>
                <a:schemeClr val="dk1"/>
              </a:buClr>
              <a:buSzPct val="100000"/>
              <a:buFont typeface="Arial"/>
              <a:buChar char="●"/>
            </a:pPr>
            <a:r>
              <a:rPr lang="en" sz="2000" dirty="0">
                <a:solidFill>
                  <a:schemeClr val="dk1"/>
                </a:solidFill>
              </a:rPr>
              <a:t>What values print out to the console?</a:t>
            </a:r>
          </a:p>
        </p:txBody>
      </p:sp>
      <p:sp>
        <p:nvSpPr>
          <p:cNvPr id="6" name="Shape 634"/>
          <p:cNvSpPr txBox="1">
            <a:spLocks noGrp="1"/>
          </p:cNvSpPr>
          <p:nvPr>
            <p:ph type="title"/>
          </p:nvPr>
        </p:nvSpPr>
        <p:spPr>
          <a:xfrm>
            <a:off x="86591" y="49186"/>
            <a:ext cx="8229600" cy="600134"/>
          </a:xfrm>
          <a:prstGeom prst="rect">
            <a:avLst/>
          </a:prstGeom>
        </p:spPr>
        <p:txBody>
          <a:bodyPr lIns="91425" tIns="91425" rIns="91425" bIns="91425" anchor="b" anchorCtr="0">
            <a:spAutoFit/>
          </a:bodyPr>
          <a:lstStyle/>
          <a:p>
            <a:pPr>
              <a:spcBef>
                <a:spcPts val="0"/>
              </a:spcBef>
              <a:buNone/>
            </a:pPr>
            <a:r>
              <a:rPr lang="en" sz="3000" dirty="0"/>
              <a:t>Example: Accessors (2/2)</a:t>
            </a:r>
          </a:p>
        </p:txBody>
      </p:sp>
      <p:sp>
        <p:nvSpPr>
          <p:cNvPr id="2" name="TextBox 1"/>
          <p:cNvSpPr txBox="1"/>
          <p:nvPr/>
        </p:nvSpPr>
        <p:spPr>
          <a:xfrm>
            <a:off x="713882" y="4033674"/>
            <a:ext cx="8340436" cy="1047979"/>
          </a:xfrm>
          <a:prstGeom prst="rect">
            <a:avLst/>
          </a:prstGeom>
          <a:noFill/>
        </p:spPr>
        <p:txBody>
          <a:bodyPr wrap="square" rtlCol="0">
            <a:spAutoFit/>
          </a:bodyPr>
          <a:lstStyle/>
          <a:p>
            <a:pPr marL="457200" lvl="0" indent="-355600">
              <a:lnSpc>
                <a:spcPct val="115000"/>
              </a:lnSpc>
              <a:buClr>
                <a:schemeClr val="dk1"/>
              </a:buClr>
              <a:buSzPct val="100000"/>
              <a:buFont typeface="Courier New" charset="0"/>
              <a:buChar char="o"/>
            </a:pPr>
            <a:r>
              <a:rPr lang="en" sz="1800" dirty="0">
                <a:solidFill>
                  <a:schemeClr val="dk1"/>
                </a:solidFill>
              </a:rPr>
              <a:t>first, 3 </a:t>
            </a:r>
            <a:r>
              <a:rPr lang="en-US" sz="1800" dirty="0">
                <a:solidFill>
                  <a:schemeClr val="dk1"/>
                </a:solidFill>
              </a:rPr>
              <a:t>is printed </a:t>
            </a:r>
            <a:r>
              <a:rPr lang="en" sz="1800" dirty="0">
                <a:solidFill>
                  <a:schemeClr val="dk1"/>
                </a:solidFill>
              </a:rPr>
              <a:t>because 3 is the initial value we assign</a:t>
            </a:r>
            <a:r>
              <a:rPr lang="en-US" sz="1800" dirty="0" err="1">
                <a:solidFill>
                  <a:schemeClr val="dk1"/>
                </a:solidFill>
              </a:rPr>
              <a:t>ed</a:t>
            </a:r>
            <a:r>
              <a:rPr lang="en" sz="1800" dirty="0">
                <a:solidFill>
                  <a:schemeClr val="dk1"/>
                </a:solidFill>
              </a:rPr>
              <a:t> to </a:t>
            </a:r>
            <a:r>
              <a:rPr lang="en" sz="1800" dirty="0">
                <a:solidFill>
                  <a:srgbClr val="0000FF"/>
                </a:solidFill>
                <a:latin typeface="Consolas"/>
                <a:ea typeface="Consolas"/>
                <a:cs typeface="Consolas"/>
                <a:sym typeface="Consolas"/>
              </a:rPr>
              <a:t>_</a:t>
            </a:r>
            <a:r>
              <a:rPr lang="en-US" sz="1800" dirty="0" err="1">
                <a:solidFill>
                  <a:srgbClr val="0000FF"/>
                </a:solidFill>
                <a:latin typeface="Consolas"/>
                <a:ea typeface="Consolas"/>
                <a:cs typeface="Consolas"/>
                <a:sym typeface="Consolas"/>
              </a:rPr>
              <a:t>hairLength</a:t>
            </a:r>
            <a:r>
              <a:rPr lang="en" sz="1800" dirty="0">
                <a:solidFill>
                  <a:schemeClr val="dk1"/>
                </a:solidFill>
              </a:rPr>
              <a:t> in the </a:t>
            </a:r>
            <a:r>
              <a:rPr lang="en" sz="1800" dirty="0">
                <a:solidFill>
                  <a:srgbClr val="0000FF"/>
                </a:solidFill>
                <a:latin typeface="Consolas"/>
                <a:ea typeface="Consolas"/>
                <a:cs typeface="Consolas"/>
                <a:sym typeface="Consolas"/>
              </a:rPr>
              <a:t>Dog</a:t>
            </a:r>
            <a:r>
              <a:rPr lang="en" sz="1800" dirty="0">
                <a:solidFill>
                  <a:schemeClr val="dk1"/>
                </a:solidFill>
              </a:rPr>
              <a:t> constructor (slide 5</a:t>
            </a:r>
            <a:r>
              <a:rPr lang="en-US" sz="1800" dirty="0">
                <a:solidFill>
                  <a:schemeClr val="dk1"/>
                </a:solidFill>
              </a:rPr>
              <a:t>4</a:t>
            </a:r>
            <a:r>
              <a:rPr lang="en" sz="1800" dirty="0">
                <a:solidFill>
                  <a:schemeClr val="dk1"/>
                </a:solidFill>
              </a:rPr>
              <a:t>)</a:t>
            </a:r>
          </a:p>
          <a:p>
            <a:pPr marL="457200" lvl="0" indent="-355600">
              <a:lnSpc>
                <a:spcPct val="115000"/>
              </a:lnSpc>
              <a:buClr>
                <a:schemeClr val="dk1"/>
              </a:buClr>
              <a:buSzPct val="100000"/>
              <a:buFont typeface="Courier New" charset="0"/>
              <a:buChar char="o"/>
            </a:pPr>
            <a:r>
              <a:rPr lang="en-US" sz="1800" dirty="0">
                <a:solidFill>
                  <a:schemeClr val="dk1"/>
                </a:solidFill>
              </a:rPr>
              <a:t>next</a:t>
            </a:r>
            <a:r>
              <a:rPr lang="en" sz="1800" dirty="0">
                <a:solidFill>
                  <a:schemeClr val="dk1"/>
                </a:solidFill>
              </a:rPr>
              <a:t>, 1 prints out because </a:t>
            </a:r>
            <a:r>
              <a:rPr lang="en" sz="1800" dirty="0">
                <a:solidFill>
                  <a:srgbClr val="0000FF"/>
                </a:solidFill>
                <a:latin typeface="Consolas"/>
                <a:ea typeface="Consolas"/>
                <a:cs typeface="Consolas"/>
                <a:sym typeface="Consolas"/>
              </a:rPr>
              <a:t>groomer</a:t>
            </a:r>
            <a:r>
              <a:rPr lang="en" sz="1800" dirty="0">
                <a:solidFill>
                  <a:schemeClr val="dk1"/>
                </a:solidFill>
              </a:rPr>
              <a:t> just set </a:t>
            </a:r>
            <a:r>
              <a:rPr lang="en" sz="1800" dirty="0">
                <a:solidFill>
                  <a:srgbClr val="0000FF"/>
                </a:solidFill>
                <a:latin typeface="Consolas"/>
                <a:ea typeface="Consolas"/>
                <a:cs typeface="Consolas"/>
                <a:sym typeface="Consolas"/>
              </a:rPr>
              <a:t>django</a:t>
            </a:r>
            <a:r>
              <a:rPr lang="en" sz="1800" dirty="0">
                <a:solidFill>
                  <a:schemeClr val="dk1"/>
                </a:solidFill>
              </a:rPr>
              <a:t>’s hair length to 1</a:t>
            </a:r>
            <a:endParaRPr lang="en-US" sz="1800" dirty="0"/>
          </a:p>
        </p:txBody>
      </p:sp>
      <p:sp>
        <p:nvSpPr>
          <p:cNvPr id="11" name="Rectangle 10">
            <a:extLst>
              <a:ext uri="{FF2B5EF4-FFF2-40B4-BE49-F238E27FC236}">
                <a16:creationId xmlns:a16="http://schemas.microsoft.com/office/drawing/2014/main" id="{56EFBD7F-8844-5342-A000-96B7070108D8}"/>
              </a:ext>
            </a:extLst>
          </p:cNvPr>
          <p:cNvSpPr/>
          <p:nvPr/>
        </p:nvSpPr>
        <p:spPr>
          <a:xfrm>
            <a:off x="198050" y="862065"/>
            <a:ext cx="8580781" cy="31687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F5757D6-9AF6-7847-AF73-06927B4B0426}"/>
              </a:ext>
            </a:extLst>
          </p:cNvPr>
          <p:cNvSpPr/>
          <p:nvPr/>
        </p:nvSpPr>
        <p:spPr>
          <a:xfrm>
            <a:off x="6911439" y="332509"/>
            <a:ext cx="1769423" cy="522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 from previous slide!</a:t>
            </a:r>
          </a:p>
        </p:txBody>
      </p:sp>
      <p:cxnSp>
        <p:nvCxnSpPr>
          <p:cNvPr id="17" name="Elbow Connector 16">
            <a:extLst>
              <a:ext uri="{FF2B5EF4-FFF2-40B4-BE49-F238E27FC236}">
                <a16:creationId xmlns:a16="http://schemas.microsoft.com/office/drawing/2014/main" id="{591AF7B5-0EF8-E04D-8370-0768CD3FF254}"/>
              </a:ext>
            </a:extLst>
          </p:cNvPr>
          <p:cNvCxnSpPr>
            <a:stCxn id="12" idx="1"/>
          </p:cNvCxnSpPr>
          <p:nvPr/>
        </p:nvCxnSpPr>
        <p:spPr>
          <a:xfrm rot="10800000" flipV="1">
            <a:off x="6436427" y="593765"/>
            <a:ext cx="475013" cy="617447"/>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6D8EEAE4-6D93-3C4F-ABCF-5CC85C9DEC04}"/>
              </a:ext>
            </a:extLst>
          </p:cNvPr>
          <p:cNvCxnSpPr>
            <a:cxnSpLocks/>
          </p:cNvCxnSpPr>
          <p:nvPr/>
        </p:nvCxnSpPr>
        <p:spPr>
          <a:xfrm rot="10800000" flipV="1">
            <a:off x="3990109" y="595983"/>
            <a:ext cx="2726878" cy="458276"/>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12154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animEffect transition="in" filter="fade">
                                      <p:cBhvr>
                                        <p:cTn id="7" dur="500"/>
                                        <p:tgtEl>
                                          <p:spTgt spid="6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3"/>
                                        </p:tgtEl>
                                        <p:attrNameLst>
                                          <p:attrName>style.visibility</p:attrName>
                                        </p:attrNameLst>
                                      </p:cBhvr>
                                      <p:to>
                                        <p:strVal val="visible"/>
                                      </p:to>
                                    </p:set>
                                    <p:animEffect transition="in" filter="fade">
                                      <p:cBhvr>
                                        <p:cTn id="24" dur="500"/>
                                        <p:tgtEl>
                                          <p:spTgt spid="6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6"/>
                                        </p:tgtEl>
                                        <p:attrNameLst>
                                          <p:attrName>style.visibility</p:attrName>
                                        </p:attrNameLst>
                                      </p:cBhvr>
                                      <p:to>
                                        <p:strVal val="visible"/>
                                      </p:to>
                                    </p:set>
                                    <p:animEffect transition="in" filter="fade">
                                      <p:cBhvr>
                                        <p:cTn id="27" dur="500"/>
                                        <p:tgtEl>
                                          <p:spTgt spid="646"/>
                                        </p:tgtEl>
                                      </p:cBhvr>
                                    </p:animEffect>
                                  </p:childTnLst>
                                </p:cTn>
                              </p:par>
                              <p:par>
                                <p:cTn id="28" presetID="10" presetClass="entr" presetSubtype="0" fill="hold" nodeType="withEffect">
                                  <p:stCondLst>
                                    <p:cond delay="0"/>
                                  </p:stCondLst>
                                  <p:childTnLst>
                                    <p:set>
                                      <p:cBhvr>
                                        <p:cTn id="29" dur="1" fill="hold">
                                          <p:stCondLst>
                                            <p:cond delay="0"/>
                                          </p:stCondLst>
                                        </p:cTn>
                                        <p:tgtEl>
                                          <p:spTgt spid="644"/>
                                        </p:tgtEl>
                                        <p:attrNameLst>
                                          <p:attrName>style.visibility</p:attrName>
                                        </p:attrNameLst>
                                      </p:cBhvr>
                                      <p:to>
                                        <p:strVal val="visible"/>
                                      </p:to>
                                    </p:set>
                                    <p:animEffect transition="in" filter="fade">
                                      <p:cBhvr>
                                        <p:cTn id="30" dur="500"/>
                                        <p:tgtEl>
                                          <p:spTgt spid="6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fade">
                                      <p:cBhvr>
                                        <p:cTn id="35" dur="500"/>
                                        <p:tgtEl>
                                          <p:spTgt spid="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1" end="1"/>
                                            </p:txEl>
                                          </p:spTgt>
                                        </p:tgtEl>
                                        <p:attrNameLst>
                                          <p:attrName>style.visibility</p:attrName>
                                        </p:attrNameLst>
                                      </p:cBhvr>
                                      <p:to>
                                        <p:strVal val="visible"/>
                                      </p:to>
                                    </p:set>
                                    <p:animEffect transition="in" filter="fade">
                                      <p:cBhvr>
                                        <p:cTn id="4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p:bldP spid="646" grpId="0"/>
      <p:bldP spid="2" grpId="0" build="p"/>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body" idx="1"/>
          </p:nvPr>
        </p:nvSpPr>
        <p:spPr>
          <a:xfrm>
            <a:off x="-15825" y="1277094"/>
            <a:ext cx="4042743" cy="2414477"/>
          </a:xfrm>
          <a:prstGeom prst="rect">
            <a:avLst/>
          </a:prstGeom>
        </p:spPr>
        <p:txBody>
          <a:bodyPr wrap="square"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public class PetShop {</a:t>
            </a:r>
          </a:p>
          <a:p>
            <a:pPr lvl="0" defTabSz="403225" rtl="0">
              <a:lnSpc>
                <a:spcPct val="115000"/>
              </a:lnSpc>
              <a:spcBef>
                <a:spcPts val="0"/>
              </a:spcBef>
              <a:buClr>
                <a:schemeClr val="dk1"/>
              </a:buClr>
              <a:buFont typeface="Arial"/>
              <a:buNone/>
            </a:pPr>
            <a:endParaRPr sz="14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a:t>
            </a:r>
            <a:r>
              <a:rPr lang="x-none" sz="1400" dirty="0">
                <a:solidFill>
                  <a:srgbClr val="999999"/>
                </a:solidFill>
                <a:latin typeface="Consolas"/>
                <a:ea typeface="Consolas"/>
                <a:cs typeface="Consolas"/>
                <a:sym typeface="Consolas"/>
              </a:rPr>
              <a:t>// Constructor elided</a:t>
            </a: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public void testGroomer() {</a:t>
            </a: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Dog django = new Dog();	</a:t>
            </a: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_groomer.groom(django, </a:t>
            </a:r>
            <a:r>
              <a:rPr lang="x-none" sz="1400" dirty="0">
                <a:solidFill>
                  <a:srgbClr val="FF0000"/>
                </a:solidFill>
                <a:latin typeface="Consolas"/>
                <a:ea typeface="Consolas"/>
                <a:cs typeface="Consolas"/>
                <a:sym typeface="Consolas"/>
              </a:rPr>
              <a:t>2</a:t>
            </a:r>
            <a:r>
              <a:rPr lang="x-none" sz="1400" dirty="0">
                <a:solidFill>
                  <a:srgbClr val="000000"/>
                </a:solidFill>
                <a:latin typeface="Consolas"/>
                <a:ea typeface="Consolas"/>
                <a:cs typeface="Consolas"/>
                <a:sym typeface="Consolas"/>
              </a:rPr>
              <a:t>);</a:t>
            </a:r>
          </a:p>
          <a:p>
            <a:pPr lvl="0" defTabSz="403225" rtl="0">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	}</a:t>
            </a:r>
            <a:endParaRPr lang="en" sz="1400" dirty="0">
              <a:solidFill>
                <a:srgbClr val="000000"/>
              </a:solidFill>
              <a:latin typeface="Consolas"/>
              <a:ea typeface="Consolas"/>
              <a:cs typeface="Consolas"/>
              <a:sym typeface="Consolas"/>
            </a:endParaRPr>
          </a:p>
          <a:p>
            <a:pPr lvl="0" defTabSz="403225">
              <a:lnSpc>
                <a:spcPct val="115000"/>
              </a:lnSpc>
              <a:spcBef>
                <a:spcPts val="0"/>
              </a:spcBef>
              <a:buClr>
                <a:schemeClr val="dk1"/>
              </a:buClr>
              <a:buSzPct val="78571"/>
              <a:buFont typeface="Arial"/>
              <a:buNone/>
            </a:pPr>
            <a:r>
              <a:rPr lang="x-none" sz="1400" dirty="0">
                <a:solidFill>
                  <a:srgbClr val="000000"/>
                </a:solidFill>
                <a:latin typeface="Consolas"/>
                <a:ea typeface="Consolas"/>
                <a:cs typeface="Consolas"/>
                <a:sym typeface="Consolas"/>
              </a:rPr>
              <a:t>}</a:t>
            </a:r>
          </a:p>
        </p:txBody>
      </p:sp>
      <p:sp>
        <p:nvSpPr>
          <p:cNvPr id="655" name="Shape 655"/>
          <p:cNvSpPr txBox="1">
            <a:spLocks noGrp="1"/>
          </p:cNvSpPr>
          <p:nvPr>
            <p:ph type="body" idx="2"/>
          </p:nvPr>
        </p:nvSpPr>
        <p:spPr>
          <a:xfrm>
            <a:off x="3697183" y="1239453"/>
            <a:ext cx="5540833" cy="1918957"/>
          </a:xfrm>
          <a:prstGeom prst="rect">
            <a:avLst/>
          </a:prstGeom>
        </p:spPr>
        <p:txBody>
          <a:bodyPr wrap="square"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public class DogGroomer {</a:t>
            </a:r>
            <a:endParaRPr sz="14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chemeClr val="tx2">
                    <a:lumMod val="75000"/>
                  </a:schemeClr>
                </a:solidFill>
                <a:latin typeface="Consolas"/>
                <a:ea typeface="Consolas"/>
                <a:cs typeface="Consolas"/>
                <a:sym typeface="Consolas"/>
              </a:rPr>
              <a:t>	/* Constructor and other code elided */</a:t>
            </a:r>
          </a:p>
          <a:p>
            <a:pPr lvl="0" defTabSz="403225" rtl="0">
              <a:lnSpc>
                <a:spcPct val="115000"/>
              </a:lnSpc>
              <a:spcBef>
                <a:spcPts val="0"/>
              </a:spcBef>
              <a:buClr>
                <a:schemeClr val="dk1"/>
              </a:buClr>
              <a:buFont typeface="Arial"/>
              <a:buNone/>
            </a:pPr>
            <a:endParaRPr sz="1400" dirty="0">
              <a:solidFill>
                <a:srgbClr val="000000"/>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public void groom(Dog shaggyDog, </a:t>
            </a:r>
            <a:r>
              <a:rPr lang="en" sz="1400" dirty="0">
                <a:solidFill>
                  <a:srgbClr val="FF0000"/>
                </a:solidFill>
                <a:latin typeface="Consolas"/>
                <a:ea typeface="Consolas"/>
                <a:cs typeface="Consolas"/>
                <a:sym typeface="Consolas"/>
              </a:rPr>
              <a:t>int </a:t>
            </a:r>
            <a:r>
              <a:rPr lang="en-US" sz="1400" dirty="0" err="1">
                <a:solidFill>
                  <a:srgbClr val="FF0000"/>
                </a:solidFill>
                <a:latin typeface="Consolas"/>
                <a:ea typeface="Consolas"/>
                <a:cs typeface="Consolas"/>
                <a:sym typeface="Consolas"/>
              </a:rPr>
              <a:t>hairLength</a:t>
            </a:r>
            <a:r>
              <a:rPr lang="en" sz="1400" dirty="0">
                <a:solidFill>
                  <a:srgbClr val="000000"/>
                </a:solidFill>
                <a:latin typeface="Consolas"/>
                <a:ea typeface="Consolas"/>
                <a:cs typeface="Consolas"/>
                <a:sym typeface="Consolas"/>
              </a:rPr>
              <a:t>)</a:t>
            </a:r>
            <a:r>
              <a:rPr lang="en-US" sz="1400" dirty="0">
                <a:solidFill>
                  <a:srgbClr val="000000"/>
                </a:solidFill>
                <a:latin typeface="Consolas"/>
                <a:ea typeface="Consolas"/>
                <a:cs typeface="Consolas"/>
                <a:sym typeface="Consolas"/>
              </a:rPr>
              <a:t> </a:t>
            </a:r>
            <a:r>
              <a:rPr lang="en" sz="1400" dirty="0">
                <a:solidFill>
                  <a:srgbClr val="000000"/>
                </a:solidFill>
                <a:latin typeface="Consolas"/>
                <a:ea typeface="Consolas"/>
                <a:cs typeface="Consolas"/>
                <a:sym typeface="Consolas"/>
              </a:rPr>
              <a:t>{</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shaggyDog.set</a:t>
            </a:r>
            <a:r>
              <a:rPr lang="en-US" sz="1400" dirty="0" err="1">
                <a:solidFill>
                  <a:srgbClr val="000000"/>
                </a:solidFill>
                <a:latin typeface="Consolas"/>
                <a:ea typeface="Consolas"/>
                <a:cs typeface="Consolas"/>
                <a:sym typeface="Consolas"/>
              </a:rPr>
              <a:t>HairLength</a:t>
            </a:r>
            <a:r>
              <a:rPr lang="en" sz="1400" dirty="0">
                <a:solidFill>
                  <a:srgbClr val="000000"/>
                </a:solidFill>
                <a:latin typeface="Consolas"/>
                <a:ea typeface="Consolas"/>
                <a:cs typeface="Consolas"/>
                <a:sym typeface="Consolas"/>
              </a:rPr>
              <a:t>(</a:t>
            </a:r>
            <a:r>
              <a:rPr lang="en-US" sz="1400" dirty="0" err="1">
                <a:solidFill>
                  <a:srgbClr val="FF0000"/>
                </a:solidFill>
                <a:latin typeface="Consolas"/>
                <a:ea typeface="Consolas"/>
                <a:cs typeface="Consolas"/>
                <a:sym typeface="Consolas"/>
              </a:rPr>
              <a:t>hairLength</a:t>
            </a:r>
            <a:r>
              <a:rPr lang="en" sz="1400" dirty="0">
                <a:solidFill>
                  <a:srgbClr val="000000"/>
                </a:solidFill>
                <a:latin typeface="Consolas"/>
                <a:ea typeface="Consolas"/>
                <a:cs typeface="Consolas"/>
                <a:sym typeface="Consolas"/>
              </a:rPr>
              <a:t>);</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solidFill>
                  <a:srgbClr val="000000"/>
                </a:solidFill>
                <a:latin typeface="Consolas"/>
                <a:ea typeface="Consolas"/>
                <a:cs typeface="Consolas"/>
                <a:sym typeface="Consolas"/>
              </a:rPr>
              <a:t>}</a:t>
            </a:r>
          </a:p>
        </p:txBody>
      </p:sp>
      <p:cxnSp>
        <p:nvCxnSpPr>
          <p:cNvPr id="654" name="Shape 654"/>
          <p:cNvCxnSpPr/>
          <p:nvPr/>
        </p:nvCxnSpPr>
        <p:spPr>
          <a:xfrm>
            <a:off x="3512920" y="1494739"/>
            <a:ext cx="11681" cy="1989633"/>
          </a:xfrm>
          <a:prstGeom prst="straightConnector1">
            <a:avLst/>
          </a:prstGeom>
          <a:noFill/>
          <a:ln w="19050" cap="flat">
            <a:solidFill>
              <a:srgbClr val="999999"/>
            </a:solidFill>
            <a:prstDash val="solid"/>
            <a:round/>
            <a:headEnd type="none" w="lg" len="lg"/>
            <a:tailEnd type="none" w="lg" len="lg"/>
          </a:ln>
        </p:spPr>
      </p:cxnSp>
      <p:sp>
        <p:nvSpPr>
          <p:cNvPr id="8" name="Shape 656"/>
          <p:cNvSpPr txBox="1"/>
          <p:nvPr/>
        </p:nvSpPr>
        <p:spPr>
          <a:xfrm>
            <a:off x="-15825" y="480761"/>
            <a:ext cx="9057899" cy="1458831"/>
          </a:xfrm>
          <a:prstGeom prst="rect">
            <a:avLst/>
          </a:prstGeom>
          <a:noFill/>
          <a:ln>
            <a:noFill/>
          </a:ln>
        </p:spPr>
        <p:txBody>
          <a:bodyPr lIns="91425" tIns="91425" rIns="91425" bIns="91425" anchor="ctr" anchorCtr="0">
            <a:spAutoFit/>
          </a:bodyPr>
          <a:lstStyle/>
          <a:p>
            <a:pPr marL="457200" lvl="0" indent="-355600" rtl="0">
              <a:lnSpc>
                <a:spcPct val="115000"/>
              </a:lnSpc>
              <a:spcBef>
                <a:spcPts val="0"/>
              </a:spcBef>
              <a:buClr>
                <a:schemeClr val="dk1"/>
              </a:buClr>
              <a:buSzPct val="100000"/>
              <a:buFont typeface="Arial"/>
              <a:buChar char="●"/>
            </a:pPr>
            <a:r>
              <a:rPr lang="en" sz="1800" dirty="0">
                <a:solidFill>
                  <a:schemeClr val="dk1"/>
                </a:solidFill>
              </a:rPr>
              <a:t>What if we don’t always want to cut the dog’s hair to a leng</a:t>
            </a:r>
            <a:r>
              <a:rPr lang="en-US" sz="1800" dirty="0" err="1">
                <a:solidFill>
                  <a:schemeClr val="dk1"/>
                </a:solidFill>
              </a:rPr>
              <a:t>th</a:t>
            </a:r>
            <a:r>
              <a:rPr lang="en" sz="1800" dirty="0">
                <a:solidFill>
                  <a:schemeClr val="dk1"/>
                </a:solidFill>
              </a:rPr>
              <a:t> of 1?</a:t>
            </a:r>
          </a:p>
          <a:p>
            <a:pPr marL="457200" indent="-355600">
              <a:lnSpc>
                <a:spcPct val="115000"/>
              </a:lnSpc>
              <a:buClr>
                <a:schemeClr val="dk1"/>
              </a:buClr>
              <a:buSzPct val="100000"/>
              <a:buFont typeface="Arial"/>
              <a:buChar char="●"/>
            </a:pPr>
            <a:r>
              <a:rPr lang="en" sz="1800" dirty="0">
                <a:solidFill>
                  <a:schemeClr val="dk1"/>
                </a:solidFill>
              </a:rPr>
              <a:t>When we tell </a:t>
            </a:r>
            <a:r>
              <a:rPr lang="en" sz="1800" dirty="0">
                <a:solidFill>
                  <a:srgbClr val="0000FF"/>
                </a:solidFill>
                <a:latin typeface="Consolas" panose="020B0609020204030204" pitchFamily="49" charset="0"/>
                <a:cs typeface="Consolas" panose="020B0609020204030204" pitchFamily="49" charset="0"/>
              </a:rPr>
              <a:t>groomer</a:t>
            </a:r>
            <a:r>
              <a:rPr lang="en" sz="1800" dirty="0">
                <a:solidFill>
                  <a:schemeClr val="dk1"/>
                </a:solidFill>
              </a:rPr>
              <a:t> to groom, let’s also tell </a:t>
            </a:r>
            <a:r>
              <a:rPr lang="en" sz="1800" dirty="0">
                <a:solidFill>
                  <a:srgbClr val="0000FF"/>
                </a:solidFill>
                <a:latin typeface="Consolas" panose="020B0609020204030204" pitchFamily="49" charset="0"/>
                <a:cs typeface="Consolas" panose="020B0609020204030204" pitchFamily="49" charset="0"/>
              </a:rPr>
              <a:t>groomer</a:t>
            </a:r>
            <a:r>
              <a:rPr lang="en" sz="1800" dirty="0">
                <a:solidFill>
                  <a:srgbClr val="0000FF"/>
                </a:solidFill>
              </a:rPr>
              <a:t> </a:t>
            </a:r>
            <a:r>
              <a:rPr lang="en" sz="1800" dirty="0">
                <a:solidFill>
                  <a:schemeClr val="dk1"/>
                </a:solidFill>
              </a:rPr>
              <a:t>how short to cut the hair</a:t>
            </a:r>
          </a:p>
          <a:p>
            <a:pPr marL="457200" lvl="0" indent="-355600" rtl="0">
              <a:lnSpc>
                <a:spcPct val="115000"/>
              </a:lnSpc>
              <a:spcBef>
                <a:spcPts val="0"/>
              </a:spcBef>
              <a:buClr>
                <a:schemeClr val="dk1"/>
              </a:buClr>
              <a:buSzPct val="100000"/>
              <a:buFont typeface="Arial"/>
              <a:buChar char="●"/>
            </a:pPr>
            <a:endParaRPr lang="en" sz="1800" dirty="0">
              <a:solidFill>
                <a:schemeClr val="dk1"/>
              </a:solidFill>
            </a:endParaRPr>
          </a:p>
          <a:p>
            <a:pPr marL="457200" lvl="0" indent="-355600" rtl="0">
              <a:lnSpc>
                <a:spcPct val="115000"/>
              </a:lnSpc>
              <a:spcBef>
                <a:spcPts val="0"/>
              </a:spcBef>
              <a:buClr>
                <a:schemeClr val="dk1"/>
              </a:buClr>
              <a:buSzPct val="100000"/>
              <a:buFont typeface="Arial"/>
              <a:buChar char="●"/>
            </a:pPr>
            <a:endParaRPr lang="en" sz="1800" dirty="0">
              <a:solidFill>
                <a:schemeClr val="dk1"/>
              </a:solidFill>
            </a:endParaRPr>
          </a:p>
        </p:txBody>
      </p:sp>
      <p:sp>
        <p:nvSpPr>
          <p:cNvPr id="9" name="Shape 656"/>
          <p:cNvSpPr txBox="1"/>
          <p:nvPr/>
        </p:nvSpPr>
        <p:spPr>
          <a:xfrm>
            <a:off x="-4146" y="3348438"/>
            <a:ext cx="9242162" cy="1140282"/>
          </a:xfrm>
          <a:prstGeom prst="rect">
            <a:avLst/>
          </a:prstGeom>
          <a:noFill/>
          <a:ln>
            <a:noFill/>
          </a:ln>
        </p:spPr>
        <p:txBody>
          <a:bodyPr wrap="square" lIns="91425" tIns="91425" rIns="91425" bIns="91425" anchor="ctr" anchorCtr="0">
            <a:spAutoFit/>
          </a:bodyPr>
          <a:lstStyle/>
          <a:p>
            <a:pPr marL="457200" lvl="3" indent="-355600">
              <a:lnSpc>
                <a:spcPct val="115000"/>
              </a:lnSpc>
              <a:buClr>
                <a:schemeClr val="dk1"/>
              </a:buClr>
              <a:buSzPct val="100000"/>
              <a:buFont typeface="Arial"/>
              <a:buChar char="●"/>
            </a:pPr>
            <a:r>
              <a:rPr lang="en" sz="1800" dirty="0">
                <a:solidFill>
                  <a:srgbClr val="0000FF"/>
                </a:solidFill>
                <a:latin typeface="Consolas" panose="020B0609020204030204" pitchFamily="49" charset="0"/>
                <a:cs typeface="Consolas" panose="020B0609020204030204" pitchFamily="49" charset="0"/>
              </a:rPr>
              <a:t>groom</a:t>
            </a:r>
            <a:r>
              <a:rPr lang="en" sz="1800" dirty="0">
                <a:solidFill>
                  <a:schemeClr val="dk1"/>
                </a:solidFill>
              </a:rPr>
              <a:t> will take in a second parameter, and set dog’s hair length to the passed-in value of </a:t>
            </a:r>
            <a:r>
              <a:rPr lang="en-US" sz="1800" dirty="0" err="1">
                <a:solidFill>
                  <a:srgbClr val="0000FF"/>
                </a:solidFill>
                <a:latin typeface="Consolas" panose="020B0609020204030204" pitchFamily="49" charset="0"/>
                <a:cs typeface="Consolas" panose="020B0609020204030204" pitchFamily="49" charset="0"/>
              </a:rPr>
              <a:t>hairLength</a:t>
            </a:r>
            <a:r>
              <a:rPr lang="en-US" sz="1800" dirty="0">
                <a:solidFill>
                  <a:srgbClr val="0000FF"/>
                </a:solidFill>
                <a:latin typeface="Consolas" panose="020B0609020204030204" pitchFamily="49" charset="0"/>
                <a:cs typeface="Consolas" panose="020B0609020204030204" pitchFamily="49" charset="0"/>
              </a:rPr>
              <a:t> </a:t>
            </a:r>
            <a:r>
              <a:rPr lang="en-US" sz="1800" dirty="0">
                <a:solidFill>
                  <a:schemeClr val="tx1"/>
                </a:solidFill>
                <a:latin typeface="Arial" charset="0"/>
                <a:ea typeface="Arial" charset="0"/>
                <a:cs typeface="Arial" charset="0"/>
              </a:rPr>
              <a:t>(note </a:t>
            </a:r>
            <a:r>
              <a:rPr lang="en-US" sz="1800" dirty="0">
                <a:solidFill>
                  <a:srgbClr val="0000FF"/>
                </a:solidFill>
                <a:latin typeface="Consolas" panose="020B0609020204030204" pitchFamily="49" charset="0"/>
                <a:cs typeface="Consolas" panose="020B0609020204030204" pitchFamily="49" charset="0"/>
              </a:rPr>
              <a:t>Dog</a:t>
            </a:r>
            <a:r>
              <a:rPr lang="en-US" sz="1800" dirty="0">
                <a:solidFill>
                  <a:schemeClr val="tx1"/>
                </a:solidFill>
                <a:latin typeface="Arial" charset="0"/>
                <a:ea typeface="Arial" charset="0"/>
                <a:cs typeface="Arial" charset="0"/>
              </a:rPr>
              <a:t> doesn’t error check to make sure that </a:t>
            </a:r>
            <a:r>
              <a:rPr lang="en-US" sz="1800" dirty="0" err="1">
                <a:solidFill>
                  <a:srgbClr val="0000FF"/>
                </a:solidFill>
                <a:latin typeface="Consolas" panose="020B0609020204030204" pitchFamily="49" charset="0"/>
                <a:cs typeface="Consolas" panose="020B0609020204030204" pitchFamily="49" charset="0"/>
              </a:rPr>
              <a:t>hairLength</a:t>
            </a:r>
            <a:r>
              <a:rPr lang="en-US" sz="1800" dirty="0">
                <a:solidFill>
                  <a:schemeClr val="tx1"/>
                </a:solidFill>
                <a:latin typeface="Arial" charset="0"/>
                <a:ea typeface="Arial" charset="0"/>
                <a:cs typeface="Arial" charset="0"/>
              </a:rPr>
              <a:t> passed in is less than current value of </a:t>
            </a:r>
            <a:r>
              <a:rPr lang="en-US" sz="1800" dirty="0" err="1">
                <a:solidFill>
                  <a:srgbClr val="0000FF"/>
                </a:solidFill>
                <a:latin typeface="Consolas" panose="020B0609020204030204" pitchFamily="49" charset="0"/>
                <a:cs typeface="Consolas" panose="020B0609020204030204" pitchFamily="49" charset="0"/>
              </a:rPr>
              <a:t>hairLength</a:t>
            </a:r>
            <a:r>
              <a:rPr lang="en-US" sz="1800" dirty="0">
                <a:solidFill>
                  <a:schemeClr val="tx1"/>
                </a:solidFill>
                <a:latin typeface="Arial" charset="0"/>
                <a:ea typeface="Arial" charset="0"/>
                <a:cs typeface="Arial" charset="0"/>
              </a:rPr>
              <a:t>)</a:t>
            </a:r>
            <a:endParaRPr lang="en" sz="1800" dirty="0">
              <a:solidFill>
                <a:schemeClr val="tx1"/>
              </a:solidFill>
              <a:latin typeface="Arial" charset="0"/>
              <a:ea typeface="Arial" charset="0"/>
              <a:cs typeface="Arial" charset="0"/>
            </a:endParaRPr>
          </a:p>
        </p:txBody>
      </p:sp>
      <p:sp>
        <p:nvSpPr>
          <p:cNvPr id="10" name="Shape 656"/>
          <p:cNvSpPr txBox="1"/>
          <p:nvPr/>
        </p:nvSpPr>
        <p:spPr>
          <a:xfrm>
            <a:off x="0" y="4312236"/>
            <a:ext cx="9057899" cy="821733"/>
          </a:xfrm>
          <a:prstGeom prst="rect">
            <a:avLst/>
          </a:prstGeom>
          <a:noFill/>
          <a:ln>
            <a:noFill/>
          </a:ln>
        </p:spPr>
        <p:txBody>
          <a:bodyPr lIns="91425" tIns="91425" rIns="91425" bIns="91425" anchor="ctr" anchorCtr="0">
            <a:spAutoFit/>
          </a:bodyPr>
          <a:lstStyle/>
          <a:p>
            <a:pPr marL="457200" lvl="0" indent="-355600" rtl="0">
              <a:lnSpc>
                <a:spcPct val="115000"/>
              </a:lnSpc>
              <a:spcBef>
                <a:spcPts val="0"/>
              </a:spcBef>
              <a:buClr>
                <a:schemeClr val="dk1"/>
              </a:buClr>
              <a:buSzPct val="100000"/>
              <a:buFont typeface="Arial"/>
              <a:buChar char="●"/>
            </a:pPr>
            <a:r>
              <a:rPr lang="en" sz="1800" dirty="0">
                <a:solidFill>
                  <a:schemeClr val="dk1"/>
                </a:solidFill>
              </a:rPr>
              <a:t>Now pass in two parameters when calling </a:t>
            </a:r>
            <a:r>
              <a:rPr lang="en" sz="1800" dirty="0">
                <a:solidFill>
                  <a:srgbClr val="0000FF"/>
                </a:solidFill>
                <a:latin typeface="Consolas" panose="020B0609020204030204" pitchFamily="49" charset="0"/>
                <a:cs typeface="Consolas" panose="020B0609020204030204" pitchFamily="49" charset="0"/>
              </a:rPr>
              <a:t>groom</a:t>
            </a:r>
            <a:r>
              <a:rPr lang="en" sz="1800" dirty="0">
                <a:solidFill>
                  <a:srgbClr val="0000FF"/>
                </a:solidFill>
              </a:rPr>
              <a:t> </a:t>
            </a:r>
            <a:r>
              <a:rPr lang="en" sz="1800" dirty="0">
                <a:solidFill>
                  <a:schemeClr val="dk1"/>
                </a:solidFill>
              </a:rPr>
              <a:t>so  </a:t>
            </a:r>
            <a:r>
              <a:rPr lang="en" sz="1800" dirty="0">
                <a:solidFill>
                  <a:srgbClr val="0000FF"/>
                </a:solidFill>
                <a:latin typeface="Consolas" charset="0"/>
                <a:ea typeface="Consolas" charset="0"/>
                <a:cs typeface="Consolas" charset="0"/>
              </a:rPr>
              <a:t>_g</a:t>
            </a:r>
            <a:r>
              <a:rPr lang="en" sz="1800" dirty="0">
                <a:solidFill>
                  <a:srgbClr val="0000FF"/>
                </a:solidFill>
                <a:latin typeface="Consolas" panose="020B0609020204030204" pitchFamily="49" charset="0"/>
                <a:cs typeface="Consolas" panose="020B0609020204030204" pitchFamily="49" charset="0"/>
              </a:rPr>
              <a:t>roomer</a:t>
            </a:r>
            <a:r>
              <a:rPr lang="en" sz="1800" dirty="0">
                <a:solidFill>
                  <a:srgbClr val="0000FF"/>
                </a:solidFill>
              </a:rPr>
              <a:t> </a:t>
            </a:r>
            <a:r>
              <a:rPr lang="en" sz="1800" dirty="0">
                <a:solidFill>
                  <a:schemeClr val="dk1"/>
                </a:solidFill>
              </a:rPr>
              <a:t>knows how long </a:t>
            </a:r>
            <a:r>
              <a:rPr lang="en-US" sz="1800" dirty="0" err="1">
                <a:solidFill>
                  <a:srgbClr val="0000FF"/>
                </a:solidFill>
                <a:latin typeface="Consolas" panose="020B0609020204030204" pitchFamily="49" charset="0"/>
                <a:cs typeface="Consolas" panose="020B0609020204030204" pitchFamily="49" charset="0"/>
              </a:rPr>
              <a:t>hairLength</a:t>
            </a:r>
            <a:r>
              <a:rPr lang="en" sz="1800" dirty="0">
                <a:solidFill>
                  <a:schemeClr val="dk1"/>
                </a:solidFill>
              </a:rPr>
              <a:t> should be after trimming</a:t>
            </a:r>
          </a:p>
        </p:txBody>
      </p:sp>
      <p:sp>
        <p:nvSpPr>
          <p:cNvPr id="3" name="TextBox 2"/>
          <p:cNvSpPr txBox="1"/>
          <p:nvPr/>
        </p:nvSpPr>
        <p:spPr>
          <a:xfrm>
            <a:off x="5488063" y="2759573"/>
            <a:ext cx="2612572" cy="523220"/>
          </a:xfrm>
          <a:prstGeom prst="rect">
            <a:avLst/>
          </a:prstGeom>
          <a:noFill/>
        </p:spPr>
        <p:txBody>
          <a:bodyPr wrap="square" rtlCol="0">
            <a:spAutoFit/>
          </a:bodyPr>
          <a:lstStyle/>
          <a:p>
            <a:r>
              <a:rPr lang="en-US" dirty="0">
                <a:solidFill>
                  <a:srgbClr val="FF0000"/>
                </a:solidFill>
              </a:rPr>
              <a:t>The groomer will cut the dog’s hair to a length of 2!</a:t>
            </a:r>
          </a:p>
        </p:txBody>
      </p:sp>
      <p:cxnSp>
        <p:nvCxnSpPr>
          <p:cNvPr id="13" name="Shape 805"/>
          <p:cNvCxnSpPr>
            <a:cxnSpLocks/>
          </p:cNvCxnSpPr>
          <p:nvPr/>
        </p:nvCxnSpPr>
        <p:spPr>
          <a:xfrm flipV="1">
            <a:off x="2900363" y="2551807"/>
            <a:ext cx="4179494" cy="434281"/>
          </a:xfrm>
          <a:prstGeom prst="straightConnector1">
            <a:avLst/>
          </a:prstGeom>
          <a:noFill/>
          <a:ln w="19050" cap="flat">
            <a:solidFill>
              <a:srgbClr val="FF0000"/>
            </a:solidFill>
            <a:prstDash val="solid"/>
            <a:round/>
            <a:headEnd type="none" w="lg" len="lg"/>
            <a:tailEnd type="triangle" w="lg" len="lg"/>
          </a:ln>
        </p:spPr>
      </p:cxnSp>
      <p:sp>
        <p:nvSpPr>
          <p:cNvPr id="2" name="TextBox 1"/>
          <p:cNvSpPr txBox="1"/>
          <p:nvPr/>
        </p:nvSpPr>
        <p:spPr>
          <a:xfrm>
            <a:off x="209321" y="94098"/>
            <a:ext cx="3401893" cy="523220"/>
          </a:xfrm>
          <a:prstGeom prst="rect">
            <a:avLst/>
          </a:prstGeom>
          <a:noFill/>
        </p:spPr>
        <p:txBody>
          <a:bodyPr wrap="none" rtlCol="0">
            <a:spAutoFit/>
          </a:bodyPr>
          <a:lstStyle/>
          <a:p>
            <a:r>
              <a:rPr lang="en-US" sz="2800" b="1" dirty="0"/>
              <a:t>Example: </a:t>
            </a:r>
            <a:r>
              <a:rPr lang="en-US" sz="2800" b="1" dirty="0" err="1"/>
              <a:t>Mutators</a:t>
            </a:r>
            <a:endParaRPr lang="en-US" sz="2800" b="1" dirty="0"/>
          </a:p>
        </p:txBody>
      </p:sp>
    </p:spTree>
    <p:extLst>
      <p:ext uri="{BB962C8B-B14F-4D97-AF65-F5344CB8AC3E}">
        <p14:creationId xmlns:p14="http://schemas.microsoft.com/office/powerpoint/2010/main" val="42447618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55"/>
                                        </p:tgtEl>
                                        <p:attrNameLst>
                                          <p:attrName>style.visibility</p:attrName>
                                        </p:attrNameLst>
                                      </p:cBhvr>
                                      <p:to>
                                        <p:strVal val="visible"/>
                                      </p:to>
                                    </p:set>
                                    <p:animEffect transition="in" filter="fade">
                                      <p:cBhvr>
                                        <p:cTn id="20" dur="500"/>
                                        <p:tgtEl>
                                          <p:spTgt spid="6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3"/>
                                        </p:tgtEl>
                                        <p:attrNameLst>
                                          <p:attrName>style.visibility</p:attrName>
                                        </p:attrNameLst>
                                      </p:cBhvr>
                                      <p:to>
                                        <p:strVal val="visible"/>
                                      </p:to>
                                    </p:set>
                                    <p:animEffect transition="in" filter="fade">
                                      <p:cBhvr>
                                        <p:cTn id="28" dur="500"/>
                                        <p:tgtEl>
                                          <p:spTgt spid="653"/>
                                        </p:tgtEl>
                                      </p:cBhvr>
                                    </p:animEffect>
                                  </p:childTnLst>
                                </p:cTn>
                              </p:par>
                              <p:par>
                                <p:cTn id="29" presetID="10" presetClass="entr" presetSubtype="0" fill="hold" nodeType="withEffect">
                                  <p:stCondLst>
                                    <p:cond delay="0"/>
                                  </p:stCondLst>
                                  <p:childTnLst>
                                    <p:set>
                                      <p:cBhvr>
                                        <p:cTn id="30" dur="1" fill="hold">
                                          <p:stCondLst>
                                            <p:cond delay="0"/>
                                          </p:stCondLst>
                                        </p:cTn>
                                        <p:tgtEl>
                                          <p:spTgt spid="654"/>
                                        </p:tgtEl>
                                        <p:attrNameLst>
                                          <p:attrName>style.visibility</p:attrName>
                                        </p:attrNameLst>
                                      </p:cBhvr>
                                      <p:to>
                                        <p:strVal val="visible"/>
                                      </p:to>
                                    </p:set>
                                    <p:animEffect transition="in" filter="fade">
                                      <p:cBhvr>
                                        <p:cTn id="31" dur="500"/>
                                        <p:tgtEl>
                                          <p:spTgt spid="654"/>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p:bldP spid="655"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Accessors/Mutators</a:t>
            </a:r>
          </a:p>
        </p:txBody>
      </p:sp>
      <p:sp>
        <p:nvSpPr>
          <p:cNvPr id="3" name="Text Placeholder 2"/>
          <p:cNvSpPr>
            <a:spLocks noGrp="1"/>
          </p:cNvSpPr>
          <p:nvPr>
            <p:ph type="body" idx="1"/>
          </p:nvPr>
        </p:nvSpPr>
        <p:spPr>
          <a:xfrm>
            <a:off x="457200" y="1211842"/>
            <a:ext cx="8229600" cy="3725680"/>
          </a:xfrm>
        </p:spPr>
        <p:txBody>
          <a:bodyPr>
            <a:normAutofit/>
          </a:bodyPr>
          <a:lstStyle/>
          <a:p>
            <a:pPr>
              <a:buFont typeface="System Font Regular"/>
              <a:buChar char="●"/>
            </a:pPr>
            <a:r>
              <a:rPr lang="en-US" sz="1800" dirty="0"/>
              <a:t>Instance variables should always be declared </a:t>
            </a:r>
            <a:r>
              <a:rPr lang="en-US" sz="1800" dirty="0">
                <a:solidFill>
                  <a:srgbClr val="0000FF"/>
                </a:solidFill>
                <a:latin typeface="Consolas" panose="020B0609020204030204" pitchFamily="49" charset="0"/>
                <a:ea typeface="Arial"/>
                <a:cs typeface="Consolas" panose="020B0609020204030204" pitchFamily="49" charset="0"/>
                <a:sym typeface="Arial"/>
                <a:rtl val="0"/>
              </a:rPr>
              <a:t>private</a:t>
            </a:r>
            <a:r>
              <a:rPr lang="en-US" sz="1800" dirty="0"/>
              <a:t> for safety, and should be declared at the top of class definition</a:t>
            </a:r>
          </a:p>
          <a:p>
            <a:pPr lvl="1">
              <a:buFont typeface="Courier New" panose="02070309020205020404" pitchFamily="49" charset="0"/>
              <a:buChar char="o"/>
            </a:pPr>
            <a:r>
              <a:rPr lang="en-US" sz="1800" dirty="0"/>
              <a:t>but classes may want to offer useful functionality that allows access to selective properties (instance variables).</a:t>
            </a:r>
          </a:p>
          <a:p>
            <a:pPr lvl="1">
              <a:buFont typeface="System Font Regular"/>
              <a:buChar char="●"/>
            </a:pPr>
            <a:endParaRPr lang="en-US" sz="1800" dirty="0"/>
          </a:p>
          <a:p>
            <a:pPr>
              <a:buFont typeface="System Font Regular"/>
              <a:buChar char="●"/>
            </a:pPr>
            <a:r>
              <a:rPr lang="en-US" sz="1800" dirty="0"/>
              <a:t>If we made such instance variables </a:t>
            </a:r>
            <a:r>
              <a:rPr lang="en-US" sz="1800" dirty="0">
                <a:solidFill>
                  <a:srgbClr val="0000FF"/>
                </a:solidFill>
                <a:latin typeface="Consolas" panose="020B0609020204030204" pitchFamily="49" charset="0"/>
                <a:ea typeface="Arial"/>
                <a:cs typeface="Consolas" panose="020B0609020204030204" pitchFamily="49" charset="0"/>
                <a:rtl val="0"/>
              </a:rPr>
              <a:t>public</a:t>
            </a:r>
            <a:r>
              <a:rPr lang="en-US" sz="1800" dirty="0"/>
              <a:t>, any method could change them, i.e., with the </a:t>
            </a:r>
            <a:r>
              <a:rPr lang="en-US" sz="1800" dirty="0">
                <a:solidFill>
                  <a:srgbClr val="FF0000"/>
                </a:solidFill>
              </a:rPr>
              <a:t>caller</a:t>
            </a:r>
            <a:r>
              <a:rPr lang="en-US" sz="1800" dirty="0"/>
              <a:t> in control of the inquiry or change – this is totally unsafe</a:t>
            </a:r>
          </a:p>
          <a:p>
            <a:pPr>
              <a:buFont typeface="System Font Regular"/>
              <a:buChar char="●"/>
            </a:pPr>
            <a:endParaRPr lang="en-US" sz="1800" dirty="0"/>
          </a:p>
          <a:p>
            <a:pPr>
              <a:buFont typeface="System Font Regular"/>
              <a:buChar char="●"/>
            </a:pPr>
            <a:r>
              <a:rPr lang="en-US" sz="1800" dirty="0"/>
              <a:t>Instead the class can provide accessors/mutators (often in pairs, but not always) which give the</a:t>
            </a:r>
            <a:r>
              <a:rPr lang="en-US" sz="1800" dirty="0">
                <a:solidFill>
                  <a:srgbClr val="FF0000"/>
                </a:solidFill>
              </a:rPr>
              <a:t> class</a:t>
            </a:r>
            <a:r>
              <a:rPr lang="en-US" sz="1800" dirty="0"/>
              <a:t> control over how the variable is queried or altered.  </a:t>
            </a:r>
          </a:p>
        </p:txBody>
      </p:sp>
    </p:spTree>
    <p:extLst>
      <p:ext uri="{BB962C8B-B14F-4D97-AF65-F5344CB8AC3E}">
        <p14:creationId xmlns:p14="http://schemas.microsoft.com/office/powerpoint/2010/main" val="351524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457200" y="-169926"/>
            <a:ext cx="8229600" cy="857250"/>
          </a:xfrm>
          <a:prstGeom prst="rect">
            <a:avLst/>
          </a:prstGeom>
        </p:spPr>
        <p:txBody>
          <a:bodyPr lIns="91425" tIns="91425" rIns="91425" bIns="91425" anchor="b" anchorCtr="0">
            <a:spAutoFit/>
          </a:bodyPr>
          <a:lstStyle/>
          <a:p>
            <a:pPr>
              <a:spcBef>
                <a:spcPts val="0"/>
              </a:spcBef>
              <a:buNone/>
            </a:pPr>
            <a:r>
              <a:rPr lang="en" dirty="0"/>
              <a:t>Containment and Association</a:t>
            </a:r>
          </a:p>
        </p:txBody>
      </p:sp>
      <p:sp>
        <p:nvSpPr>
          <p:cNvPr id="671" name="Shape 671"/>
          <p:cNvSpPr txBox="1">
            <a:spLocks noGrp="1"/>
          </p:cNvSpPr>
          <p:nvPr>
            <p:ph type="body" idx="1"/>
          </p:nvPr>
        </p:nvSpPr>
        <p:spPr>
          <a:xfrm>
            <a:off x="0" y="912955"/>
            <a:ext cx="9144000" cy="3568126"/>
          </a:xfrm>
          <a:prstGeom prst="rect">
            <a:avLst/>
          </a:prstGeom>
        </p:spPr>
        <p:txBody>
          <a:bodyPr wrap="square" lIns="91425" tIns="91425" rIns="91425" bIns="91425" anchor="t" anchorCtr="0">
            <a:spAutoFit/>
          </a:bodyPr>
          <a:lstStyle/>
          <a:p>
            <a:pPr marL="457200" lvl="0" indent="-381000" rtl="0">
              <a:spcBef>
                <a:spcPts val="0"/>
              </a:spcBef>
              <a:spcAft>
                <a:spcPts val="1000"/>
              </a:spcAft>
              <a:buClr>
                <a:schemeClr val="dk1"/>
              </a:buClr>
              <a:buSzPct val="100000"/>
              <a:buFont typeface="Arial"/>
              <a:buChar char="●"/>
            </a:pPr>
            <a:r>
              <a:rPr lang="en-US" sz="1800" b="1" dirty="0"/>
              <a:t>Key to OOP: </a:t>
            </a:r>
            <a:r>
              <a:rPr lang="en" sz="1800" dirty="0"/>
              <a:t>how are different classes related to each other so they can communicate to collaborate?</a:t>
            </a:r>
          </a:p>
          <a:p>
            <a:pPr marL="457200" lvl="0" indent="-381000" rtl="0">
              <a:spcBef>
                <a:spcPts val="0"/>
              </a:spcBef>
              <a:spcAft>
                <a:spcPts val="1000"/>
              </a:spcAft>
              <a:buClr>
                <a:schemeClr val="dk1"/>
              </a:buClr>
              <a:buSzPct val="100000"/>
              <a:buFont typeface="Arial"/>
              <a:buChar char="●"/>
            </a:pPr>
            <a:r>
              <a:rPr lang="en" sz="1800" dirty="0"/>
              <a:t>Relationships established via </a:t>
            </a:r>
            <a:r>
              <a:rPr lang="en" sz="1800" b="1" dirty="0">
                <a:solidFill>
                  <a:srgbClr val="FF0000"/>
                </a:solidFill>
              </a:rPr>
              <a:t>containment</a:t>
            </a:r>
            <a:r>
              <a:rPr lang="en" sz="1800" dirty="0">
                <a:solidFill>
                  <a:srgbClr val="FF0000"/>
                </a:solidFill>
              </a:rPr>
              <a:t> </a:t>
            </a:r>
            <a:r>
              <a:rPr lang="en" sz="1800" dirty="0"/>
              <a:t>or </a:t>
            </a:r>
            <a:r>
              <a:rPr lang="en" sz="1800" b="1" dirty="0">
                <a:solidFill>
                  <a:srgbClr val="FF0000"/>
                </a:solidFill>
              </a:rPr>
              <a:t>association</a:t>
            </a:r>
          </a:p>
          <a:p>
            <a:pPr marL="457200" lvl="0" indent="-381000">
              <a:spcAft>
                <a:spcPts val="1000"/>
              </a:spcAft>
              <a:buClr>
                <a:schemeClr val="dk1"/>
              </a:buClr>
              <a:buSzPct val="100000"/>
              <a:buFont typeface="Arial"/>
              <a:buChar char="●"/>
            </a:pPr>
            <a:r>
              <a:rPr lang="en" sz="1800" dirty="0"/>
              <a:t>Object A </a:t>
            </a:r>
            <a:r>
              <a:rPr lang="en" sz="1800" b="1" dirty="0">
                <a:solidFill>
                  <a:srgbClr val="FF0000"/>
                </a:solidFill>
              </a:rPr>
              <a:t>contains</a:t>
            </a:r>
            <a:r>
              <a:rPr lang="en" sz="1800" dirty="0">
                <a:solidFill>
                  <a:srgbClr val="FF0000"/>
                </a:solidFill>
              </a:rPr>
              <a:t> </a:t>
            </a:r>
            <a:r>
              <a:rPr lang="en" sz="1800" dirty="0"/>
              <a:t>Object B when B is a component of A (A creates B). Thus A knows about B and can call methods on it. Note this is </a:t>
            </a:r>
            <a:r>
              <a:rPr lang="en" sz="1800" b="1" dirty="0"/>
              <a:t>not symmetrical</a:t>
            </a:r>
            <a:r>
              <a:rPr lang="en" sz="1800" dirty="0"/>
              <a:t>:  B can’t call methods on A!     </a:t>
            </a:r>
          </a:p>
          <a:p>
            <a:pPr marL="914400" lvl="1" indent="-381000">
              <a:spcAft>
                <a:spcPts val="1000"/>
              </a:spcAft>
              <a:buClr>
                <a:schemeClr val="dk1"/>
              </a:buClr>
              <a:buSzPct val="100000"/>
              <a:buFont typeface="Courier New" panose="02070309020205020404" pitchFamily="49" charset="0"/>
              <a:buChar char="o"/>
            </a:pPr>
            <a:r>
              <a:rPr lang="en" sz="1800" dirty="0"/>
              <a:t>thus a </a:t>
            </a:r>
            <a:r>
              <a:rPr lang="en" sz="1800" dirty="0">
                <a:solidFill>
                  <a:srgbClr val="0000FF"/>
                </a:solidFill>
                <a:latin typeface="Consolas"/>
                <a:ea typeface="Consolas"/>
                <a:cs typeface="Consolas"/>
                <a:sym typeface="Arial"/>
                <a:rtl val="0"/>
              </a:rPr>
              <a:t>car</a:t>
            </a:r>
            <a:r>
              <a:rPr lang="en" sz="1800" dirty="0"/>
              <a:t> can call methods of a contained </a:t>
            </a:r>
            <a:r>
              <a:rPr lang="en" sz="1800" dirty="0">
                <a:solidFill>
                  <a:srgbClr val="0000FF"/>
                </a:solidFill>
                <a:latin typeface="Consolas"/>
                <a:ea typeface="Consolas"/>
                <a:cs typeface="Consolas"/>
                <a:rtl val="0"/>
              </a:rPr>
              <a:t>engine</a:t>
            </a:r>
            <a:r>
              <a:rPr lang="en" sz="1800" dirty="0"/>
              <a:t> but the </a:t>
            </a:r>
            <a:r>
              <a:rPr lang="en" sz="1800" dirty="0">
                <a:solidFill>
                  <a:srgbClr val="0000FF"/>
                </a:solidFill>
                <a:latin typeface="Consolas"/>
                <a:ea typeface="Consolas"/>
                <a:cs typeface="Consolas"/>
                <a:rtl val="0"/>
              </a:rPr>
              <a:t>engine</a:t>
            </a:r>
            <a:r>
              <a:rPr lang="en" sz="1800" dirty="0"/>
              <a:t> can’t call methods on the </a:t>
            </a:r>
            <a:r>
              <a:rPr lang="en" sz="1800" dirty="0">
                <a:solidFill>
                  <a:srgbClr val="0000FF"/>
                </a:solidFill>
                <a:latin typeface="Consolas"/>
                <a:ea typeface="Consolas"/>
                <a:cs typeface="Consolas"/>
                <a:rtl val="0"/>
              </a:rPr>
              <a:t>car</a:t>
            </a:r>
          </a:p>
          <a:p>
            <a:pPr marL="457200" lvl="0" indent="-381000">
              <a:spcBef>
                <a:spcPts val="0"/>
              </a:spcBef>
              <a:spcAft>
                <a:spcPts val="1000"/>
              </a:spcAft>
              <a:buClr>
                <a:schemeClr val="dk1"/>
              </a:buClr>
              <a:buSzPct val="100000"/>
              <a:buFont typeface="Arial"/>
              <a:buChar char="●"/>
            </a:pPr>
            <a:r>
              <a:rPr lang="en" sz="1800" dirty="0"/>
              <a:t>Object C and Object D are </a:t>
            </a:r>
            <a:r>
              <a:rPr lang="en" sz="1800" b="1" dirty="0">
                <a:solidFill>
                  <a:srgbClr val="FF0000"/>
                </a:solidFill>
              </a:rPr>
              <a:t>associated</a:t>
            </a:r>
            <a:r>
              <a:rPr lang="en" sz="1800" dirty="0">
                <a:solidFill>
                  <a:srgbClr val="FF0000"/>
                </a:solidFill>
              </a:rPr>
              <a:t> </a:t>
            </a:r>
            <a:r>
              <a:rPr lang="en" sz="1800" dirty="0"/>
              <a:t>if C “knows about” D, but D is not a component of C; this is also non-symmetric, D doesn’t automatically know about C</a:t>
            </a:r>
            <a:r>
              <a:rPr lang="en-US" sz="1800" dirty="0"/>
              <a:t> </a:t>
            </a:r>
          </a:p>
          <a:p>
            <a:pPr marL="914400" lvl="1" indent="-381000">
              <a:spcAft>
                <a:spcPts val="1000"/>
              </a:spcAft>
              <a:buClr>
                <a:schemeClr val="dk1"/>
              </a:buClr>
              <a:buSzPct val="100000"/>
              <a:buFont typeface="Courier New" panose="02070309020205020404" pitchFamily="49" charset="0"/>
              <a:buChar char="o"/>
            </a:pPr>
            <a:r>
              <a:rPr lang="en-US" sz="1800" dirty="0"/>
              <a:t>can make association symmetric by separately telling C to be associated with D</a:t>
            </a:r>
            <a:endParaRPr lang="en" sz="18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1">
                                            <p:txEl>
                                              <p:pRg st="0" end="0"/>
                                            </p:txEl>
                                          </p:spTgt>
                                        </p:tgtEl>
                                        <p:attrNameLst>
                                          <p:attrName>style.visibility</p:attrName>
                                        </p:attrNameLst>
                                      </p:cBhvr>
                                      <p:to>
                                        <p:strVal val="visible"/>
                                      </p:to>
                                    </p:set>
                                    <p:animEffect transition="in" filter="fade">
                                      <p:cBhvr>
                                        <p:cTn id="7" dur="1000"/>
                                        <p:tgtEl>
                                          <p:spTgt spid="6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1">
                                            <p:txEl>
                                              <p:pRg st="1" end="1"/>
                                            </p:txEl>
                                          </p:spTgt>
                                        </p:tgtEl>
                                        <p:attrNameLst>
                                          <p:attrName>style.visibility</p:attrName>
                                        </p:attrNameLst>
                                      </p:cBhvr>
                                      <p:to>
                                        <p:strVal val="visible"/>
                                      </p:to>
                                    </p:set>
                                    <p:animEffect transition="in" filter="fade">
                                      <p:cBhvr>
                                        <p:cTn id="12" dur="1000"/>
                                        <p:tgtEl>
                                          <p:spTgt spid="6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1">
                                            <p:txEl>
                                              <p:pRg st="2" end="2"/>
                                            </p:txEl>
                                          </p:spTgt>
                                        </p:tgtEl>
                                        <p:attrNameLst>
                                          <p:attrName>style.visibility</p:attrName>
                                        </p:attrNameLst>
                                      </p:cBhvr>
                                      <p:to>
                                        <p:strVal val="visible"/>
                                      </p:to>
                                    </p:set>
                                    <p:animEffect transition="in" filter="fade">
                                      <p:cBhvr>
                                        <p:cTn id="17" dur="1000"/>
                                        <p:tgtEl>
                                          <p:spTgt spid="6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1">
                                            <p:txEl>
                                              <p:pRg st="3" end="3"/>
                                            </p:txEl>
                                          </p:spTgt>
                                        </p:tgtEl>
                                        <p:attrNameLst>
                                          <p:attrName>style.visibility</p:attrName>
                                        </p:attrNameLst>
                                      </p:cBhvr>
                                      <p:to>
                                        <p:strVal val="visible"/>
                                      </p:to>
                                    </p:set>
                                    <p:animEffect transition="in" filter="fade">
                                      <p:cBhvr>
                                        <p:cTn id="22" dur="1000"/>
                                        <p:tgtEl>
                                          <p:spTgt spid="6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1">
                                            <p:txEl>
                                              <p:pRg st="4" end="4"/>
                                            </p:txEl>
                                          </p:spTgt>
                                        </p:tgtEl>
                                        <p:attrNameLst>
                                          <p:attrName>style.visibility</p:attrName>
                                        </p:attrNameLst>
                                      </p:cBhvr>
                                      <p:to>
                                        <p:strVal val="visible"/>
                                      </p:to>
                                    </p:set>
                                    <p:animEffect transition="in" filter="fade">
                                      <p:cBhvr>
                                        <p:cTn id="27" dur="1000"/>
                                        <p:tgtEl>
                                          <p:spTgt spid="6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1">
                                            <p:txEl>
                                              <p:pRg st="5" end="5"/>
                                            </p:txEl>
                                          </p:spTgt>
                                        </p:tgtEl>
                                        <p:attrNameLst>
                                          <p:attrName>style.visibility</p:attrName>
                                        </p:attrNameLst>
                                      </p:cBhvr>
                                      <p:to>
                                        <p:strVal val="visible"/>
                                      </p:to>
                                    </p:set>
                                    <p:animEffect transition="in" filter="fade">
                                      <p:cBhvr>
                                        <p:cTn id="32" dur="1000"/>
                                        <p:tgtEl>
                                          <p:spTgt spid="6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80" name="Shape 680"/>
          <p:cNvSpPr txBox="1">
            <a:spLocks noGrp="1"/>
          </p:cNvSpPr>
          <p:nvPr>
            <p:ph type="title"/>
          </p:nvPr>
        </p:nvSpPr>
        <p:spPr>
          <a:prstGeom prst="rect">
            <a:avLst/>
          </a:prstGeom>
        </p:spPr>
        <p:txBody>
          <a:bodyPr lIns="91425" tIns="91425" rIns="91425" bIns="91425" anchor="b" anchorCtr="0">
            <a:spAutoFit/>
          </a:bodyPr>
          <a:lstStyle/>
          <a:p>
            <a:pPr lvl="0" rtl="0">
              <a:spcBef>
                <a:spcPts val="0"/>
              </a:spcBef>
              <a:buNone/>
            </a:pPr>
            <a:r>
              <a:rPr lang="en" dirty="0"/>
              <a:t>Example: Containment</a:t>
            </a:r>
          </a:p>
        </p:txBody>
      </p:sp>
      <p:sp>
        <p:nvSpPr>
          <p:cNvPr id="678" name="Shape 678"/>
          <p:cNvSpPr txBox="1">
            <a:spLocks noGrp="1"/>
          </p:cNvSpPr>
          <p:nvPr>
            <p:ph type="body" idx="1"/>
          </p:nvPr>
        </p:nvSpPr>
        <p:spPr>
          <a:xfrm>
            <a:off x="457200" y="1050993"/>
            <a:ext cx="4665064" cy="3826658"/>
          </a:xfrm>
          <a:prstGeom prst="rect">
            <a:avLst/>
          </a:prstGeom>
        </p:spPr>
        <p:txBody>
          <a:bodyPr wrap="square" lIns="91425" tIns="91425" rIns="91425" bIns="91425" anchor="ctr" anchorCtr="0">
            <a:spAutoFit/>
          </a:bodyPr>
          <a:lstStyle/>
          <a:p>
            <a:pPr marL="457200" marR="0" lvl="0" indent="-355600" algn="l" rtl="0">
              <a:lnSpc>
                <a:spcPct val="100000"/>
              </a:lnSpc>
              <a:spcBef>
                <a:spcPts val="600"/>
              </a:spcBef>
              <a:spcAft>
                <a:spcPts val="1000"/>
              </a:spcAft>
              <a:buClr>
                <a:schemeClr val="dk1"/>
              </a:buClr>
              <a:buSzPct val="100000"/>
              <a:buFont typeface="Arial"/>
              <a:buChar char="●"/>
            </a:pPr>
            <a:r>
              <a:rPr lang="en" sz="2100" dirty="0" err="1">
                <a:solidFill>
                  <a:srgbClr val="0000FF"/>
                </a:solidFill>
                <a:latin typeface="Consolas"/>
                <a:ea typeface="Consolas"/>
                <a:cs typeface="Consolas"/>
                <a:sym typeface="Consolas"/>
              </a:rPr>
              <a:t>PetShop</a:t>
            </a:r>
            <a:r>
              <a:rPr lang="en" sz="2100" dirty="0"/>
              <a:t> </a:t>
            </a:r>
            <a:r>
              <a:rPr lang="en" sz="2100" b="1" dirty="0">
                <a:solidFill>
                  <a:srgbClr val="FF0000"/>
                </a:solidFill>
              </a:rPr>
              <a:t>contains</a:t>
            </a:r>
            <a:r>
              <a:rPr lang="en" sz="2100" dirty="0">
                <a:solidFill>
                  <a:srgbClr val="FF0000"/>
                </a:solidFill>
              </a:rPr>
              <a:t> </a:t>
            </a:r>
            <a:r>
              <a:rPr lang="en" sz="2100" dirty="0"/>
              <a:t>a </a:t>
            </a:r>
            <a:r>
              <a:rPr lang="en" sz="2100" dirty="0">
                <a:solidFill>
                  <a:srgbClr val="0000FF"/>
                </a:solidFill>
                <a:latin typeface="Consolas"/>
                <a:ea typeface="Consolas"/>
                <a:cs typeface="Consolas"/>
                <a:sym typeface="Consolas"/>
              </a:rPr>
              <a:t>DogGroomer</a:t>
            </a:r>
          </a:p>
          <a:p>
            <a:pPr marL="457200" lvl="0" indent="-355600">
              <a:lnSpc>
                <a:spcPct val="100000"/>
              </a:lnSpc>
              <a:spcBef>
                <a:spcPts val="600"/>
              </a:spcBef>
              <a:spcAft>
                <a:spcPts val="1000"/>
              </a:spcAft>
              <a:buClr>
                <a:schemeClr val="dk1"/>
              </a:buClr>
              <a:buSzPct val="100000"/>
              <a:buFont typeface="Arial"/>
              <a:buChar char="●"/>
            </a:pPr>
            <a:r>
              <a:rPr lang="en" sz="2100" dirty="0"/>
              <a:t>Containment relationship because </a:t>
            </a:r>
            <a:r>
              <a:rPr lang="en" sz="2100" dirty="0">
                <a:solidFill>
                  <a:srgbClr val="0000FF"/>
                </a:solidFill>
                <a:latin typeface="Consolas"/>
                <a:ea typeface="Consolas"/>
                <a:cs typeface="Consolas"/>
                <a:sym typeface="Consolas"/>
              </a:rPr>
              <a:t>PetShop</a:t>
            </a:r>
            <a:r>
              <a:rPr lang="en" sz="2100" dirty="0"/>
              <a:t> itself instantiates a  </a:t>
            </a:r>
            <a:r>
              <a:rPr lang="en" sz="2100" dirty="0">
                <a:solidFill>
                  <a:srgbClr val="0000FF"/>
                </a:solidFill>
                <a:latin typeface="Consolas"/>
                <a:ea typeface="Consolas"/>
                <a:cs typeface="Consolas"/>
                <a:sym typeface="Consolas"/>
              </a:rPr>
              <a:t>DogGroomer</a:t>
            </a:r>
            <a:r>
              <a:rPr lang="en" sz="2100" dirty="0"/>
              <a:t> with                                   	“</a:t>
            </a:r>
            <a:r>
              <a:rPr lang="en" sz="2100" dirty="0">
                <a:solidFill>
                  <a:srgbClr val="0000FF"/>
                </a:solidFill>
                <a:latin typeface="Consolas"/>
                <a:ea typeface="Consolas"/>
                <a:cs typeface="Consolas"/>
                <a:sym typeface="Consolas"/>
              </a:rPr>
              <a:t>new DogGroomer();</a:t>
            </a:r>
            <a:r>
              <a:rPr lang="en" sz="2100" dirty="0">
                <a:solidFill>
                  <a:srgbClr val="000000"/>
                </a:solidFill>
              </a:rPr>
              <a:t>”</a:t>
            </a:r>
          </a:p>
          <a:p>
            <a:pPr marL="457200" marR="0" lvl="0" indent="-355600" algn="l" rtl="0">
              <a:lnSpc>
                <a:spcPct val="100000"/>
              </a:lnSpc>
              <a:spcBef>
                <a:spcPts val="600"/>
              </a:spcBef>
              <a:spcAft>
                <a:spcPts val="1000"/>
              </a:spcAft>
              <a:buClr>
                <a:srgbClr val="000000"/>
              </a:buClr>
              <a:buSzPct val="100000"/>
              <a:buFont typeface="Arial"/>
              <a:buChar char="●"/>
            </a:pPr>
            <a:r>
              <a:rPr lang="en" sz="2100" dirty="0">
                <a:solidFill>
                  <a:srgbClr val="000000"/>
                </a:solidFill>
              </a:rPr>
              <a:t>Since </a:t>
            </a:r>
            <a:r>
              <a:rPr lang="en" sz="2100" dirty="0" err="1">
                <a:solidFill>
                  <a:srgbClr val="0000FF"/>
                </a:solidFill>
                <a:latin typeface="Consolas"/>
                <a:ea typeface="Consolas"/>
                <a:cs typeface="Consolas"/>
                <a:sym typeface="Consolas"/>
              </a:rPr>
              <a:t>PetShop</a:t>
            </a:r>
            <a:r>
              <a:rPr lang="en" sz="2100" dirty="0">
                <a:solidFill>
                  <a:srgbClr val="000000"/>
                </a:solidFill>
              </a:rPr>
              <a:t> created a </a:t>
            </a:r>
            <a:r>
              <a:rPr lang="en" sz="2100" dirty="0">
                <a:solidFill>
                  <a:srgbClr val="0000FF"/>
                </a:solidFill>
                <a:latin typeface="Consolas"/>
                <a:ea typeface="Consolas"/>
                <a:cs typeface="Consolas"/>
                <a:sym typeface="Consolas"/>
              </a:rPr>
              <a:t>DogGroomer</a:t>
            </a:r>
            <a:r>
              <a:rPr lang="en" sz="2100" dirty="0">
                <a:solidFill>
                  <a:srgbClr val="000000"/>
                </a:solidFill>
              </a:rPr>
              <a:t> and stored it in an instance variable, all </a:t>
            </a:r>
            <a:r>
              <a:rPr lang="en" sz="2100" dirty="0" err="1">
                <a:solidFill>
                  <a:srgbClr val="0000FF"/>
                </a:solidFill>
                <a:latin typeface="Consolas"/>
                <a:ea typeface="Consolas"/>
                <a:cs typeface="Consolas"/>
                <a:sym typeface="Consolas"/>
              </a:rPr>
              <a:t>PetShop</a:t>
            </a:r>
            <a:r>
              <a:rPr lang="en" sz="2100" dirty="0" err="1">
                <a:solidFill>
                  <a:srgbClr val="000000"/>
                </a:solidFill>
              </a:rPr>
              <a:t>’s</a:t>
            </a:r>
            <a:r>
              <a:rPr lang="en" sz="2100" dirty="0">
                <a:solidFill>
                  <a:srgbClr val="000000"/>
                </a:solidFill>
              </a:rPr>
              <a:t> methods “know” about the </a:t>
            </a:r>
            <a:r>
              <a:rPr lang="en" sz="2100" dirty="0">
                <a:solidFill>
                  <a:srgbClr val="0000FF"/>
                </a:solidFill>
                <a:latin typeface="Consolas"/>
                <a:ea typeface="Consolas"/>
                <a:cs typeface="Consolas"/>
                <a:sym typeface="Consolas"/>
              </a:rPr>
              <a:t>_groomer</a:t>
            </a:r>
            <a:r>
              <a:rPr lang="en" sz="2100" dirty="0">
                <a:solidFill>
                  <a:srgbClr val="000000"/>
                </a:solidFill>
              </a:rPr>
              <a:t> and can access it</a:t>
            </a:r>
          </a:p>
        </p:txBody>
      </p:sp>
      <p:sp>
        <p:nvSpPr>
          <p:cNvPr id="679" name="Shape 679"/>
          <p:cNvSpPr txBox="1">
            <a:spLocks noGrp="1"/>
          </p:cNvSpPr>
          <p:nvPr>
            <p:ph type="body" idx="2"/>
          </p:nvPr>
        </p:nvSpPr>
        <p:spPr>
          <a:xfrm>
            <a:off x="5149473" y="1112480"/>
            <a:ext cx="3994500" cy="3901038"/>
          </a:xfrm>
          <a:prstGeom prst="rect">
            <a:avLst/>
          </a:prstGeom>
        </p:spPr>
        <p:txBody>
          <a:bodyPr lIns="91425" tIns="91425" rIns="91425" bIns="91425" anchor="ctr" anchorCtr="0">
            <a:spAutoFit/>
          </a:bodyPr>
          <a:lstStyle/>
          <a:p>
            <a:pPr lvl="0" defTabSz="403225" rtl="0">
              <a:lnSpc>
                <a:spcPct val="115000"/>
              </a:lnSpc>
              <a:spcBef>
                <a:spcPts val="0"/>
              </a:spcBef>
              <a:buNone/>
            </a:pPr>
            <a:r>
              <a:rPr lang="x-none" sz="1400" dirty="0">
                <a:latin typeface="Consolas"/>
                <a:ea typeface="Consolas"/>
                <a:cs typeface="Consolas"/>
                <a:sym typeface="Consolas"/>
              </a:rPr>
              <a:t>public class PetShop {</a:t>
            </a: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None/>
            </a:pPr>
            <a:r>
              <a:rPr lang="x-none" sz="1400" dirty="0">
                <a:latin typeface="Consolas"/>
                <a:ea typeface="Consolas"/>
                <a:cs typeface="Consolas"/>
                <a:sym typeface="Consolas"/>
              </a:rPr>
              <a:t>	private DogGroomer _groomer;</a:t>
            </a:r>
          </a:p>
          <a:p>
            <a:pPr lvl="0" defTabSz="403225" rtl="0">
              <a:lnSpc>
                <a:spcPct val="115000"/>
              </a:lnSpc>
              <a:spcBef>
                <a:spcPts val="0"/>
              </a:spcBef>
              <a:buNone/>
            </a:pPr>
            <a:endParaRPr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public PetShop() {</a:t>
            </a:r>
            <a:r>
              <a:rPr lang="en-US" sz="1400" dirty="0">
                <a:latin typeface="Consolas"/>
                <a:ea typeface="Consolas"/>
                <a:cs typeface="Consolas"/>
                <a:sym typeface="Consolas"/>
              </a:rPr>
              <a:t>//constructor</a:t>
            </a:r>
            <a:endParaRPr lang="x-none" sz="1400" dirty="0">
              <a:latin typeface="Consolas"/>
              <a:ea typeface="Consolas"/>
              <a:cs typeface="Consolas"/>
              <a:sym typeface="Consolas"/>
            </a:endParaRPr>
          </a:p>
          <a:p>
            <a:pPr lvl="0" defTabSz="403225">
              <a:lnSpc>
                <a:spcPct val="115000"/>
              </a:lnSpc>
              <a:buNone/>
            </a:pPr>
            <a:r>
              <a:rPr lang="x-none" sz="1400" dirty="0">
                <a:latin typeface="Consolas"/>
                <a:ea typeface="Consolas"/>
                <a:cs typeface="Consolas"/>
                <a:sym typeface="Consolas"/>
              </a:rPr>
              <a:t>		</a:t>
            </a:r>
            <a:r>
              <a:rPr lang="x-none" sz="1400" b="1" dirty="0">
                <a:solidFill>
                  <a:srgbClr val="FF0000"/>
                </a:solidFill>
                <a:latin typeface="Consolas"/>
                <a:ea typeface="Consolas"/>
                <a:cs typeface="Consolas"/>
                <a:sym typeface="Consolas"/>
              </a:rPr>
              <a:t>_groomer = new </a:t>
            </a:r>
            <a:r>
              <a:rPr lang="x-none" sz="1400" b="1" dirty="0" err="1">
                <a:solidFill>
                  <a:srgbClr val="FF0000"/>
                </a:solidFill>
                <a:latin typeface="Consolas"/>
                <a:ea typeface="Consolas"/>
                <a:cs typeface="Consolas"/>
                <a:sym typeface="Consolas"/>
              </a:rPr>
              <a:t>DogGroomer</a:t>
            </a:r>
            <a:r>
              <a:rPr lang="x-none" sz="1400" b="1" dirty="0">
                <a:solidFill>
                  <a:srgbClr val="FF0000"/>
                </a:solidFill>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this.</a:t>
            </a:r>
            <a:r>
              <a:rPr lang="x-none" sz="1400" dirty="0" err="1">
                <a:latin typeface="Consolas"/>
                <a:ea typeface="Consolas"/>
                <a:cs typeface="Consolas"/>
                <a:sym typeface="Consolas"/>
              </a:rPr>
              <a:t>testGroomer</a:t>
            </a:r>
            <a:r>
              <a:rPr lang="x-none" sz="1400" dirty="0">
                <a:latin typeface="Consolas"/>
                <a:ea typeface="Consolas"/>
                <a:cs typeface="Consolas"/>
                <a:sym typeface="Consolas"/>
              </a:rPr>
              <a:t>();</a:t>
            </a:r>
          </a:p>
          <a:p>
            <a:pPr lvl="0" defTabSz="403225">
              <a:lnSpc>
                <a:spcPct val="115000"/>
              </a:lnSpc>
              <a:buNone/>
            </a:pPr>
            <a:r>
              <a:rPr lang="x-none" sz="1400" dirty="0">
                <a:latin typeface="Consolas"/>
                <a:ea typeface="Consolas"/>
                <a:cs typeface="Consolas"/>
                <a:sym typeface="Consolas"/>
              </a:rPr>
              <a:t>	}</a:t>
            </a:r>
          </a:p>
          <a:p>
            <a:pPr lvl="0" defTabSz="403225">
              <a:lnSpc>
                <a:spcPct val="115000"/>
              </a:lnSpc>
              <a:buClr>
                <a:schemeClr val="dk1"/>
              </a:buClr>
              <a:buSzPct val="78571"/>
              <a:buNone/>
            </a:pPr>
            <a:endParaRPr lang="en-US" sz="1400" dirty="0">
              <a:latin typeface="Consolas"/>
              <a:ea typeface="Consolas"/>
              <a:cs typeface="Consolas"/>
              <a:sym typeface="Consolas"/>
            </a:endParaRPr>
          </a:p>
          <a:p>
            <a:pPr lvl="0" defTabSz="403225">
              <a:lnSpc>
                <a:spcPct val="115000"/>
              </a:lnSpc>
              <a:buClr>
                <a:schemeClr val="dk1"/>
              </a:buClr>
              <a:buSzPct val="78571"/>
              <a:buNone/>
            </a:pPr>
            <a:r>
              <a:rPr lang="x-none" sz="1400" dirty="0">
                <a:latin typeface="Consolas"/>
                <a:ea typeface="Consolas"/>
                <a:cs typeface="Consolas"/>
                <a:sym typeface="Consolas"/>
              </a:rPr>
              <a:t>	public void testGroomer() {</a:t>
            </a:r>
          </a:p>
          <a:p>
            <a:pPr lvl="0" defTabSz="403225">
              <a:lnSpc>
                <a:spcPct val="115000"/>
              </a:lnSpc>
              <a:buNone/>
            </a:pPr>
            <a:r>
              <a:rPr lang="x-none" sz="1400" dirty="0">
                <a:latin typeface="Consolas"/>
                <a:ea typeface="Consolas"/>
                <a:cs typeface="Consolas"/>
                <a:sym typeface="Consolas"/>
              </a:rPr>
              <a:t>	  Dog django = new Dog();</a:t>
            </a:r>
            <a:r>
              <a:rPr lang="x-none" sz="1400" dirty="0">
                <a:solidFill>
                  <a:schemeClr val="bg2">
                    <a:lumMod val="50000"/>
                  </a:schemeClr>
                </a:solidFill>
                <a:latin typeface="Consolas"/>
                <a:ea typeface="Consolas"/>
                <a:cs typeface="Consolas"/>
                <a:sym typeface="Consolas"/>
              </a:rPr>
              <a:t>//local var</a:t>
            </a:r>
          </a:p>
          <a:p>
            <a:pPr lvl="0" defTabSz="403225">
              <a:lnSpc>
                <a:spcPct val="115000"/>
              </a:lnSpc>
              <a:buClr>
                <a:schemeClr val="dk1"/>
              </a:buClr>
              <a:buSzPct val="78571"/>
              <a:buNone/>
            </a:pPr>
            <a:r>
              <a:rPr lang="x-none" sz="1400" dirty="0">
                <a:latin typeface="Consolas"/>
                <a:ea typeface="Consolas"/>
                <a:cs typeface="Consolas"/>
                <a:sym typeface="Consolas"/>
              </a:rPr>
              <a:t>		_groomer.groom(django);</a:t>
            </a:r>
          </a:p>
          <a:p>
            <a:pPr lvl="0" defTabSz="403225">
              <a:lnSpc>
                <a:spcPct val="115000"/>
              </a:lnSpc>
              <a:buClr>
                <a:schemeClr val="dk1"/>
              </a:buClr>
              <a:buSzPct val="78571"/>
              <a:buNone/>
            </a:pPr>
            <a:r>
              <a:rPr lang="x-none" sz="1400" dirty="0">
                <a:latin typeface="Consolas"/>
                <a:ea typeface="Consolas"/>
                <a:cs typeface="Consolas"/>
                <a:sym typeface="Consolas"/>
              </a:rPr>
              <a:t>	}</a:t>
            </a: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None/>
            </a:pPr>
            <a:r>
              <a:rPr lang="x-none" sz="1400" dirty="0">
                <a:latin typeface="Consolas"/>
                <a:ea typeface="Consolas"/>
                <a:cs typeface="Consolas"/>
                <a:sym typeface="Consolas"/>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9">
                                            <p:txEl>
                                              <p:pRg st="0" end="0"/>
                                            </p:txEl>
                                          </p:spTgt>
                                        </p:tgtEl>
                                        <p:attrNameLst>
                                          <p:attrName>style.visibility</p:attrName>
                                        </p:attrNameLst>
                                      </p:cBhvr>
                                      <p:to>
                                        <p:strVal val="visible"/>
                                      </p:to>
                                    </p:set>
                                    <p:animEffect transition="in" filter="fade">
                                      <p:cBhvr>
                                        <p:cTn id="7" dur="500"/>
                                        <p:tgtEl>
                                          <p:spTgt spid="67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79">
                                            <p:txEl>
                                              <p:pRg st="2" end="2"/>
                                            </p:txEl>
                                          </p:spTgt>
                                        </p:tgtEl>
                                        <p:attrNameLst>
                                          <p:attrName>style.visibility</p:attrName>
                                        </p:attrNameLst>
                                      </p:cBhvr>
                                      <p:to>
                                        <p:strVal val="visible"/>
                                      </p:to>
                                    </p:set>
                                    <p:animEffect transition="in" filter="fade">
                                      <p:cBhvr>
                                        <p:cTn id="10" dur="500"/>
                                        <p:tgtEl>
                                          <p:spTgt spid="67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79">
                                            <p:txEl>
                                              <p:pRg st="4" end="4"/>
                                            </p:txEl>
                                          </p:spTgt>
                                        </p:tgtEl>
                                        <p:attrNameLst>
                                          <p:attrName>style.visibility</p:attrName>
                                        </p:attrNameLst>
                                      </p:cBhvr>
                                      <p:to>
                                        <p:strVal val="visible"/>
                                      </p:to>
                                    </p:set>
                                    <p:animEffect transition="in" filter="fade">
                                      <p:cBhvr>
                                        <p:cTn id="13" dur="500"/>
                                        <p:tgtEl>
                                          <p:spTgt spid="67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79">
                                            <p:txEl>
                                              <p:pRg st="6" end="6"/>
                                            </p:txEl>
                                          </p:spTgt>
                                        </p:tgtEl>
                                        <p:attrNameLst>
                                          <p:attrName>style.visibility</p:attrName>
                                        </p:attrNameLst>
                                      </p:cBhvr>
                                      <p:to>
                                        <p:strVal val="visible"/>
                                      </p:to>
                                    </p:set>
                                    <p:animEffect transition="in" filter="fade">
                                      <p:cBhvr>
                                        <p:cTn id="16" dur="500"/>
                                        <p:tgtEl>
                                          <p:spTgt spid="679">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79">
                                            <p:txEl>
                                              <p:pRg st="7" end="7"/>
                                            </p:txEl>
                                          </p:spTgt>
                                        </p:tgtEl>
                                        <p:attrNameLst>
                                          <p:attrName>style.visibility</p:attrName>
                                        </p:attrNameLst>
                                      </p:cBhvr>
                                      <p:to>
                                        <p:strVal val="visible"/>
                                      </p:to>
                                    </p:set>
                                    <p:animEffect transition="in" filter="fade">
                                      <p:cBhvr>
                                        <p:cTn id="19" dur="500"/>
                                        <p:tgtEl>
                                          <p:spTgt spid="679">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79">
                                            <p:txEl>
                                              <p:pRg st="9" end="9"/>
                                            </p:txEl>
                                          </p:spTgt>
                                        </p:tgtEl>
                                        <p:attrNameLst>
                                          <p:attrName>style.visibility</p:attrName>
                                        </p:attrNameLst>
                                      </p:cBhvr>
                                      <p:to>
                                        <p:strVal val="visible"/>
                                      </p:to>
                                    </p:set>
                                    <p:animEffect transition="in" filter="fade">
                                      <p:cBhvr>
                                        <p:cTn id="22" dur="500"/>
                                        <p:tgtEl>
                                          <p:spTgt spid="679">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79">
                                            <p:txEl>
                                              <p:pRg st="10" end="10"/>
                                            </p:txEl>
                                          </p:spTgt>
                                        </p:tgtEl>
                                        <p:attrNameLst>
                                          <p:attrName>style.visibility</p:attrName>
                                        </p:attrNameLst>
                                      </p:cBhvr>
                                      <p:to>
                                        <p:strVal val="visible"/>
                                      </p:to>
                                    </p:set>
                                    <p:animEffect transition="in" filter="fade">
                                      <p:cBhvr>
                                        <p:cTn id="25" dur="500"/>
                                        <p:tgtEl>
                                          <p:spTgt spid="679">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79">
                                            <p:txEl>
                                              <p:pRg st="11" end="11"/>
                                            </p:txEl>
                                          </p:spTgt>
                                        </p:tgtEl>
                                        <p:attrNameLst>
                                          <p:attrName>style.visibility</p:attrName>
                                        </p:attrNameLst>
                                      </p:cBhvr>
                                      <p:to>
                                        <p:strVal val="visible"/>
                                      </p:to>
                                    </p:set>
                                    <p:animEffect transition="in" filter="fade">
                                      <p:cBhvr>
                                        <p:cTn id="28" dur="500"/>
                                        <p:tgtEl>
                                          <p:spTgt spid="679">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79">
                                            <p:txEl>
                                              <p:pRg st="12" end="12"/>
                                            </p:txEl>
                                          </p:spTgt>
                                        </p:tgtEl>
                                        <p:attrNameLst>
                                          <p:attrName>style.visibility</p:attrName>
                                        </p:attrNameLst>
                                      </p:cBhvr>
                                      <p:to>
                                        <p:strVal val="visible"/>
                                      </p:to>
                                    </p:set>
                                    <p:animEffect transition="in" filter="fade">
                                      <p:cBhvr>
                                        <p:cTn id="31" dur="500"/>
                                        <p:tgtEl>
                                          <p:spTgt spid="679">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79">
                                            <p:txEl>
                                              <p:pRg st="14" end="14"/>
                                            </p:txEl>
                                          </p:spTgt>
                                        </p:tgtEl>
                                        <p:attrNameLst>
                                          <p:attrName>style.visibility</p:attrName>
                                        </p:attrNameLst>
                                      </p:cBhvr>
                                      <p:to>
                                        <p:strVal val="visible"/>
                                      </p:to>
                                    </p:set>
                                    <p:animEffect transition="in" filter="fade">
                                      <p:cBhvr>
                                        <p:cTn id="34" dur="500"/>
                                        <p:tgtEl>
                                          <p:spTgt spid="679">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78">
                                            <p:txEl>
                                              <p:pRg st="0" end="0"/>
                                            </p:txEl>
                                          </p:spTgt>
                                        </p:tgtEl>
                                        <p:attrNameLst>
                                          <p:attrName>style.visibility</p:attrName>
                                        </p:attrNameLst>
                                      </p:cBhvr>
                                      <p:to>
                                        <p:strVal val="visible"/>
                                      </p:to>
                                    </p:set>
                                    <p:animEffect transition="in" filter="fade">
                                      <p:cBhvr>
                                        <p:cTn id="39" dur="1000"/>
                                        <p:tgtEl>
                                          <p:spTgt spid="678">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8">
                                            <p:txEl>
                                              <p:pRg st="1" end="1"/>
                                            </p:txEl>
                                          </p:spTgt>
                                        </p:tgtEl>
                                        <p:attrNameLst>
                                          <p:attrName>style.visibility</p:attrName>
                                        </p:attrNameLst>
                                      </p:cBhvr>
                                      <p:to>
                                        <p:strVal val="visible"/>
                                      </p:to>
                                    </p:set>
                                    <p:animEffect transition="in" filter="fade">
                                      <p:cBhvr>
                                        <p:cTn id="44" dur="1000"/>
                                        <p:tgtEl>
                                          <p:spTgt spid="678">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79">
                                            <p:txEl>
                                              <p:pRg st="5" end="5"/>
                                            </p:txEl>
                                          </p:spTgt>
                                        </p:tgtEl>
                                        <p:attrNameLst>
                                          <p:attrName>style.visibility</p:attrName>
                                        </p:attrNameLst>
                                      </p:cBhvr>
                                      <p:to>
                                        <p:strVal val="visible"/>
                                      </p:to>
                                    </p:set>
                                    <p:animEffect transition="in" filter="fade">
                                      <p:cBhvr>
                                        <p:cTn id="47" dur="1000"/>
                                        <p:tgtEl>
                                          <p:spTgt spid="679">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8">
                                            <p:txEl>
                                              <p:pRg st="2" end="2"/>
                                            </p:txEl>
                                          </p:spTgt>
                                        </p:tgtEl>
                                        <p:attrNameLst>
                                          <p:attrName>style.visibility</p:attrName>
                                        </p:attrNameLst>
                                      </p:cBhvr>
                                      <p:to>
                                        <p:strVal val="visible"/>
                                      </p:to>
                                    </p:set>
                                    <p:animEffect transition="in" filter="fade">
                                      <p:cBhvr>
                                        <p:cTn id="52" dur="1000"/>
                                        <p:tgtEl>
                                          <p:spTgt spid="6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457200" y="379994"/>
            <a:ext cx="8229600" cy="683234"/>
          </a:xfrm>
          <a:prstGeom prst="rect">
            <a:avLst/>
          </a:prstGeom>
        </p:spPr>
        <p:txBody>
          <a:bodyPr lIns="91425" tIns="91425" rIns="91425" bIns="91425" anchor="b" anchorCtr="0">
            <a:spAutoFit/>
          </a:bodyPr>
          <a:lstStyle/>
          <a:p>
            <a:pPr>
              <a:spcBef>
                <a:spcPts val="0"/>
              </a:spcBef>
              <a:buNone/>
            </a:pPr>
            <a:r>
              <a:rPr lang="en" dirty="0"/>
              <a:t>Association (1/</a:t>
            </a:r>
            <a:r>
              <a:rPr lang="en-US" dirty="0"/>
              <a:t>8</a:t>
            </a:r>
            <a:r>
              <a:rPr lang="en" dirty="0"/>
              <a:t>)</a:t>
            </a:r>
          </a:p>
        </p:txBody>
      </p:sp>
      <p:sp>
        <p:nvSpPr>
          <p:cNvPr id="688" name="Shape 688"/>
          <p:cNvSpPr txBox="1">
            <a:spLocks noGrp="1"/>
          </p:cNvSpPr>
          <p:nvPr>
            <p:ph type="body" idx="1"/>
          </p:nvPr>
        </p:nvSpPr>
        <p:spPr>
          <a:xfrm>
            <a:off x="555960" y="1136095"/>
            <a:ext cx="4029487" cy="3562996"/>
          </a:xfrm>
          <a:prstGeom prst="rect">
            <a:avLst/>
          </a:prstGeom>
        </p:spPr>
        <p:txBody>
          <a:bodyPr wrap="square" lIns="91425" tIns="91425" rIns="91425" bIns="91425" anchor="ctr" anchorCtr="0">
            <a:spAutoFit/>
          </a:bodyPr>
          <a:lstStyle/>
          <a:p>
            <a:pPr marL="457200" lvl="0" indent="-355600" rtl="0">
              <a:lnSpc>
                <a:spcPct val="110000"/>
              </a:lnSpc>
              <a:spcBef>
                <a:spcPts val="0"/>
              </a:spcBef>
              <a:spcAft>
                <a:spcPts val="1000"/>
              </a:spcAft>
              <a:buClr>
                <a:schemeClr val="dk1"/>
              </a:buClr>
              <a:buSzPct val="100000"/>
              <a:buFont typeface="Arial"/>
              <a:buChar char="●"/>
            </a:pPr>
            <a:r>
              <a:rPr lang="en" sz="2400" dirty="0"/>
              <a:t>We haven’t seen an association relationship</a:t>
            </a:r>
            <a:r>
              <a:rPr lang="en-US" sz="2400" dirty="0"/>
              <a:t> </a:t>
            </a:r>
            <a:r>
              <a:rPr lang="en" sz="2400" dirty="0"/>
              <a:t>yet</a:t>
            </a:r>
            <a:r>
              <a:rPr lang="en-US" sz="2400" dirty="0"/>
              <a:t>—</a:t>
            </a:r>
            <a:r>
              <a:rPr lang="en" sz="2400" dirty="0"/>
              <a:t>let’s set one up!</a:t>
            </a:r>
          </a:p>
          <a:p>
            <a:pPr marL="457200" lvl="0" indent="-355600">
              <a:lnSpc>
                <a:spcPct val="110000"/>
              </a:lnSpc>
              <a:spcBef>
                <a:spcPts val="0"/>
              </a:spcBef>
              <a:spcAft>
                <a:spcPts val="1000"/>
              </a:spcAft>
              <a:buClr>
                <a:schemeClr val="dk1"/>
              </a:buClr>
              <a:buSzPct val="100000"/>
              <a:buFont typeface="Arial"/>
              <a:buChar char="●"/>
            </a:pPr>
            <a:r>
              <a:rPr lang="en" sz="2400" b="1" dirty="0">
                <a:solidFill>
                  <a:srgbClr val="FF0000"/>
                </a:solidFill>
              </a:rPr>
              <a:t>Association</a:t>
            </a:r>
            <a:r>
              <a:rPr lang="en" sz="2400" dirty="0">
                <a:solidFill>
                  <a:srgbClr val="FF0000"/>
                </a:solidFill>
              </a:rPr>
              <a:t> </a:t>
            </a:r>
            <a:r>
              <a:rPr lang="en" sz="2400" dirty="0"/>
              <a:t>means one object knows about another “peer” object that is not one of its components</a:t>
            </a:r>
          </a:p>
        </p:txBody>
      </p:sp>
      <p:sp>
        <p:nvSpPr>
          <p:cNvPr id="689" name="Shape 689"/>
          <p:cNvSpPr txBox="1">
            <a:spLocks noGrp="1"/>
          </p:cNvSpPr>
          <p:nvPr>
            <p:ph type="body" idx="2"/>
          </p:nvPr>
        </p:nvSpPr>
        <p:spPr>
          <a:xfrm>
            <a:off x="4448041" y="1244438"/>
            <a:ext cx="4816499" cy="3141984"/>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public class DogGroomer {</a:t>
            </a: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DogGroomer()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r>
              <a:rPr lang="en" sz="1400" dirty="0">
                <a:solidFill>
                  <a:srgbClr val="999999"/>
                </a:solidFill>
                <a:latin typeface="Consolas"/>
                <a:ea typeface="Consolas"/>
                <a:cs typeface="Consolas"/>
                <a:sym typeface="Consolas"/>
              </a:rPr>
              <a:t>// this is the constructor!</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999999"/>
                </a:solidFill>
                <a:latin typeface="Consolas"/>
                <a:ea typeface="Consolas"/>
                <a:cs typeface="Consolas"/>
                <a:sym typeface="Consolas"/>
              </a:rPr>
              <a:t>	</a:t>
            </a:r>
            <a:r>
              <a:rPr lang="en" sz="1400" dirty="0">
                <a:latin typeface="Consolas"/>
                <a:ea typeface="Consolas"/>
                <a:cs typeface="Consolas"/>
                <a:sym typeface="Consolas"/>
              </a:rPr>
              <a:t>public void groom(Dog shaggyDog)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shaggyDog.</a:t>
            </a:r>
            <a:r>
              <a:rPr lang="en-US" sz="1400" dirty="0" err="1">
                <a:latin typeface="Consolas"/>
                <a:ea typeface="Consolas"/>
                <a:cs typeface="Consolas"/>
                <a:sym typeface="Consolas"/>
              </a:rPr>
              <a:t>setHairLength</a:t>
            </a:r>
            <a:r>
              <a:rPr lang="en" sz="1400" dirty="0">
                <a:latin typeface="Consolas"/>
                <a:ea typeface="Consolas"/>
                <a:cs typeface="Consolas"/>
                <a:sym typeface="Consolas"/>
              </a:rPr>
              <a:t>(1);</a:t>
            </a:r>
            <a:r>
              <a:rPr lang="en" sz="14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a:lnSpc>
                <a:spcPct val="115000"/>
              </a:lnSpc>
              <a:spcBef>
                <a:spcPts val="0"/>
              </a:spcBef>
              <a:buClr>
                <a:schemeClr val="dk1"/>
              </a:buClr>
              <a:buSzPct val="78571"/>
              <a:buFont typeface="Arial"/>
              <a:buNone/>
            </a:pPr>
            <a:r>
              <a:rPr lang="en" sz="1400" dirty="0">
                <a:latin typeface="Consolas"/>
                <a:ea typeface="Consolas"/>
                <a:cs typeface="Consolas"/>
                <a:sym typeface="Consolas"/>
              </a:rPr>
              <a:t>}</a:t>
            </a:r>
          </a:p>
        </p:txBody>
      </p:sp>
      <p:sp>
        <p:nvSpPr>
          <p:cNvPr id="5" name="Right Brace 4">
            <a:extLst>
              <a:ext uri="{FF2B5EF4-FFF2-40B4-BE49-F238E27FC236}">
                <a16:creationId xmlns:a16="http://schemas.microsoft.com/office/drawing/2014/main" id="{A66CA9F6-4D12-6349-AADA-20EC07FD11E9}"/>
              </a:ext>
            </a:extLst>
          </p:cNvPr>
          <p:cNvSpPr/>
          <p:nvPr/>
        </p:nvSpPr>
        <p:spPr>
          <a:xfrm>
            <a:off x="8086295" y="1501958"/>
            <a:ext cx="185856" cy="262694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9F9DEBF-FED7-3542-91B1-5C2CF9919C0C}"/>
              </a:ext>
            </a:extLst>
          </p:cNvPr>
          <p:cNvSpPr txBox="1"/>
          <p:nvPr/>
        </p:nvSpPr>
        <p:spPr>
          <a:xfrm>
            <a:off x="8150525" y="2169099"/>
            <a:ext cx="1114015" cy="646331"/>
          </a:xfrm>
          <a:prstGeom prst="rect">
            <a:avLst/>
          </a:prstGeom>
          <a:noFill/>
        </p:spPr>
        <p:txBody>
          <a:bodyPr wrap="square" rtlCol="0">
            <a:spAutoFit/>
          </a:bodyPr>
          <a:lstStyle/>
          <a:p>
            <a:r>
              <a:rPr lang="en-US" sz="1200" dirty="0"/>
              <a:t>Prior DogGroomer code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88">
                                            <p:txEl>
                                              <p:pRg st="0" end="0"/>
                                            </p:txEl>
                                          </p:spTgt>
                                        </p:tgtEl>
                                        <p:attrNameLst>
                                          <p:attrName>style.visibility</p:attrName>
                                        </p:attrNameLst>
                                      </p:cBhvr>
                                      <p:to>
                                        <p:strVal val="visible"/>
                                      </p:to>
                                    </p:set>
                                    <p:animEffect transition="in" filter="fade">
                                      <p:cBhvr>
                                        <p:cTn id="18" dur="1000"/>
                                        <p:tgtEl>
                                          <p:spTgt spid="68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8">
                                            <p:txEl>
                                              <p:pRg st="1" end="1"/>
                                            </p:txEl>
                                          </p:spTgt>
                                        </p:tgtEl>
                                        <p:attrNameLst>
                                          <p:attrName>style.visibility</p:attrName>
                                        </p:attrNameLst>
                                      </p:cBhvr>
                                      <p:to>
                                        <p:strVal val="visible"/>
                                      </p:to>
                                    </p:set>
                                    <p:animEffect transition="in" filter="fade">
                                      <p:cBhvr>
                                        <p:cTn id="23" dur="1000"/>
                                        <p:tgtEl>
                                          <p:spTgt spid="6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231060" y="379994"/>
            <a:ext cx="9276735" cy="683234"/>
          </a:xfrm>
          <a:prstGeom prst="rect">
            <a:avLst/>
          </a:prstGeom>
        </p:spPr>
        <p:txBody>
          <a:bodyPr wrap="square" lIns="91425" tIns="91425" rIns="91425" bIns="91425" anchor="b" anchorCtr="0">
            <a:spAutoFit/>
          </a:bodyPr>
          <a:lstStyle/>
          <a:p>
            <a:pPr lvl="0"/>
            <a:r>
              <a:rPr lang="en" dirty="0"/>
              <a:t> Motivation for Association (2/</a:t>
            </a:r>
            <a:r>
              <a:rPr lang="en-US" dirty="0"/>
              <a:t>8</a:t>
            </a:r>
            <a:r>
              <a:rPr lang="en" dirty="0"/>
              <a:t>)</a:t>
            </a:r>
          </a:p>
        </p:txBody>
      </p:sp>
      <p:sp>
        <p:nvSpPr>
          <p:cNvPr id="697" name="Shape 697"/>
          <p:cNvSpPr txBox="1">
            <a:spLocks noGrp="1"/>
          </p:cNvSpPr>
          <p:nvPr>
            <p:ph type="body" idx="1"/>
          </p:nvPr>
        </p:nvSpPr>
        <p:spPr>
          <a:xfrm>
            <a:off x="383309" y="1063228"/>
            <a:ext cx="4382655" cy="3765103"/>
          </a:xfrm>
          <a:prstGeom prst="rect">
            <a:avLst/>
          </a:prstGeom>
        </p:spPr>
        <p:txBody>
          <a:bodyPr wrap="square" lIns="91425" tIns="91425" rIns="91425" bIns="91425" anchor="ctr" anchorCtr="0">
            <a:spAutoFit/>
          </a:bodyPr>
          <a:lstStyle/>
          <a:p>
            <a:pPr marL="457200" lvl="0" indent="-342900" rtl="0">
              <a:spcBef>
                <a:spcPts val="0"/>
              </a:spcBef>
              <a:spcAft>
                <a:spcPts val="1000"/>
              </a:spcAft>
              <a:buClr>
                <a:schemeClr val="dk1"/>
              </a:buClr>
              <a:buSzPct val="100000"/>
              <a:buFont typeface="Arial"/>
              <a:buChar char="●"/>
            </a:pPr>
            <a:r>
              <a:rPr lang="en-US" sz="2200" dirty="0">
                <a:sym typeface="Consolas"/>
              </a:rPr>
              <a:t>As</a:t>
            </a:r>
            <a:r>
              <a:rPr lang="en" sz="2200" dirty="0">
                <a:sym typeface="Consolas"/>
              </a:rPr>
              <a:t> noted, </a:t>
            </a:r>
            <a:r>
              <a:rPr lang="en" sz="2200" dirty="0">
                <a:solidFill>
                  <a:srgbClr val="0000FF"/>
                </a:solidFill>
                <a:latin typeface="Consolas"/>
                <a:ea typeface="Consolas"/>
                <a:cs typeface="Consolas"/>
                <a:sym typeface="Consolas"/>
              </a:rPr>
              <a:t>PetShop</a:t>
            </a:r>
            <a:r>
              <a:rPr lang="en" sz="2200" dirty="0"/>
              <a:t> contains a  </a:t>
            </a:r>
            <a:r>
              <a:rPr lang="en" sz="2200" dirty="0">
                <a:solidFill>
                  <a:srgbClr val="0000FF"/>
                </a:solidFill>
                <a:latin typeface="Consolas"/>
                <a:ea typeface="Consolas"/>
                <a:cs typeface="Consolas"/>
                <a:sym typeface="Consolas"/>
              </a:rPr>
              <a:t>DogGroomer</a:t>
            </a:r>
            <a:r>
              <a:rPr lang="en" sz="2200" dirty="0"/>
              <a:t>, so it can send messages to the </a:t>
            </a:r>
            <a:r>
              <a:rPr lang="en" sz="2200" dirty="0">
                <a:solidFill>
                  <a:srgbClr val="0000FF"/>
                </a:solidFill>
                <a:latin typeface="Consolas"/>
                <a:ea typeface="Consolas"/>
                <a:cs typeface="Consolas"/>
                <a:sym typeface="Consolas"/>
              </a:rPr>
              <a:t>DogGroomer</a:t>
            </a:r>
          </a:p>
          <a:p>
            <a:pPr marL="457200" lvl="0" indent="-342900" rtl="0">
              <a:spcBef>
                <a:spcPts val="0"/>
              </a:spcBef>
              <a:spcAft>
                <a:spcPts val="1000"/>
              </a:spcAft>
              <a:buClr>
                <a:schemeClr val="dk1"/>
              </a:buClr>
              <a:buSzPct val="100000"/>
              <a:buFont typeface="Arial"/>
              <a:buChar char="●"/>
            </a:pPr>
            <a:r>
              <a:rPr lang="en" sz="2200" dirty="0"/>
              <a:t>But what if the </a:t>
            </a:r>
            <a:r>
              <a:rPr lang="en" sz="2200" dirty="0">
                <a:solidFill>
                  <a:srgbClr val="0000FF"/>
                </a:solidFill>
                <a:latin typeface="Consolas"/>
                <a:ea typeface="Consolas"/>
                <a:cs typeface="Consolas"/>
                <a:sym typeface="Consolas"/>
              </a:rPr>
              <a:t>DogGroomer</a:t>
            </a:r>
            <a:r>
              <a:rPr lang="en" sz="2200" dirty="0"/>
              <a:t> needs to send messages to the </a:t>
            </a:r>
            <a:r>
              <a:rPr lang="en" sz="2200" dirty="0" err="1">
                <a:solidFill>
                  <a:srgbClr val="0000FF"/>
                </a:solidFill>
                <a:latin typeface="Consolas"/>
                <a:ea typeface="Consolas"/>
                <a:cs typeface="Consolas"/>
                <a:sym typeface="Consolas"/>
              </a:rPr>
              <a:t>PetShop</a:t>
            </a:r>
            <a:r>
              <a:rPr lang="en" sz="2200" dirty="0"/>
              <a:t> she works in?</a:t>
            </a:r>
          </a:p>
          <a:p>
            <a:pPr marL="914400" lvl="1" indent="-342900">
              <a:spcAft>
                <a:spcPts val="1000"/>
              </a:spcAft>
              <a:buClr>
                <a:schemeClr val="dk1"/>
              </a:buClr>
              <a:buSzPct val="100000"/>
            </a:pPr>
            <a:r>
              <a:rPr lang="en-US" sz="1800" dirty="0"/>
              <a:t>t</a:t>
            </a:r>
            <a:r>
              <a:rPr lang="en" sz="1800" dirty="0"/>
              <a:t>he </a:t>
            </a:r>
            <a:r>
              <a:rPr lang="en" sz="1800" dirty="0">
                <a:solidFill>
                  <a:srgbClr val="0000FF"/>
                </a:solidFill>
                <a:latin typeface="Consolas"/>
                <a:ea typeface="Consolas"/>
                <a:cs typeface="Consolas"/>
                <a:sym typeface="Consolas"/>
              </a:rPr>
              <a:t>DogGroomer</a:t>
            </a:r>
            <a:r>
              <a:rPr lang="en" sz="1800" dirty="0"/>
              <a:t> probably needs to know several things about her </a:t>
            </a:r>
            <a:r>
              <a:rPr lang="en" sz="1800" dirty="0" err="1">
                <a:solidFill>
                  <a:srgbClr val="0000FF"/>
                </a:solidFill>
                <a:latin typeface="Consolas"/>
                <a:ea typeface="Consolas"/>
                <a:cs typeface="Consolas"/>
                <a:sym typeface="Consolas"/>
              </a:rPr>
              <a:t>PetShop</a:t>
            </a:r>
            <a:r>
              <a:rPr lang="en" sz="1800" dirty="0"/>
              <a:t>: for example, operating hours, grooming supplies in stock, customers currently in the shop...</a:t>
            </a:r>
          </a:p>
        </p:txBody>
      </p:sp>
      <p:sp>
        <p:nvSpPr>
          <p:cNvPr id="698" name="Shape 698"/>
          <p:cNvSpPr txBox="1">
            <a:spLocks noGrp="1"/>
          </p:cNvSpPr>
          <p:nvPr>
            <p:ph type="body" idx="2"/>
          </p:nvPr>
        </p:nvSpPr>
        <p:spPr>
          <a:xfrm>
            <a:off x="4572000" y="1383111"/>
            <a:ext cx="4816499" cy="3141984"/>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public class DogGroomer {</a:t>
            </a: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DogGroomer()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r>
              <a:rPr lang="en" sz="1400" dirty="0">
                <a:solidFill>
                  <a:srgbClr val="999999"/>
                </a:solidFill>
                <a:latin typeface="Consolas"/>
                <a:ea typeface="Consolas"/>
                <a:cs typeface="Consolas"/>
                <a:sym typeface="Consolas"/>
              </a:rPr>
              <a:t>// this is the constructor!</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999999"/>
                </a:solidFill>
                <a:latin typeface="Consolas"/>
                <a:ea typeface="Consolas"/>
                <a:cs typeface="Consolas"/>
                <a:sym typeface="Consolas"/>
              </a:rPr>
              <a:t>	</a:t>
            </a:r>
            <a:r>
              <a:rPr lang="en" sz="1400" dirty="0">
                <a:latin typeface="Consolas"/>
                <a:ea typeface="Consolas"/>
                <a:cs typeface="Consolas"/>
                <a:sym typeface="Consolas"/>
              </a:rPr>
              <a:t>public void groom(Dog shaggyDog)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shaggyDog.</a:t>
            </a:r>
            <a:r>
              <a:rPr lang="en-US" sz="1400" dirty="0" err="1">
                <a:latin typeface="Consolas"/>
                <a:ea typeface="Consolas"/>
                <a:cs typeface="Consolas"/>
                <a:sym typeface="Consolas"/>
              </a:rPr>
              <a:t>setHairLength</a:t>
            </a:r>
            <a:r>
              <a:rPr lang="en" sz="1400" dirty="0">
                <a:latin typeface="Consolas"/>
                <a:ea typeface="Consolas"/>
                <a:cs typeface="Consolas"/>
                <a:sym typeface="Consolas"/>
              </a:rPr>
              <a:t>(1);</a:t>
            </a:r>
            <a:r>
              <a:rPr lang="en" sz="14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a:t>
            </a:r>
          </a:p>
        </p:txBody>
      </p:sp>
      <p:sp>
        <p:nvSpPr>
          <p:cNvPr id="5" name="Right Brace 4">
            <a:extLst>
              <a:ext uri="{FF2B5EF4-FFF2-40B4-BE49-F238E27FC236}">
                <a16:creationId xmlns:a16="http://schemas.microsoft.com/office/drawing/2014/main" id="{9EF1A6F4-68EB-9B4B-B409-3B9E72CD079B}"/>
              </a:ext>
            </a:extLst>
          </p:cNvPr>
          <p:cNvSpPr/>
          <p:nvPr/>
        </p:nvSpPr>
        <p:spPr>
          <a:xfrm>
            <a:off x="8151610" y="1581443"/>
            <a:ext cx="185856" cy="262694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B880B6A-9DE3-CE43-9F0E-AC4D008311DE}"/>
              </a:ext>
            </a:extLst>
          </p:cNvPr>
          <p:cNvSpPr txBox="1"/>
          <p:nvPr/>
        </p:nvSpPr>
        <p:spPr>
          <a:xfrm>
            <a:off x="8222445" y="2156117"/>
            <a:ext cx="1114015" cy="600164"/>
          </a:xfrm>
          <a:prstGeom prst="rect">
            <a:avLst/>
          </a:prstGeom>
          <a:noFill/>
        </p:spPr>
        <p:txBody>
          <a:bodyPr wrap="square" rtlCol="0">
            <a:spAutoFit/>
          </a:bodyPr>
          <a:lstStyle/>
          <a:p>
            <a:r>
              <a:rPr lang="en-US" sz="1100" dirty="0"/>
              <a:t>Prior DogGroomer code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Effect transition="in" filter="fade">
                                      <p:cBhvr>
                                        <p:cTn id="7" dur="1000"/>
                                        <p:tgtEl>
                                          <p:spTgt spid="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xEl>
                                              <p:pRg st="1" end="1"/>
                                            </p:txEl>
                                          </p:spTgt>
                                        </p:tgtEl>
                                        <p:attrNameLst>
                                          <p:attrName>style.visibility</p:attrName>
                                        </p:attrNameLst>
                                      </p:cBhvr>
                                      <p:to>
                                        <p:strVal val="visible"/>
                                      </p:to>
                                    </p:set>
                                    <p:animEffect transition="in" filter="fade">
                                      <p:cBhvr>
                                        <p:cTn id="12" dur="1000"/>
                                        <p:tgtEl>
                                          <p:spTgt spid="6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7">
                                            <p:txEl>
                                              <p:pRg st="2" end="2"/>
                                            </p:txEl>
                                          </p:spTgt>
                                        </p:tgtEl>
                                        <p:attrNameLst>
                                          <p:attrName>style.visibility</p:attrName>
                                        </p:attrNameLst>
                                      </p:cBhvr>
                                      <p:to>
                                        <p:strVal val="visible"/>
                                      </p:to>
                                    </p:set>
                                    <p:animEffect transition="in" filter="fade">
                                      <p:cBhvr>
                                        <p:cTn id="17" dur="1000"/>
                                        <p:tgtEl>
                                          <p:spTgt spid="6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457200" y="379994"/>
            <a:ext cx="8229600" cy="683234"/>
          </a:xfrm>
          <a:prstGeom prst="rect">
            <a:avLst/>
          </a:prstGeom>
        </p:spPr>
        <p:txBody>
          <a:bodyPr lIns="91425" tIns="91425" rIns="91425" bIns="91425" anchor="b" anchorCtr="0">
            <a:spAutoFit/>
          </a:bodyPr>
          <a:lstStyle/>
          <a:p>
            <a:pPr lvl="0"/>
            <a:r>
              <a:rPr lang="en" dirty="0"/>
              <a:t>Association (3/</a:t>
            </a:r>
            <a:r>
              <a:rPr lang="en-US" dirty="0"/>
              <a:t>8</a:t>
            </a:r>
            <a:r>
              <a:rPr lang="en" dirty="0"/>
              <a:t>)</a:t>
            </a:r>
          </a:p>
        </p:txBody>
      </p:sp>
      <p:sp>
        <p:nvSpPr>
          <p:cNvPr id="697" name="Shape 697"/>
          <p:cNvSpPr txBox="1">
            <a:spLocks noGrp="1"/>
          </p:cNvSpPr>
          <p:nvPr>
            <p:ph type="body" idx="1"/>
          </p:nvPr>
        </p:nvSpPr>
        <p:spPr>
          <a:xfrm>
            <a:off x="87137" y="1355559"/>
            <a:ext cx="4586141" cy="2919743"/>
          </a:xfrm>
          <a:prstGeom prst="rect">
            <a:avLst/>
          </a:prstGeom>
        </p:spPr>
        <p:txBody>
          <a:bodyPr wrap="square" lIns="91425" tIns="91425" rIns="91425" bIns="91425" anchor="ctr" anchorCtr="0">
            <a:spAutoFit/>
          </a:bodyPr>
          <a:lstStyle/>
          <a:p>
            <a:pPr marL="457200" lvl="0" indent="-342900">
              <a:lnSpc>
                <a:spcPct val="110000"/>
              </a:lnSpc>
              <a:spcAft>
                <a:spcPts val="1000"/>
              </a:spcAft>
              <a:buClr>
                <a:schemeClr val="dk1"/>
              </a:buClr>
              <a:buSzPct val="100000"/>
              <a:buFont typeface="Arial"/>
              <a:buChar char="●"/>
            </a:pPr>
            <a:r>
              <a:rPr lang="en" sz="2200" dirty="0"/>
              <a:t>The </a:t>
            </a:r>
            <a:r>
              <a:rPr lang="en" sz="2200" dirty="0">
                <a:solidFill>
                  <a:srgbClr val="0000FF"/>
                </a:solidFill>
                <a:latin typeface="Consolas"/>
                <a:ea typeface="Consolas"/>
                <a:cs typeface="Consolas"/>
                <a:sym typeface="Consolas"/>
              </a:rPr>
              <a:t>PetShop</a:t>
            </a:r>
            <a:r>
              <a:rPr lang="en" sz="2200" dirty="0"/>
              <a:t> keeps track of such information in its properties (not shown here)</a:t>
            </a:r>
          </a:p>
          <a:p>
            <a:pPr marL="457200" lvl="0" indent="-342900">
              <a:lnSpc>
                <a:spcPct val="110000"/>
              </a:lnSpc>
              <a:spcAft>
                <a:spcPts val="1000"/>
              </a:spcAft>
              <a:buClr>
                <a:schemeClr val="dk1"/>
              </a:buClr>
              <a:buSzPct val="100000"/>
              <a:buFont typeface="Arial"/>
              <a:buChar char="●"/>
            </a:pPr>
            <a:r>
              <a:rPr lang="en" sz="2200" dirty="0"/>
              <a:t>We </a:t>
            </a:r>
            <a:r>
              <a:rPr lang="en-US" sz="2200" dirty="0"/>
              <a:t>can </a:t>
            </a:r>
            <a:r>
              <a:rPr lang="en" sz="2200" dirty="0"/>
              <a:t>set up an </a:t>
            </a:r>
            <a:r>
              <a:rPr lang="en" sz="2200" b="1" dirty="0">
                <a:solidFill>
                  <a:srgbClr val="FF0000"/>
                </a:solidFill>
              </a:rPr>
              <a:t>association</a:t>
            </a:r>
            <a:r>
              <a:rPr lang="en" sz="2200" dirty="0">
                <a:solidFill>
                  <a:srgbClr val="FF0000"/>
                </a:solidFill>
              </a:rPr>
              <a:t> </a:t>
            </a:r>
            <a:r>
              <a:rPr lang="en" sz="2200" dirty="0"/>
              <a:t>so </a:t>
            </a:r>
            <a:r>
              <a:rPr lang="en" sz="2200" dirty="0">
                <a:solidFill>
                  <a:srgbClr val="0000FF"/>
                </a:solidFill>
                <a:latin typeface="Consolas"/>
                <a:ea typeface="Consolas"/>
                <a:cs typeface="Consolas"/>
                <a:sym typeface="Consolas"/>
              </a:rPr>
              <a:t>DogGroomer</a:t>
            </a:r>
            <a:r>
              <a:rPr lang="en" sz="2200" dirty="0"/>
              <a:t> can send her </a:t>
            </a:r>
            <a:r>
              <a:rPr lang="en" sz="2200" dirty="0">
                <a:solidFill>
                  <a:srgbClr val="0000FF"/>
                </a:solidFill>
                <a:latin typeface="Consolas"/>
                <a:ea typeface="Consolas"/>
                <a:cs typeface="Consolas"/>
                <a:sym typeface="Consolas"/>
              </a:rPr>
              <a:t>PetShop</a:t>
            </a:r>
            <a:r>
              <a:rPr lang="en" sz="2200" dirty="0"/>
              <a:t> messages to retrieve information from it as needed </a:t>
            </a:r>
          </a:p>
        </p:txBody>
      </p:sp>
      <p:sp>
        <p:nvSpPr>
          <p:cNvPr id="9" name="Shape 698">
            <a:extLst>
              <a:ext uri="{FF2B5EF4-FFF2-40B4-BE49-F238E27FC236}">
                <a16:creationId xmlns:a16="http://schemas.microsoft.com/office/drawing/2014/main" id="{45E68BAA-E85F-674A-AF0C-49EF9A32BD24}"/>
              </a:ext>
            </a:extLst>
          </p:cNvPr>
          <p:cNvSpPr txBox="1">
            <a:spLocks noGrp="1"/>
          </p:cNvSpPr>
          <p:nvPr>
            <p:ph type="body" idx="2"/>
          </p:nvPr>
        </p:nvSpPr>
        <p:spPr>
          <a:xfrm>
            <a:off x="4572000" y="1244438"/>
            <a:ext cx="4816499" cy="3141984"/>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public class DogGroomer {</a:t>
            </a: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None/>
            </a:pPr>
            <a:endParaRPr sz="1400" dirty="0">
              <a:latin typeface="Consolas"/>
              <a:ea typeface="Consolas"/>
              <a:cs typeface="Consolas"/>
              <a:sym typeface="Consolas"/>
            </a:endParaRP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public DogGroomer()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r>
              <a:rPr lang="en" sz="1400" dirty="0">
                <a:solidFill>
                  <a:srgbClr val="999999"/>
                </a:solidFill>
                <a:latin typeface="Consolas"/>
                <a:ea typeface="Consolas"/>
                <a:cs typeface="Consolas"/>
                <a:sym typeface="Consolas"/>
              </a:rPr>
              <a:t>// this is the constructor!</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999999"/>
                </a:solidFill>
                <a:latin typeface="Consolas"/>
                <a:ea typeface="Consolas"/>
                <a:cs typeface="Consolas"/>
                <a:sym typeface="Consolas"/>
              </a:rPr>
              <a:t>	</a:t>
            </a:r>
            <a:r>
              <a:rPr lang="en" sz="1400" dirty="0">
                <a:latin typeface="Consolas"/>
                <a:ea typeface="Consolas"/>
                <a:cs typeface="Consolas"/>
                <a:sym typeface="Consolas"/>
              </a:rPr>
              <a:t>public void groom(Dog shaggyDog)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shaggyDog.</a:t>
            </a:r>
            <a:r>
              <a:rPr lang="en-US" sz="1400" dirty="0" err="1">
                <a:latin typeface="Consolas"/>
                <a:ea typeface="Consolas"/>
                <a:cs typeface="Consolas"/>
                <a:sym typeface="Consolas"/>
              </a:rPr>
              <a:t>setHairLength</a:t>
            </a:r>
            <a:r>
              <a:rPr lang="en" sz="1400" dirty="0">
                <a:latin typeface="Consolas"/>
                <a:ea typeface="Consolas"/>
                <a:cs typeface="Consolas"/>
                <a:sym typeface="Consolas"/>
              </a:rPr>
              <a:t>(1);</a:t>
            </a:r>
            <a:r>
              <a:rPr lang="en" sz="14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a:t>
            </a:r>
          </a:p>
        </p:txBody>
      </p:sp>
      <p:sp>
        <p:nvSpPr>
          <p:cNvPr id="5" name="Right Brace 4">
            <a:extLst>
              <a:ext uri="{FF2B5EF4-FFF2-40B4-BE49-F238E27FC236}">
                <a16:creationId xmlns:a16="http://schemas.microsoft.com/office/drawing/2014/main" id="{880334EB-C424-DC43-8E23-5D6D3E187A7B}"/>
              </a:ext>
            </a:extLst>
          </p:cNvPr>
          <p:cNvSpPr/>
          <p:nvPr/>
        </p:nvSpPr>
        <p:spPr>
          <a:xfrm>
            <a:off x="8172827" y="1550620"/>
            <a:ext cx="185856" cy="262694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D0F113E0-A2F9-A947-9D93-C39E6508DBA2}"/>
              </a:ext>
            </a:extLst>
          </p:cNvPr>
          <p:cNvSpPr txBox="1"/>
          <p:nvPr/>
        </p:nvSpPr>
        <p:spPr>
          <a:xfrm>
            <a:off x="8243662" y="2125294"/>
            <a:ext cx="1114015" cy="600164"/>
          </a:xfrm>
          <a:prstGeom prst="rect">
            <a:avLst/>
          </a:prstGeom>
          <a:noFill/>
        </p:spPr>
        <p:txBody>
          <a:bodyPr wrap="square" rtlCol="0">
            <a:spAutoFit/>
          </a:bodyPr>
          <a:lstStyle/>
          <a:p>
            <a:r>
              <a:rPr lang="en-US" sz="1100" dirty="0"/>
              <a:t>Prior DogGroomer code</a:t>
            </a:r>
          </a:p>
        </p:txBody>
      </p:sp>
    </p:spTree>
    <p:extLst>
      <p:ext uri="{BB962C8B-B14F-4D97-AF65-F5344CB8AC3E}">
        <p14:creationId xmlns:p14="http://schemas.microsoft.com/office/powerpoint/2010/main" val="77171208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Effect transition="in" filter="fade">
                                      <p:cBhvr>
                                        <p:cTn id="7" dur="1000"/>
                                        <p:tgtEl>
                                          <p:spTgt spid="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xEl>
                                              <p:pRg st="1" end="1"/>
                                            </p:txEl>
                                          </p:spTgt>
                                        </p:tgtEl>
                                        <p:attrNameLst>
                                          <p:attrName>style.visibility</p:attrName>
                                        </p:attrNameLst>
                                      </p:cBhvr>
                                      <p:to>
                                        <p:strVal val="visible"/>
                                      </p:to>
                                    </p:set>
                                    <p:animEffect transition="in" filter="fade">
                                      <p:cBhvr>
                                        <p:cTn id="12" dur="1000"/>
                                        <p:tgtEl>
                                          <p:spTgt spid="6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66441" y="-208249"/>
            <a:ext cx="9210721" cy="1181832"/>
          </a:xfrm>
          <a:prstGeom prst="rect">
            <a:avLst/>
          </a:prstGeom>
        </p:spPr>
        <p:txBody>
          <a:bodyPr wrap="square" lIns="91425" tIns="91425" rIns="91425" bIns="91425" anchor="b" anchorCtr="0">
            <a:spAutoFit/>
          </a:bodyPr>
          <a:lstStyle/>
          <a:p>
            <a:pPr lvl="0"/>
            <a:br>
              <a:rPr lang="en" dirty="0"/>
            </a:br>
            <a:r>
              <a:rPr lang="en" dirty="0"/>
              <a:t>Example: Setting up the Association (4/</a:t>
            </a:r>
            <a:r>
              <a:rPr lang="en-US" dirty="0"/>
              <a:t>8</a:t>
            </a:r>
            <a:r>
              <a:rPr lang="en" dirty="0"/>
              <a:t>)</a:t>
            </a:r>
          </a:p>
        </p:txBody>
      </p:sp>
      <p:sp>
        <p:nvSpPr>
          <p:cNvPr id="697" name="Shape 697"/>
          <p:cNvSpPr txBox="1">
            <a:spLocks noGrp="1"/>
          </p:cNvSpPr>
          <p:nvPr>
            <p:ph type="body" idx="1"/>
          </p:nvPr>
        </p:nvSpPr>
        <p:spPr>
          <a:xfrm>
            <a:off x="128588" y="1071730"/>
            <a:ext cx="4397230" cy="3857436"/>
          </a:xfrm>
          <a:prstGeom prst="rect">
            <a:avLst/>
          </a:prstGeom>
        </p:spPr>
        <p:txBody>
          <a:bodyPr wrap="square" lIns="91425" tIns="91425" rIns="91425" bIns="91425" anchor="ctr" anchorCtr="0">
            <a:spAutoFit/>
          </a:bodyPr>
          <a:lstStyle/>
          <a:p>
            <a:pPr marL="457200" lvl="0" indent="-381000">
              <a:lnSpc>
                <a:spcPct val="100000"/>
              </a:lnSpc>
              <a:spcAft>
                <a:spcPts val="1000"/>
              </a:spcAft>
              <a:buClr>
                <a:schemeClr val="dk1"/>
              </a:buClr>
              <a:buSzPct val="100000"/>
              <a:buFont typeface="Arial"/>
              <a:buChar char="●"/>
            </a:pPr>
            <a:r>
              <a:rPr lang="en" sz="2000" dirty="0">
                <a:sym typeface="Consolas"/>
              </a:rPr>
              <a:t>To set up the association, we must modify </a:t>
            </a:r>
            <a:r>
              <a:rPr lang="en" sz="2200" dirty="0" err="1">
                <a:solidFill>
                  <a:srgbClr val="0000FF"/>
                </a:solidFill>
                <a:latin typeface="Consolas"/>
                <a:ea typeface="Consolas"/>
                <a:cs typeface="Consolas"/>
                <a:sym typeface="Consolas"/>
              </a:rPr>
              <a:t>DogGroomer</a:t>
            </a:r>
            <a:r>
              <a:rPr lang="en" sz="2000" dirty="0">
                <a:sym typeface="Consolas"/>
              </a:rPr>
              <a:t> to store the knowledge of the </a:t>
            </a:r>
            <a:r>
              <a:rPr lang="en" sz="2000" dirty="0">
                <a:solidFill>
                  <a:srgbClr val="0000FF"/>
                </a:solidFill>
                <a:latin typeface="Consolas"/>
                <a:ea typeface="Consolas"/>
                <a:cs typeface="Consolas"/>
                <a:sym typeface="Consolas"/>
              </a:rPr>
              <a:t>_petShop</a:t>
            </a:r>
            <a:endParaRPr lang="en-US" sz="2000" dirty="0"/>
          </a:p>
          <a:p>
            <a:pPr marL="457200" lvl="0" indent="-355600">
              <a:lnSpc>
                <a:spcPct val="100000"/>
              </a:lnSpc>
              <a:spcAft>
                <a:spcPts val="1000"/>
              </a:spcAft>
              <a:buClr>
                <a:schemeClr val="dk1"/>
              </a:buClr>
              <a:buSzPct val="100000"/>
              <a:buFont typeface="Arial"/>
              <a:buChar char="●"/>
            </a:pPr>
            <a:r>
              <a:rPr lang="en-US" sz="2000" dirty="0"/>
              <a:t>To set it up, </a:t>
            </a:r>
            <a:r>
              <a:rPr lang="en" sz="2000" dirty="0"/>
              <a:t>declare an instance variable named </a:t>
            </a:r>
            <a:r>
              <a:rPr lang="en" sz="2000" dirty="0">
                <a:solidFill>
                  <a:srgbClr val="0000FF"/>
                </a:solidFill>
                <a:latin typeface="Consolas"/>
                <a:ea typeface="Consolas"/>
                <a:cs typeface="Consolas"/>
                <a:sym typeface="Consolas"/>
              </a:rPr>
              <a:t>_petShop </a:t>
            </a:r>
            <a:r>
              <a:rPr lang="en" sz="2000" dirty="0">
                <a:sym typeface="Consolas"/>
              </a:rPr>
              <a:t>in the </a:t>
            </a:r>
            <a:r>
              <a:rPr lang="en" sz="2000" dirty="0">
                <a:solidFill>
                  <a:srgbClr val="0000FF"/>
                </a:solidFill>
                <a:latin typeface="Consolas"/>
                <a:ea typeface="Consolas"/>
                <a:cs typeface="Consolas"/>
                <a:sym typeface="Consolas"/>
              </a:rPr>
              <a:t>DogGroomer </a:t>
            </a:r>
          </a:p>
          <a:p>
            <a:pPr marL="457200" indent="-355600">
              <a:lnSpc>
                <a:spcPct val="100000"/>
              </a:lnSpc>
              <a:spcAft>
                <a:spcPts val="1000"/>
              </a:spcAft>
              <a:buClr>
                <a:schemeClr val="dk1"/>
              </a:buClr>
              <a:buSzPct val="100000"/>
              <a:buFont typeface="Arial"/>
              <a:buChar char="●"/>
            </a:pPr>
            <a:r>
              <a:rPr lang="en" sz="2000" dirty="0"/>
              <a:t>But how to initialize this instance variable? Such initialization should be done in </a:t>
            </a:r>
            <a:r>
              <a:rPr lang="en" sz="2000" dirty="0">
                <a:solidFill>
                  <a:srgbClr val="0000FF"/>
                </a:solidFill>
                <a:latin typeface="Consolas"/>
                <a:ea typeface="Consolas"/>
                <a:cs typeface="Consolas"/>
                <a:sym typeface="Consolas"/>
              </a:rPr>
              <a:t>DogGroomer</a:t>
            </a:r>
            <a:r>
              <a:rPr lang="en" sz="2000" dirty="0">
                <a:sym typeface="Consolas"/>
              </a:rPr>
              <a:t>’s</a:t>
            </a:r>
            <a:r>
              <a:rPr lang="en" sz="2000" dirty="0">
                <a:solidFill>
                  <a:srgbClr val="0000FF"/>
                </a:solidFill>
                <a:latin typeface="Consolas"/>
                <a:ea typeface="Consolas"/>
                <a:cs typeface="Consolas"/>
                <a:sym typeface="Consolas"/>
              </a:rPr>
              <a:t> </a:t>
            </a:r>
            <a:r>
              <a:rPr lang="en" sz="2000" dirty="0">
                <a:sym typeface="Consolas"/>
              </a:rPr>
              <a:t>constructor</a:t>
            </a:r>
            <a:endParaRPr lang="en-US" sz="2000" dirty="0"/>
          </a:p>
        </p:txBody>
      </p:sp>
      <p:sp>
        <p:nvSpPr>
          <p:cNvPr id="698" name="Shape 698"/>
          <p:cNvSpPr txBox="1">
            <a:spLocks noGrp="1"/>
          </p:cNvSpPr>
          <p:nvPr>
            <p:ph type="body" idx="2"/>
          </p:nvPr>
        </p:nvSpPr>
        <p:spPr>
          <a:xfrm>
            <a:off x="4825498" y="1234996"/>
            <a:ext cx="4816499" cy="3157757"/>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public class DogGroomer {</a:t>
            </a:r>
          </a:p>
          <a:p>
            <a:pPr lvl="0" defTabSz="403225" rtl="0">
              <a:lnSpc>
                <a:spcPct val="115000"/>
              </a:lnSpc>
              <a:spcBef>
                <a:spcPts val="0"/>
              </a:spcBef>
              <a:buNone/>
            </a:pPr>
            <a:endParaRPr sz="1400" dirty="0">
              <a:latin typeface="Consolas"/>
              <a:ea typeface="Consolas"/>
              <a:cs typeface="Consolas"/>
              <a:sym typeface="Consolas"/>
            </a:endParaRPr>
          </a:p>
          <a:p>
            <a:pPr defTabSz="403225">
              <a:lnSpc>
                <a:spcPct val="115000"/>
              </a:lnSpc>
              <a:buNone/>
            </a:pPr>
            <a:r>
              <a:rPr lang="en-US" sz="1400" dirty="0">
                <a:latin typeface="Consolas"/>
                <a:ea typeface="Consolas"/>
                <a:cs typeface="Consolas"/>
                <a:sym typeface="Consolas"/>
              </a:rPr>
              <a:t>	private PetShop _petShop;</a:t>
            </a:r>
            <a:endParaRPr sz="1400" dirty="0">
              <a:latin typeface="Consolas"/>
              <a:ea typeface="Consolas"/>
              <a:cs typeface="Consolas"/>
              <a:sym typeface="Consolas"/>
            </a:endParaRP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a:lnSpc>
                <a:spcPct val="115000"/>
              </a:lnSpc>
              <a:buClr>
                <a:schemeClr val="dk1"/>
              </a:buClr>
              <a:buSzPct val="78571"/>
              <a:buNone/>
            </a:pPr>
            <a:r>
              <a:rPr lang="en" sz="1400" dirty="0">
                <a:latin typeface="Consolas"/>
                <a:ea typeface="Consolas"/>
                <a:cs typeface="Consolas"/>
                <a:sym typeface="Consolas"/>
              </a:rPr>
              <a:t>	public DogGroomer(</a:t>
            </a:r>
            <a:r>
              <a:rPr lang="en-US" sz="1400" dirty="0">
                <a:latin typeface="Consolas"/>
                <a:ea typeface="Consolas"/>
                <a:cs typeface="Consolas"/>
                <a:sym typeface="Consolas"/>
              </a:rPr>
              <a:t>                 </a:t>
            </a:r>
            <a:r>
              <a:rPr lang="en" sz="1400" dirty="0">
                <a:latin typeface="Consolas"/>
                <a:ea typeface="Consolas"/>
                <a:cs typeface="Consolas"/>
                <a:sym typeface="Consolas"/>
              </a:rPr>
              <a:t>) {</a:t>
            </a:r>
          </a:p>
          <a:p>
            <a:pPr lvl="0" defTabSz="403225">
              <a:lnSpc>
                <a:spcPct val="115000"/>
              </a:lnSpc>
              <a:buClr>
                <a:schemeClr val="dk1"/>
              </a:buClr>
              <a:buSzPct val="78571"/>
              <a:buNone/>
            </a:pPr>
            <a:r>
              <a:rPr lang="en" sz="1400" dirty="0">
                <a:latin typeface="Consolas"/>
                <a:ea typeface="Consolas"/>
                <a:cs typeface="Consolas"/>
                <a:sym typeface="Consolas"/>
              </a:rPr>
              <a:t>		</a:t>
            </a:r>
            <a:r>
              <a:rPr lang="en-US" sz="1400" dirty="0">
                <a:latin typeface="Consolas"/>
                <a:ea typeface="Consolas"/>
                <a:cs typeface="Consolas"/>
                <a:sym typeface="Consolas"/>
              </a:rPr>
              <a:t>_petShop = </a:t>
            </a:r>
            <a:r>
              <a:rPr lang="en-US" sz="1400" dirty="0" err="1">
                <a:latin typeface="Consolas"/>
                <a:ea typeface="Consolas"/>
                <a:cs typeface="Consolas"/>
                <a:sym typeface="Consolas"/>
              </a:rPr>
              <a:t>myPetShop</a:t>
            </a:r>
            <a:r>
              <a:rPr lang="en-US" sz="1400" dirty="0">
                <a:latin typeface="Consolas"/>
                <a:ea typeface="Consolas"/>
                <a:cs typeface="Consolas"/>
                <a:sym typeface="Consolas"/>
              </a:rPr>
              <a:t>;</a:t>
            </a:r>
            <a:r>
              <a:rPr lang="en" sz="1400" b="1" dirty="0">
                <a:solidFill>
                  <a:srgbClr val="999999"/>
                </a:solidFill>
                <a:latin typeface="Consolas"/>
                <a:ea typeface="Consolas"/>
                <a:cs typeface="Consolas"/>
                <a:sym typeface="Consolas"/>
              </a:rPr>
              <a:t>//</a:t>
            </a:r>
            <a:r>
              <a:rPr lang="en-US" sz="1400" b="1" dirty="0">
                <a:solidFill>
                  <a:srgbClr val="999999"/>
                </a:solidFill>
                <a:latin typeface="Consolas"/>
                <a:ea typeface="Consolas"/>
                <a:cs typeface="Consolas"/>
                <a:sym typeface="Consolas"/>
              </a:rPr>
              <a:t>store the assoc.</a:t>
            </a:r>
            <a:endParaRPr lang="en" sz="1400" b="1"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999999"/>
                </a:solidFill>
                <a:latin typeface="Consolas"/>
                <a:ea typeface="Consolas"/>
                <a:cs typeface="Consolas"/>
                <a:sym typeface="Consolas"/>
              </a:rPr>
              <a:t>	</a:t>
            </a:r>
            <a:r>
              <a:rPr lang="en" sz="1400" dirty="0">
                <a:latin typeface="Consolas"/>
                <a:ea typeface="Consolas"/>
                <a:cs typeface="Consolas"/>
                <a:sym typeface="Consolas"/>
              </a:rPr>
              <a:t>public void groom(Dog shaggyDog)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shaggyDog.</a:t>
            </a:r>
            <a:r>
              <a:rPr lang="en-US" sz="1400" dirty="0" err="1">
                <a:latin typeface="Consolas"/>
                <a:ea typeface="Consolas"/>
                <a:cs typeface="Consolas"/>
                <a:sym typeface="Consolas"/>
              </a:rPr>
              <a:t>setHairLength</a:t>
            </a:r>
            <a:r>
              <a:rPr lang="en" sz="1400" dirty="0">
                <a:latin typeface="Consolas"/>
                <a:ea typeface="Consolas"/>
                <a:cs typeface="Consolas"/>
                <a:sym typeface="Consolas"/>
              </a:rPr>
              <a:t>(1);</a:t>
            </a:r>
            <a:r>
              <a:rPr lang="en" sz="14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a:t>
            </a:r>
          </a:p>
        </p:txBody>
      </p:sp>
      <p:sp>
        <p:nvSpPr>
          <p:cNvPr id="2" name="TextBox 1"/>
          <p:cNvSpPr txBox="1"/>
          <p:nvPr/>
        </p:nvSpPr>
        <p:spPr>
          <a:xfrm>
            <a:off x="6822927" y="2318402"/>
            <a:ext cx="2410691" cy="307777"/>
          </a:xfrm>
          <a:prstGeom prst="rect">
            <a:avLst/>
          </a:prstGeom>
          <a:noFill/>
        </p:spPr>
        <p:txBody>
          <a:bodyPr wrap="square" rtlCol="0">
            <a:spAutoFit/>
          </a:bodyPr>
          <a:lstStyle/>
          <a:p>
            <a:r>
              <a:rPr lang="en-US" dirty="0">
                <a:solidFill>
                  <a:schemeClr val="tx1"/>
                </a:solidFill>
                <a:latin typeface="Consolas"/>
                <a:ea typeface="Consolas"/>
                <a:cs typeface="Consolas"/>
                <a:sym typeface="Consolas"/>
              </a:rPr>
              <a:t>PetShop </a:t>
            </a:r>
            <a:r>
              <a:rPr lang="en-US" dirty="0" err="1">
                <a:solidFill>
                  <a:schemeClr val="tx1"/>
                </a:solidFill>
                <a:latin typeface="Consolas"/>
                <a:ea typeface="Consolas"/>
                <a:cs typeface="Consolas"/>
                <a:sym typeface="Consolas"/>
              </a:rPr>
              <a:t>myPetShop</a:t>
            </a:r>
            <a:endParaRPr lang="en-US" dirty="0">
              <a:solidFill>
                <a:schemeClr val="tx1"/>
              </a:solidFill>
            </a:endParaRPr>
          </a:p>
        </p:txBody>
      </p:sp>
    </p:spTree>
    <p:extLst>
      <p:ext uri="{BB962C8B-B14F-4D97-AF65-F5344CB8AC3E}">
        <p14:creationId xmlns:p14="http://schemas.microsoft.com/office/powerpoint/2010/main" val="178317683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Effect transition="in" filter="fade">
                                      <p:cBhvr>
                                        <p:cTn id="7" dur="1000"/>
                                        <p:tgtEl>
                                          <p:spTgt spid="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xEl>
                                              <p:pRg st="1" end="1"/>
                                            </p:txEl>
                                          </p:spTgt>
                                        </p:tgtEl>
                                        <p:attrNameLst>
                                          <p:attrName>style.visibility</p:attrName>
                                        </p:attrNameLst>
                                      </p:cBhvr>
                                      <p:to>
                                        <p:strVal val="visible"/>
                                      </p:to>
                                    </p:set>
                                    <p:animEffect transition="in" filter="fade">
                                      <p:cBhvr>
                                        <p:cTn id="12" dur="1000"/>
                                        <p:tgtEl>
                                          <p:spTgt spid="697">
                                            <p:txEl>
                                              <p:pRg st="1" end="1"/>
                                            </p:txEl>
                                          </p:spTgt>
                                        </p:tgtEl>
                                      </p:cBhvr>
                                    </p:animEffect>
                                  </p:childTnLst>
                                </p:cTn>
                              </p:par>
                              <p:par>
                                <p:cTn id="13" presetID="3" presetClass="emph" presetSubtype="2" fill="hold" nodeType="withEffect">
                                  <p:stCondLst>
                                    <p:cond delay="0"/>
                                  </p:stCondLst>
                                  <p:childTnLst>
                                    <p:animClr clrSpc="rgb" dir="cw">
                                      <p:cBhvr override="childStyle">
                                        <p:cTn id="14" dur="1000" fill="hold"/>
                                        <p:tgtEl>
                                          <p:spTgt spid="698">
                                            <p:txEl>
                                              <p:pRg st="2" end="2"/>
                                            </p:txEl>
                                          </p:spTgt>
                                        </p:tgtEl>
                                        <p:attrNameLst>
                                          <p:attrName>style.color</p:attrName>
                                        </p:attrNameLst>
                                      </p:cBhvr>
                                      <p:to>
                                        <a:srgbClr val="FF2600"/>
                                      </p:to>
                                    </p:animClr>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97">
                                            <p:txEl>
                                              <p:pRg st="2" end="2"/>
                                            </p:txEl>
                                          </p:spTgt>
                                        </p:tgtEl>
                                        <p:attrNameLst>
                                          <p:attrName>style.visibility</p:attrName>
                                        </p:attrNameLst>
                                      </p:cBhvr>
                                      <p:to>
                                        <p:strVal val="visible"/>
                                      </p:to>
                                    </p:set>
                                    <p:animEffect transition="in" filter="fade">
                                      <p:cBhvr>
                                        <p:cTn id="19" dur="1000"/>
                                        <p:tgtEl>
                                          <p:spTgt spid="6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8" name="Shape 698"/>
          <p:cNvSpPr txBox="1">
            <a:spLocks noGrp="1"/>
          </p:cNvSpPr>
          <p:nvPr>
            <p:ph type="body" idx="2"/>
          </p:nvPr>
        </p:nvSpPr>
        <p:spPr>
          <a:xfrm>
            <a:off x="4708400" y="657706"/>
            <a:ext cx="4816499" cy="4272678"/>
          </a:xfrm>
          <a:prstGeom prst="rect">
            <a:avLst/>
          </a:prstGeom>
        </p:spPr>
        <p:txBody>
          <a:bodyPr lIns="91425" tIns="91425" rIns="91425" bIns="91425" anchor="ctr" anchorCtr="0">
            <a:spAutoFit/>
          </a:bodyPr>
          <a:lstStyle/>
          <a:p>
            <a:pPr lvl="0" defTabSz="403225">
              <a:lnSpc>
                <a:spcPct val="115000"/>
              </a:lnSpc>
              <a:buNone/>
            </a:pPr>
            <a:endParaRPr lang="en-US" sz="1100" dirty="0">
              <a:latin typeface="Consolas"/>
              <a:ea typeface="Consolas"/>
              <a:cs typeface="Consolas"/>
              <a:sym typeface="Consolas"/>
            </a:endParaRPr>
          </a:p>
          <a:p>
            <a:pPr lvl="0" defTabSz="403225">
              <a:lnSpc>
                <a:spcPct val="115000"/>
              </a:lnSpc>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public class DogGroomer {</a:t>
            </a:r>
          </a:p>
          <a:p>
            <a:pPr defTabSz="403225">
              <a:lnSpc>
                <a:spcPct val="115000"/>
              </a:lnSpc>
              <a:buNone/>
            </a:pPr>
            <a:r>
              <a:rPr lang="en-US" sz="1100" b="1" dirty="0">
                <a:solidFill>
                  <a:srgbClr val="FF0000"/>
                </a:solidFill>
                <a:latin typeface="Consolas"/>
                <a:ea typeface="Consolas"/>
                <a:cs typeface="Consolas"/>
                <a:sym typeface="Consolas"/>
              </a:rPr>
              <a:t>	</a:t>
            </a:r>
            <a:r>
              <a:rPr lang="en-US" sz="1100" dirty="0">
                <a:latin typeface="Consolas"/>
                <a:ea typeface="Consolas"/>
                <a:cs typeface="Consolas"/>
                <a:sym typeface="Consolas"/>
              </a:rPr>
              <a:t>private PetShop _petShop;</a:t>
            </a:r>
          </a:p>
          <a:p>
            <a:pPr defTabSz="403225">
              <a:lnSpc>
                <a:spcPct val="115000"/>
              </a:lnSpc>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	public DogGroomer( 			 ) {</a:t>
            </a:r>
          </a:p>
          <a:p>
            <a:pPr lvl="0" defTabSz="403225">
              <a:lnSpc>
                <a:spcPct val="115000"/>
              </a:lnSpc>
              <a:buClr>
                <a:schemeClr val="dk1"/>
              </a:buClr>
              <a:buSzPct val="78571"/>
              <a:buNone/>
            </a:pPr>
            <a:r>
              <a:rPr lang="en-US" sz="1100" dirty="0">
                <a:latin typeface="Consolas"/>
                <a:ea typeface="Consolas"/>
                <a:cs typeface="Consolas"/>
                <a:sym typeface="Consolas"/>
              </a:rPr>
              <a:t>		_petShop =	 </a:t>
            </a:r>
            <a:r>
              <a:rPr lang="en-US" sz="1100" dirty="0" err="1">
                <a:latin typeface="Consolas"/>
                <a:ea typeface="Consolas"/>
                <a:cs typeface="Consolas"/>
                <a:sym typeface="Consolas"/>
              </a:rPr>
              <a:t>myPetShop</a:t>
            </a:r>
            <a:r>
              <a:rPr lang="en-US" sz="1100" dirty="0">
                <a:latin typeface="Consolas"/>
                <a:ea typeface="Consolas"/>
                <a:cs typeface="Consolas"/>
                <a:sym typeface="Consolas"/>
              </a:rPr>
              <a:t>; </a:t>
            </a:r>
            <a:r>
              <a:rPr lang="en-US" sz="1100" dirty="0">
                <a:solidFill>
                  <a:srgbClr val="999999"/>
                </a:solidFill>
                <a:latin typeface="Consolas"/>
                <a:ea typeface="Consolas"/>
                <a:cs typeface="Consolas"/>
                <a:sym typeface="Consolas"/>
              </a:rPr>
              <a:t>// store the assoc.</a:t>
            </a:r>
          </a:p>
          <a:p>
            <a:pPr lvl="0" defTabSz="403225">
              <a:lnSpc>
                <a:spcPct val="115000"/>
              </a:lnSpc>
              <a:buClr>
                <a:schemeClr val="dk1"/>
              </a:buClr>
              <a:buSzPct val="78571"/>
              <a:buNone/>
            </a:pPr>
            <a:r>
              <a:rPr lang="en-US" sz="1100" dirty="0">
                <a:latin typeface="Consolas"/>
                <a:ea typeface="Consolas"/>
                <a:cs typeface="Consolas"/>
                <a:sym typeface="Consolas"/>
              </a:rPr>
              <a:t>	}</a:t>
            </a:r>
            <a:endParaRPr lang="en-US" sz="1100" dirty="0">
              <a:solidFill>
                <a:srgbClr val="999999"/>
              </a:solidFill>
              <a:latin typeface="Consolas"/>
              <a:ea typeface="Consolas"/>
              <a:cs typeface="Consolas"/>
              <a:sym typeface="Consolas"/>
            </a:endParaRPr>
          </a:p>
          <a:p>
            <a:pPr lvl="0" defTabSz="403225">
              <a:lnSpc>
                <a:spcPct val="115000"/>
              </a:lnSpc>
              <a:buClr>
                <a:schemeClr val="dk1"/>
              </a:buClr>
              <a:buSzPct val="78571"/>
              <a:buNone/>
            </a:pPr>
            <a:r>
              <a:rPr lang="en-US" sz="1100" dirty="0">
                <a:solidFill>
                  <a:srgbClr val="999999"/>
                </a:solidFill>
                <a:latin typeface="Consolas"/>
                <a:ea typeface="Consolas"/>
                <a:cs typeface="Consolas"/>
                <a:sym typeface="Consolas"/>
              </a:rPr>
              <a:t>	//groom method elided</a:t>
            </a:r>
          </a:p>
          <a:p>
            <a:pPr lvl="0" defTabSz="403225">
              <a:lnSpc>
                <a:spcPct val="115000"/>
              </a:lnSpc>
              <a:buClr>
                <a:schemeClr val="dk1"/>
              </a:buClr>
              <a:buSzPct val="78571"/>
              <a:buNone/>
            </a:pPr>
            <a:r>
              <a:rPr lang="en-US" sz="1100" dirty="0">
                <a:latin typeface="Consolas"/>
                <a:ea typeface="Consolas"/>
                <a:cs typeface="Consolas"/>
                <a:sym typeface="Consolas"/>
              </a:rPr>
              <a:t>}</a:t>
            </a:r>
          </a:p>
          <a:p>
            <a:pPr lvl="0" defTabSz="403225">
              <a:lnSpc>
                <a:spcPct val="115000"/>
              </a:lnSpc>
              <a:buNone/>
            </a:pPr>
            <a:endParaRPr lang="en-US" sz="1100" dirty="0">
              <a:latin typeface="Consolas"/>
              <a:ea typeface="Consolas"/>
              <a:cs typeface="Consolas"/>
              <a:sym typeface="Consolas"/>
            </a:endParaRPr>
          </a:p>
          <a:p>
            <a:pPr lvl="0" defTabSz="403225">
              <a:lnSpc>
                <a:spcPct val="115000"/>
              </a:lnSpc>
              <a:buNone/>
            </a:pPr>
            <a:r>
              <a:rPr lang="en-US" sz="1100" dirty="0">
                <a:latin typeface="Consolas"/>
                <a:ea typeface="Consolas"/>
                <a:cs typeface="Consolas"/>
                <a:sym typeface="Consolas"/>
              </a:rPr>
              <a:t>public class PetShop {</a:t>
            </a:r>
          </a:p>
          <a:p>
            <a:pPr lvl="0" defTabSz="403225">
              <a:lnSpc>
                <a:spcPct val="115000"/>
              </a:lnSpc>
              <a:buNone/>
            </a:pPr>
            <a:r>
              <a:rPr lang="en-US" sz="1100" dirty="0">
                <a:latin typeface="Consolas"/>
                <a:ea typeface="Consolas"/>
                <a:cs typeface="Consolas"/>
                <a:sym typeface="Consolas"/>
              </a:rPr>
              <a:t>	private DogGroomer _groomer;</a:t>
            </a:r>
          </a:p>
          <a:p>
            <a:pPr lvl="0" defTabSz="403225">
              <a:lnSpc>
                <a:spcPct val="115000"/>
              </a:lnSpc>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	public PetShop() {</a:t>
            </a:r>
          </a:p>
          <a:p>
            <a:pPr lvl="0" defTabSz="403225">
              <a:lnSpc>
                <a:spcPct val="115000"/>
              </a:lnSpc>
              <a:buNone/>
            </a:pPr>
            <a:r>
              <a:rPr lang="en-US" sz="1100" dirty="0">
                <a:latin typeface="Consolas"/>
                <a:ea typeface="Consolas"/>
                <a:cs typeface="Consolas"/>
                <a:sym typeface="Consolas"/>
              </a:rPr>
              <a:t>		_groomer = new DogGroomer(    );</a:t>
            </a:r>
          </a:p>
          <a:p>
            <a:pPr lvl="0" defTabSz="403225">
              <a:lnSpc>
                <a:spcPct val="115000"/>
              </a:lnSpc>
              <a:buNone/>
            </a:pPr>
            <a:r>
              <a:rPr lang="en-US" sz="1100" dirty="0">
                <a:latin typeface="Consolas"/>
                <a:ea typeface="Consolas"/>
                <a:cs typeface="Consolas"/>
                <a:sym typeface="Consolas"/>
              </a:rPr>
              <a:t>		</a:t>
            </a:r>
            <a:r>
              <a:rPr lang="en-US" sz="1100" dirty="0" err="1">
                <a:latin typeface="Consolas"/>
                <a:ea typeface="Consolas"/>
                <a:cs typeface="Consolas"/>
                <a:sym typeface="Consolas"/>
              </a:rPr>
              <a:t>this.testGroomer</a:t>
            </a:r>
            <a:r>
              <a:rPr lang="en-US" sz="1100" dirty="0">
                <a:latin typeface="Consolas"/>
                <a:ea typeface="Consolas"/>
                <a:cs typeface="Consolas"/>
                <a:sym typeface="Consolas"/>
              </a:rPr>
              <a:t>();</a:t>
            </a:r>
          </a:p>
          <a:p>
            <a:pPr lvl="0" defTabSz="403225">
              <a:lnSpc>
                <a:spcPct val="115000"/>
              </a:lnSpc>
              <a:buNone/>
            </a:pPr>
            <a:r>
              <a:rPr lang="en-US" sz="1100" dirty="0">
                <a:latin typeface="Consolas"/>
                <a:ea typeface="Consolas"/>
                <a:cs typeface="Consolas"/>
                <a:sym typeface="Consolas"/>
              </a:rPr>
              <a:t>	}</a:t>
            </a:r>
          </a:p>
          <a:p>
            <a:pPr lvl="0" defTabSz="403225">
              <a:lnSpc>
                <a:spcPct val="115000"/>
              </a:lnSpc>
              <a:buClr>
                <a:schemeClr val="dk1"/>
              </a:buClr>
              <a:buSzPct val="78571"/>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	</a:t>
            </a:r>
            <a:r>
              <a:rPr lang="en-US" sz="1100" dirty="0">
                <a:solidFill>
                  <a:schemeClr val="bg2">
                    <a:lumMod val="50000"/>
                  </a:schemeClr>
                </a:solidFill>
                <a:latin typeface="Consolas"/>
                <a:ea typeface="Consolas"/>
                <a:cs typeface="Consolas"/>
                <a:sym typeface="Consolas"/>
              </a:rPr>
              <a:t>//</a:t>
            </a:r>
            <a:r>
              <a:rPr lang="en-US" sz="1100" dirty="0" err="1">
                <a:solidFill>
                  <a:schemeClr val="bg2">
                    <a:lumMod val="50000"/>
                  </a:schemeClr>
                </a:solidFill>
                <a:latin typeface="Consolas"/>
                <a:ea typeface="Consolas"/>
                <a:cs typeface="Consolas"/>
                <a:sym typeface="Consolas"/>
              </a:rPr>
              <a:t>testGroomer</a:t>
            </a:r>
            <a:r>
              <a:rPr lang="en-US" sz="1100" dirty="0">
                <a:solidFill>
                  <a:schemeClr val="bg2">
                    <a:lumMod val="50000"/>
                  </a:schemeClr>
                </a:solidFill>
                <a:latin typeface="Consolas"/>
                <a:ea typeface="Consolas"/>
                <a:cs typeface="Consolas"/>
                <a:sym typeface="Consolas"/>
              </a:rPr>
              <a:t>() elided</a:t>
            </a:r>
          </a:p>
          <a:p>
            <a:pPr lvl="0" defTabSz="403225">
              <a:lnSpc>
                <a:spcPct val="115000"/>
              </a:lnSpc>
              <a:buClr>
                <a:schemeClr val="dk1"/>
              </a:buClr>
              <a:buSzPct val="78571"/>
              <a:buNone/>
            </a:pPr>
            <a:r>
              <a:rPr lang="en-US" sz="1100" dirty="0">
                <a:latin typeface="Consolas"/>
                <a:ea typeface="Consolas"/>
                <a:cs typeface="Consolas"/>
                <a:sym typeface="Consolas"/>
              </a:rPr>
              <a:t>}</a:t>
            </a:r>
          </a:p>
        </p:txBody>
      </p:sp>
      <p:sp>
        <p:nvSpPr>
          <p:cNvPr id="13" name="Shape 697">
            <a:extLst>
              <a:ext uri="{FF2B5EF4-FFF2-40B4-BE49-F238E27FC236}">
                <a16:creationId xmlns:a16="http://schemas.microsoft.com/office/drawing/2014/main" id="{6CAE5103-3CF4-5242-B331-3AB497867E14}"/>
              </a:ext>
            </a:extLst>
          </p:cNvPr>
          <p:cNvSpPr txBox="1">
            <a:spLocks/>
          </p:cNvSpPr>
          <p:nvPr/>
        </p:nvSpPr>
        <p:spPr>
          <a:xfrm>
            <a:off x="198977" y="1061121"/>
            <a:ext cx="4334774" cy="3635645"/>
          </a:xfrm>
          <a:prstGeom prst="rect">
            <a:avLst/>
          </a:prstGeom>
        </p:spPr>
        <p:txBody>
          <a:bodyPr vert="horz" wrap="square" lIns="91425" tIns="91425" rIns="91425" bIns="91425" rtlCol="0" anchor="ctr" anchorCtr="0">
            <a:spAutoFit/>
          </a:bodyPr>
          <a:lstStyle>
            <a:lvl1pPr marL="228600" indent="-228600" algn="l" defTabSz="914400" rtl="0" eaLnBrk="1" latinLnBrk="0" hangingPunct="1">
              <a:lnSpc>
                <a:spcPct val="90000"/>
              </a:lnSpc>
              <a:spcBef>
                <a:spcPts val="0"/>
              </a:spcBef>
              <a:buFont typeface="Arial"/>
              <a:buChar char="•"/>
              <a:defRPr sz="24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24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marL="457200" indent="-355600">
              <a:lnSpc>
                <a:spcPct val="110000"/>
              </a:lnSpc>
              <a:spcAft>
                <a:spcPts val="1000"/>
              </a:spcAft>
              <a:buClr>
                <a:schemeClr val="dk1"/>
              </a:buClr>
              <a:buSzPct val="100000"/>
              <a:buFont typeface="Arial"/>
              <a:buChar char="●"/>
            </a:pPr>
            <a:r>
              <a:rPr lang="en" sz="2200" dirty="0"/>
              <a:t>We modify </a:t>
            </a:r>
            <a:r>
              <a:rPr lang="en" sz="2200" dirty="0" err="1">
                <a:solidFill>
                  <a:srgbClr val="0000FF"/>
                </a:solidFill>
                <a:latin typeface="Consolas"/>
                <a:ea typeface="Consolas"/>
                <a:cs typeface="Consolas"/>
                <a:sym typeface="Consolas"/>
              </a:rPr>
              <a:t>DogGroomer</a:t>
            </a:r>
            <a:r>
              <a:rPr lang="en" sz="2200" dirty="0" err="1"/>
              <a:t>’s</a:t>
            </a:r>
            <a:r>
              <a:rPr lang="en" sz="2200" dirty="0"/>
              <a:t> constructor to take in a parameter of type </a:t>
            </a:r>
            <a:r>
              <a:rPr lang="en" sz="2200" dirty="0" err="1">
                <a:solidFill>
                  <a:srgbClr val="0000FF"/>
                </a:solidFill>
                <a:latin typeface="Consolas"/>
                <a:ea typeface="Consolas"/>
                <a:cs typeface="Consolas"/>
                <a:sym typeface="Consolas"/>
              </a:rPr>
              <a:t>PetShop</a:t>
            </a:r>
            <a:endParaRPr lang="en" sz="2200" dirty="0">
              <a:solidFill>
                <a:srgbClr val="0000FF"/>
              </a:solidFill>
              <a:latin typeface="Consolas"/>
              <a:ea typeface="Consolas"/>
              <a:cs typeface="Consolas"/>
              <a:sym typeface="Consolas"/>
            </a:endParaRPr>
          </a:p>
          <a:p>
            <a:pPr marL="457200" indent="-355600">
              <a:lnSpc>
                <a:spcPct val="110000"/>
              </a:lnSpc>
              <a:spcAft>
                <a:spcPts val="1000"/>
              </a:spcAft>
              <a:buClr>
                <a:schemeClr val="dk1"/>
              </a:buClr>
              <a:buSzPct val="100000"/>
              <a:buFont typeface="Arial"/>
              <a:buChar char="●"/>
            </a:pPr>
            <a:r>
              <a:rPr lang="en" sz="2200" dirty="0"/>
              <a:t>Constructor will refer to it by the name </a:t>
            </a:r>
            <a:r>
              <a:rPr lang="en-US" sz="2200" dirty="0" err="1">
                <a:solidFill>
                  <a:srgbClr val="0000FF"/>
                </a:solidFill>
                <a:latin typeface="Consolas"/>
                <a:ea typeface="Consolas"/>
                <a:cs typeface="Consolas"/>
                <a:sym typeface="Consolas"/>
              </a:rPr>
              <a:t>myP</a:t>
            </a:r>
            <a:r>
              <a:rPr lang="en" sz="2200" dirty="0" err="1">
                <a:solidFill>
                  <a:srgbClr val="0000FF"/>
                </a:solidFill>
                <a:latin typeface="Consolas"/>
                <a:ea typeface="Consolas"/>
                <a:cs typeface="Consolas"/>
                <a:sym typeface="Consolas"/>
              </a:rPr>
              <a:t>etShop</a:t>
            </a:r>
            <a:r>
              <a:rPr lang="en" sz="2200" dirty="0">
                <a:latin typeface="Consolas"/>
                <a:ea typeface="Consolas"/>
                <a:cs typeface="Consolas"/>
                <a:sym typeface="Consolas"/>
              </a:rPr>
              <a:t>.</a:t>
            </a:r>
            <a:r>
              <a:rPr lang="en" sz="2200" dirty="0">
                <a:solidFill>
                  <a:srgbClr val="0000FF"/>
                </a:solidFill>
                <a:latin typeface="Consolas"/>
                <a:ea typeface="Consolas"/>
                <a:cs typeface="Consolas"/>
                <a:sym typeface="Consolas"/>
              </a:rPr>
              <a:t> </a:t>
            </a:r>
            <a:r>
              <a:rPr lang="en-US" sz="2200" dirty="0">
                <a:sym typeface="Consolas"/>
              </a:rPr>
              <a:t>T</a:t>
            </a:r>
            <a:r>
              <a:rPr lang="en" sz="2200" dirty="0">
                <a:sym typeface="Consolas"/>
              </a:rPr>
              <a:t>o “remember” the passed argument, the constructor stores it in the </a:t>
            </a:r>
            <a:r>
              <a:rPr lang="en" sz="2200" dirty="0">
                <a:solidFill>
                  <a:srgbClr val="0000FF"/>
                </a:solidFill>
                <a:latin typeface="Consolas"/>
                <a:ea typeface="Consolas"/>
                <a:cs typeface="Consolas"/>
                <a:sym typeface="Consolas"/>
              </a:rPr>
              <a:t>_PetShop </a:t>
            </a:r>
            <a:r>
              <a:rPr lang="en" sz="2200" dirty="0">
                <a:sym typeface="Consolas"/>
              </a:rPr>
              <a:t>instance variable</a:t>
            </a:r>
          </a:p>
        </p:txBody>
      </p:sp>
      <p:sp>
        <p:nvSpPr>
          <p:cNvPr id="12" name="Rectangle 11">
            <a:extLst>
              <a:ext uri="{FF2B5EF4-FFF2-40B4-BE49-F238E27FC236}">
                <a16:creationId xmlns:a16="http://schemas.microsoft.com/office/drawing/2014/main" id="{E38E50E7-7267-9143-8887-E3D19863FAE8}"/>
              </a:ext>
            </a:extLst>
          </p:cNvPr>
          <p:cNvSpPr/>
          <p:nvPr/>
        </p:nvSpPr>
        <p:spPr>
          <a:xfrm>
            <a:off x="5946432" y="1891410"/>
            <a:ext cx="184731" cy="261610"/>
          </a:xfrm>
          <a:prstGeom prst="rect">
            <a:avLst/>
          </a:prstGeom>
        </p:spPr>
        <p:txBody>
          <a:bodyPr wrap="none">
            <a:spAutoFit/>
          </a:bodyPr>
          <a:lstStyle/>
          <a:p>
            <a:endParaRPr lang="en-US" sz="1100" dirty="0"/>
          </a:p>
        </p:txBody>
      </p:sp>
      <p:sp>
        <p:nvSpPr>
          <p:cNvPr id="15" name="Rectangle 14">
            <a:extLst>
              <a:ext uri="{FF2B5EF4-FFF2-40B4-BE49-F238E27FC236}">
                <a16:creationId xmlns:a16="http://schemas.microsoft.com/office/drawing/2014/main" id="{7EB87E59-2084-754D-B705-B0CE5D180D93}"/>
              </a:ext>
            </a:extLst>
          </p:cNvPr>
          <p:cNvSpPr/>
          <p:nvPr/>
        </p:nvSpPr>
        <p:spPr>
          <a:xfrm>
            <a:off x="6305812" y="1701914"/>
            <a:ext cx="1492716" cy="261610"/>
          </a:xfrm>
          <a:prstGeom prst="rect">
            <a:avLst/>
          </a:prstGeom>
        </p:spPr>
        <p:txBody>
          <a:bodyPr wrap="none">
            <a:spAutoFit/>
          </a:bodyPr>
          <a:lstStyle/>
          <a:p>
            <a:r>
              <a:rPr lang="en-US" sz="1100" dirty="0">
                <a:solidFill>
                  <a:schemeClr val="tx1"/>
                </a:solidFill>
                <a:latin typeface="Consolas"/>
                <a:ea typeface="Consolas"/>
                <a:cs typeface="Consolas"/>
                <a:sym typeface="Consolas"/>
              </a:rPr>
              <a:t>PetShop </a:t>
            </a:r>
            <a:r>
              <a:rPr lang="en-US" sz="1100" dirty="0" err="1">
                <a:solidFill>
                  <a:schemeClr val="tx1"/>
                </a:solidFill>
                <a:latin typeface="Consolas"/>
                <a:ea typeface="Consolas"/>
                <a:cs typeface="Consolas"/>
                <a:sym typeface="Consolas"/>
              </a:rPr>
              <a:t>myPetShop</a:t>
            </a:r>
            <a:endParaRPr lang="en-US" sz="1100" dirty="0">
              <a:solidFill>
                <a:schemeClr val="tx1"/>
              </a:solidFill>
            </a:endParaRPr>
          </a:p>
        </p:txBody>
      </p:sp>
      <p:sp>
        <p:nvSpPr>
          <p:cNvPr id="14" name="Shape 696">
            <a:extLst>
              <a:ext uri="{FF2B5EF4-FFF2-40B4-BE49-F238E27FC236}">
                <a16:creationId xmlns:a16="http://schemas.microsoft.com/office/drawing/2014/main" id="{B87E0285-31C4-5847-A048-EE4CEE5E9350}"/>
              </a:ext>
            </a:extLst>
          </p:cNvPr>
          <p:cNvSpPr txBox="1">
            <a:spLocks noGrp="1"/>
          </p:cNvSpPr>
          <p:nvPr>
            <p:ph type="title"/>
          </p:nvPr>
        </p:nvSpPr>
        <p:spPr>
          <a:xfrm>
            <a:off x="66441" y="-208249"/>
            <a:ext cx="9210721" cy="1181832"/>
          </a:xfrm>
          <a:prstGeom prst="rect">
            <a:avLst/>
          </a:prstGeom>
        </p:spPr>
        <p:txBody>
          <a:bodyPr wrap="square" lIns="91425" tIns="91425" rIns="91425" bIns="91425" anchor="b" anchorCtr="0">
            <a:spAutoFit/>
          </a:bodyPr>
          <a:lstStyle/>
          <a:p>
            <a:pPr lvl="0"/>
            <a:br>
              <a:rPr lang="en" dirty="0"/>
            </a:br>
            <a:r>
              <a:rPr lang="en" dirty="0"/>
              <a:t>Example: Setting up the Association (5/</a:t>
            </a:r>
            <a:r>
              <a:rPr lang="en-US" dirty="0"/>
              <a:t>8</a:t>
            </a:r>
            <a:r>
              <a:rPr lang="en" dirty="0"/>
              <a:t>)</a:t>
            </a:r>
          </a:p>
        </p:txBody>
      </p:sp>
      <p:sp>
        <p:nvSpPr>
          <p:cNvPr id="18" name="Right Brace 17">
            <a:extLst>
              <a:ext uri="{FF2B5EF4-FFF2-40B4-BE49-F238E27FC236}">
                <a16:creationId xmlns:a16="http://schemas.microsoft.com/office/drawing/2014/main" id="{51CFB31A-9CF2-F94F-8C3D-D0F783D9ACDD}"/>
              </a:ext>
            </a:extLst>
          </p:cNvPr>
          <p:cNvSpPr/>
          <p:nvPr/>
        </p:nvSpPr>
        <p:spPr>
          <a:xfrm>
            <a:off x="8328752" y="1272116"/>
            <a:ext cx="221481" cy="32136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4F91624-3811-F947-B321-B6FDCA25A7DB}"/>
              </a:ext>
            </a:extLst>
          </p:cNvPr>
          <p:cNvSpPr txBox="1"/>
          <p:nvPr/>
        </p:nvSpPr>
        <p:spPr>
          <a:xfrm>
            <a:off x="8432623" y="1963048"/>
            <a:ext cx="815248" cy="830997"/>
          </a:xfrm>
          <a:prstGeom prst="rect">
            <a:avLst/>
          </a:prstGeom>
          <a:noFill/>
        </p:spPr>
        <p:txBody>
          <a:bodyPr wrap="square" rtlCol="0">
            <a:spAutoFit/>
          </a:bodyPr>
          <a:lstStyle/>
          <a:p>
            <a:r>
              <a:rPr lang="en-US" sz="1200" dirty="0"/>
              <a:t>Code from previous slides</a:t>
            </a:r>
          </a:p>
        </p:txBody>
      </p:sp>
      <p:cxnSp>
        <p:nvCxnSpPr>
          <p:cNvPr id="20" name="Straight Connector 19">
            <a:extLst>
              <a:ext uri="{FF2B5EF4-FFF2-40B4-BE49-F238E27FC236}">
                <a16:creationId xmlns:a16="http://schemas.microsoft.com/office/drawing/2014/main" id="{E0FC80A5-B759-7442-8CA0-55143F448151}"/>
              </a:ext>
            </a:extLst>
          </p:cNvPr>
          <p:cNvCxnSpPr>
            <a:cxnSpLocks/>
          </p:cNvCxnSpPr>
          <p:nvPr/>
        </p:nvCxnSpPr>
        <p:spPr>
          <a:xfrm>
            <a:off x="4708400" y="2754359"/>
            <a:ext cx="36203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94966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8">
                                            <p:txEl>
                                              <p:pRg st="2" end="2"/>
                                            </p:txEl>
                                          </p:spTgt>
                                        </p:tgtEl>
                                        <p:attrNameLst>
                                          <p:attrName>style.visibility</p:attrName>
                                        </p:attrNameLst>
                                      </p:cBhvr>
                                      <p:to>
                                        <p:strVal val="visible"/>
                                      </p:to>
                                    </p:set>
                                    <p:animEffect transition="in" filter="fade">
                                      <p:cBhvr>
                                        <p:cTn id="7" dur="500"/>
                                        <p:tgtEl>
                                          <p:spTgt spid="69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98">
                                            <p:txEl>
                                              <p:pRg st="3" end="3"/>
                                            </p:txEl>
                                          </p:spTgt>
                                        </p:tgtEl>
                                        <p:attrNameLst>
                                          <p:attrName>style.visibility</p:attrName>
                                        </p:attrNameLst>
                                      </p:cBhvr>
                                      <p:to>
                                        <p:strVal val="visible"/>
                                      </p:to>
                                    </p:set>
                                    <p:animEffect transition="in" filter="fade">
                                      <p:cBhvr>
                                        <p:cTn id="10" dur="500"/>
                                        <p:tgtEl>
                                          <p:spTgt spid="69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98">
                                            <p:txEl>
                                              <p:pRg st="5" end="5"/>
                                            </p:txEl>
                                          </p:spTgt>
                                        </p:tgtEl>
                                        <p:attrNameLst>
                                          <p:attrName>style.visibility</p:attrName>
                                        </p:attrNameLst>
                                      </p:cBhvr>
                                      <p:to>
                                        <p:strVal val="visible"/>
                                      </p:to>
                                    </p:set>
                                    <p:animEffect transition="in" filter="fade">
                                      <p:cBhvr>
                                        <p:cTn id="13" dur="500"/>
                                        <p:tgtEl>
                                          <p:spTgt spid="698">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98">
                                            <p:txEl>
                                              <p:pRg st="6" end="6"/>
                                            </p:txEl>
                                          </p:spTgt>
                                        </p:tgtEl>
                                        <p:attrNameLst>
                                          <p:attrName>style.visibility</p:attrName>
                                        </p:attrNameLst>
                                      </p:cBhvr>
                                      <p:to>
                                        <p:strVal val="visible"/>
                                      </p:to>
                                    </p:set>
                                    <p:animEffect transition="in" filter="fade">
                                      <p:cBhvr>
                                        <p:cTn id="16" dur="500"/>
                                        <p:tgtEl>
                                          <p:spTgt spid="698">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98">
                                            <p:txEl>
                                              <p:pRg st="7" end="7"/>
                                            </p:txEl>
                                          </p:spTgt>
                                        </p:tgtEl>
                                        <p:attrNameLst>
                                          <p:attrName>style.visibility</p:attrName>
                                        </p:attrNameLst>
                                      </p:cBhvr>
                                      <p:to>
                                        <p:strVal val="visible"/>
                                      </p:to>
                                    </p:set>
                                    <p:animEffect transition="in" filter="fade">
                                      <p:cBhvr>
                                        <p:cTn id="19" dur="500"/>
                                        <p:tgtEl>
                                          <p:spTgt spid="698">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98">
                                            <p:txEl>
                                              <p:pRg st="8" end="8"/>
                                            </p:txEl>
                                          </p:spTgt>
                                        </p:tgtEl>
                                        <p:attrNameLst>
                                          <p:attrName>style.visibility</p:attrName>
                                        </p:attrNameLst>
                                      </p:cBhvr>
                                      <p:to>
                                        <p:strVal val="visible"/>
                                      </p:to>
                                    </p:set>
                                    <p:animEffect transition="in" filter="fade">
                                      <p:cBhvr>
                                        <p:cTn id="22" dur="500"/>
                                        <p:tgtEl>
                                          <p:spTgt spid="698">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8">
                                            <p:txEl>
                                              <p:pRg st="9" end="9"/>
                                            </p:txEl>
                                          </p:spTgt>
                                        </p:tgtEl>
                                        <p:attrNameLst>
                                          <p:attrName>style.visibility</p:attrName>
                                        </p:attrNameLst>
                                      </p:cBhvr>
                                      <p:to>
                                        <p:strVal val="visible"/>
                                      </p:to>
                                    </p:set>
                                    <p:animEffect transition="in" filter="fade">
                                      <p:cBhvr>
                                        <p:cTn id="25" dur="500"/>
                                        <p:tgtEl>
                                          <p:spTgt spid="698">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98">
                                            <p:txEl>
                                              <p:pRg st="20" end="20"/>
                                            </p:txEl>
                                          </p:spTgt>
                                        </p:tgtEl>
                                        <p:attrNameLst>
                                          <p:attrName>style.visibility</p:attrName>
                                        </p:attrNameLst>
                                      </p:cBhvr>
                                      <p:to>
                                        <p:strVal val="visible"/>
                                      </p:to>
                                    </p:set>
                                    <p:animEffect transition="in" filter="fade">
                                      <p:cBhvr>
                                        <p:cTn id="28" dur="500"/>
                                        <p:tgtEl>
                                          <p:spTgt spid="698">
                                            <p:txEl>
                                              <p:pRg st="20" end="2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98">
                                            <p:txEl>
                                              <p:pRg st="11" end="11"/>
                                            </p:txEl>
                                          </p:spTgt>
                                        </p:tgtEl>
                                        <p:attrNameLst>
                                          <p:attrName>style.visibility</p:attrName>
                                        </p:attrNameLst>
                                      </p:cBhvr>
                                      <p:to>
                                        <p:strVal val="visible"/>
                                      </p:to>
                                    </p:set>
                                    <p:animEffect transition="in" filter="fade">
                                      <p:cBhvr>
                                        <p:cTn id="31" dur="500"/>
                                        <p:tgtEl>
                                          <p:spTgt spid="698">
                                            <p:txEl>
                                              <p:pRg st="11" end="1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98">
                                            <p:txEl>
                                              <p:pRg st="12" end="12"/>
                                            </p:txEl>
                                          </p:spTgt>
                                        </p:tgtEl>
                                        <p:attrNameLst>
                                          <p:attrName>style.visibility</p:attrName>
                                        </p:attrNameLst>
                                      </p:cBhvr>
                                      <p:to>
                                        <p:strVal val="visible"/>
                                      </p:to>
                                    </p:set>
                                    <p:animEffect transition="in" filter="fade">
                                      <p:cBhvr>
                                        <p:cTn id="34" dur="500"/>
                                        <p:tgtEl>
                                          <p:spTgt spid="698">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98">
                                            <p:txEl>
                                              <p:pRg st="14" end="14"/>
                                            </p:txEl>
                                          </p:spTgt>
                                        </p:tgtEl>
                                        <p:attrNameLst>
                                          <p:attrName>style.visibility</p:attrName>
                                        </p:attrNameLst>
                                      </p:cBhvr>
                                      <p:to>
                                        <p:strVal val="visible"/>
                                      </p:to>
                                    </p:set>
                                    <p:animEffect transition="in" filter="fade">
                                      <p:cBhvr>
                                        <p:cTn id="37" dur="500"/>
                                        <p:tgtEl>
                                          <p:spTgt spid="698">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98">
                                            <p:txEl>
                                              <p:pRg st="15" end="15"/>
                                            </p:txEl>
                                          </p:spTgt>
                                        </p:tgtEl>
                                        <p:attrNameLst>
                                          <p:attrName>style.visibility</p:attrName>
                                        </p:attrNameLst>
                                      </p:cBhvr>
                                      <p:to>
                                        <p:strVal val="visible"/>
                                      </p:to>
                                    </p:set>
                                    <p:animEffect transition="in" filter="fade">
                                      <p:cBhvr>
                                        <p:cTn id="40" dur="500"/>
                                        <p:tgtEl>
                                          <p:spTgt spid="698">
                                            <p:txEl>
                                              <p:pRg st="15" end="15"/>
                                            </p:txEl>
                                          </p:spTgt>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1" nodeType="withEffect" nodePh="1">
                                  <p:stCondLst>
                                    <p:cond delay="0"/>
                                  </p:stCondLst>
                                  <p:endCondLst>
                                    <p:cond evt="begin" delay="0">
                                      <p:tn val="44"/>
                                    </p:cond>
                                  </p:end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698">
                                            <p:txEl>
                                              <p:pRg st="16" end="16"/>
                                            </p:txEl>
                                          </p:spTgt>
                                        </p:tgtEl>
                                        <p:attrNameLst>
                                          <p:attrName>style.visibility</p:attrName>
                                        </p:attrNameLst>
                                      </p:cBhvr>
                                      <p:to>
                                        <p:strVal val="visible"/>
                                      </p:to>
                                    </p:set>
                                    <p:animEffect transition="in" filter="fade">
                                      <p:cBhvr>
                                        <p:cTn id="49" dur="500"/>
                                        <p:tgtEl>
                                          <p:spTgt spid="698">
                                            <p:txEl>
                                              <p:pRg st="16" end="1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98">
                                            <p:txEl>
                                              <p:pRg st="17" end="17"/>
                                            </p:txEl>
                                          </p:spTgt>
                                        </p:tgtEl>
                                        <p:attrNameLst>
                                          <p:attrName>style.visibility</p:attrName>
                                        </p:attrNameLst>
                                      </p:cBhvr>
                                      <p:to>
                                        <p:strVal val="visible"/>
                                      </p:to>
                                    </p:set>
                                    <p:animEffect transition="in" filter="fade">
                                      <p:cBhvr>
                                        <p:cTn id="52" dur="500"/>
                                        <p:tgtEl>
                                          <p:spTgt spid="698">
                                            <p:txEl>
                                              <p:pRg st="17" end="1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98">
                                            <p:txEl>
                                              <p:pRg st="19" end="19"/>
                                            </p:txEl>
                                          </p:spTgt>
                                        </p:tgtEl>
                                        <p:attrNameLst>
                                          <p:attrName>style.visibility</p:attrName>
                                        </p:attrNameLst>
                                      </p:cBhvr>
                                      <p:to>
                                        <p:strVal val="visible"/>
                                      </p:to>
                                    </p:set>
                                    <p:animEffect transition="in" filter="fade">
                                      <p:cBhvr>
                                        <p:cTn id="55" dur="500"/>
                                        <p:tgtEl>
                                          <p:spTgt spid="698">
                                            <p:txEl>
                                              <p:pRg st="19" end="1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0" end="0"/>
                                            </p:txEl>
                                          </p:spTgt>
                                        </p:tgtEl>
                                        <p:attrNameLst>
                                          <p:attrName>style.visibility</p:attrName>
                                        </p:attrNameLst>
                                      </p:cBhvr>
                                      <p:to>
                                        <p:strVal val="visible"/>
                                      </p:to>
                                    </p:set>
                                    <p:animEffect transition="in" filter="fade">
                                      <p:cBhvr>
                                        <p:cTn id="69" dur="1000"/>
                                        <p:tgtEl>
                                          <p:spTgt spid="13">
                                            <p:txEl>
                                              <p:pRg st="0" end="0"/>
                                            </p:txEl>
                                          </p:spTgt>
                                        </p:tgtEl>
                                      </p:cBhvr>
                                    </p:animEffect>
                                  </p:childTnLst>
                                </p:cTn>
                              </p:par>
                              <p:par>
                                <p:cTn id="70" presetID="3" presetClass="emph" presetSubtype="2" fill="hold" grpId="0" nodeType="withEffect">
                                  <p:stCondLst>
                                    <p:cond delay="0"/>
                                  </p:stCondLst>
                                  <p:childTnLst>
                                    <p:animClr clrSpc="rgb" dir="cw">
                                      <p:cBhvr override="childStyle">
                                        <p:cTn id="71" dur="500" fill="hold"/>
                                        <p:tgtEl>
                                          <p:spTgt spid="15"/>
                                        </p:tgtEl>
                                        <p:attrNameLst>
                                          <p:attrName>style.color</p:attrName>
                                        </p:attrNameLst>
                                      </p:cBhvr>
                                      <p:to>
                                        <a:srgbClr val="FF0000"/>
                                      </p:to>
                                    </p:animClr>
                                  </p:childTnLst>
                                  <p:subTnLst>
                                    <p:animClr clrSpc="rgb" dir="cw">
                                      <p:cBhvr override="childStyle">
                                        <p:cTn dur="1" fill="hold" display="0" masterRel="nextClick" afterEffect="1"/>
                                        <p:tgtEl>
                                          <p:spTgt spid="15"/>
                                        </p:tgtEl>
                                        <p:attrNameLst>
                                          <p:attrName>ppt_c</p:attrName>
                                        </p:attrNameLst>
                                      </p:cBhvr>
                                      <p:to>
                                        <a:schemeClr val="tx1"/>
                                      </p:to>
                                    </p:animClr>
                                  </p:sub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3">
                                            <p:txEl>
                                              <p:pRg st="1" end="1"/>
                                            </p:txEl>
                                          </p:spTgt>
                                        </p:tgtEl>
                                        <p:attrNameLst>
                                          <p:attrName>style.visibility</p:attrName>
                                        </p:attrNameLst>
                                      </p:cBhvr>
                                      <p:to>
                                        <p:strVal val="visible"/>
                                      </p:to>
                                    </p:set>
                                    <p:animEffect transition="in" filter="fade">
                                      <p:cBhvr>
                                        <p:cTn id="76" dur="1000"/>
                                        <p:tgtEl>
                                          <p:spTgt spid="13">
                                            <p:txEl>
                                              <p:pRg st="1" end="1"/>
                                            </p:txEl>
                                          </p:spTgt>
                                        </p:tgtEl>
                                      </p:cBhvr>
                                    </p:animEffect>
                                  </p:childTnLst>
                                </p:cTn>
                              </p:par>
                              <p:par>
                                <p:cTn id="77" presetID="3" presetClass="emph" presetSubtype="2" fill="hold" nodeType="withEffect">
                                  <p:stCondLst>
                                    <p:cond delay="0"/>
                                  </p:stCondLst>
                                  <p:childTnLst>
                                    <p:animClr clrSpc="rgb" dir="cw">
                                      <p:cBhvr override="childStyle">
                                        <p:cTn id="78" dur="500" fill="hold"/>
                                        <p:tgtEl>
                                          <p:spTgt spid="698">
                                            <p:txEl>
                                              <p:pRg st="6" end="6"/>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5" grpId="0"/>
      <p:bldP spid="15" grpId="1"/>
      <p:bldP spid="18"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393844"/>
            <a:ext cx="8229600" cy="669384"/>
          </a:xfrm>
          <a:prstGeom prst="rect">
            <a:avLst/>
          </a:prstGeom>
        </p:spPr>
        <p:txBody>
          <a:bodyPr lIns="91425" tIns="91425" rIns="91425" bIns="91425" anchor="b" anchorCtr="0">
            <a:spAutoFit/>
          </a:bodyPr>
          <a:lstStyle/>
          <a:p>
            <a:pPr lvl="0" rtl="0">
              <a:spcBef>
                <a:spcPts val="0"/>
              </a:spcBef>
              <a:buNone/>
            </a:pPr>
            <a:r>
              <a:rPr lang="x-none" sz="3500" dirty="0"/>
              <a:t>Review: Methods</a:t>
            </a:r>
            <a:endParaRPr lang="en" sz="3500" dirty="0"/>
          </a:p>
        </p:txBody>
      </p:sp>
      <p:sp>
        <p:nvSpPr>
          <p:cNvPr id="32" name="Shape 32"/>
          <p:cNvSpPr txBox="1">
            <a:spLocks noGrp="1"/>
          </p:cNvSpPr>
          <p:nvPr>
            <p:ph type="body" idx="1"/>
          </p:nvPr>
        </p:nvSpPr>
        <p:spPr>
          <a:xfrm>
            <a:off x="457200" y="1123950"/>
            <a:ext cx="8229600" cy="4006195"/>
          </a:xfrm>
          <a:prstGeom prst="rect">
            <a:avLst/>
          </a:prstGeom>
        </p:spPr>
        <p:txBody>
          <a:bodyPr lIns="91425" tIns="91425" rIns="91425" bIns="91425" anchor="t" anchorCtr="0">
            <a:spAutoFit/>
          </a:bodyPr>
          <a:lstStyle/>
          <a:p>
            <a:pPr marL="457200" lvl="0" indent="-381000" rtl="0">
              <a:lnSpc>
                <a:spcPts val="3360"/>
              </a:lnSpc>
              <a:spcBef>
                <a:spcPts val="1000"/>
              </a:spcBef>
              <a:buClr>
                <a:schemeClr val="dk1"/>
              </a:buClr>
              <a:buSzPct val="100000"/>
              <a:buFont typeface="Arial"/>
              <a:buChar char="●"/>
            </a:pPr>
            <a:r>
              <a:rPr lang="x-none" sz="2400" b="1" dirty="0">
                <a:solidFill>
                  <a:srgbClr val="FF0000"/>
                </a:solidFill>
              </a:rPr>
              <a:t>Call</a:t>
            </a:r>
            <a:r>
              <a:rPr lang="x-none" sz="2400" b="1" dirty="0"/>
              <a:t> methods</a:t>
            </a:r>
            <a:r>
              <a:rPr lang="x-none" sz="2400" dirty="0"/>
              <a:t>: </a:t>
            </a:r>
            <a:r>
              <a:rPr lang="en-US" sz="2400" dirty="0"/>
              <a:t>give commands </a:t>
            </a:r>
            <a:r>
              <a:rPr lang="x-none" sz="2400" dirty="0"/>
              <a:t>to an object</a:t>
            </a:r>
          </a:p>
          <a:p>
            <a:pPr marL="457200" lvl="0" indent="0" rtl="0">
              <a:lnSpc>
                <a:spcPts val="3360"/>
              </a:lnSpc>
              <a:spcBef>
                <a:spcPts val="1000"/>
              </a:spcBef>
              <a:buNone/>
            </a:pPr>
            <a:r>
              <a:rPr lang="en-US" dirty="0">
                <a:solidFill>
                  <a:srgbClr val="0000FF"/>
                </a:solidFill>
                <a:sym typeface="Consolas"/>
              </a:rPr>
              <a:t>   </a:t>
            </a:r>
            <a:r>
              <a:rPr lang="en-US" dirty="0" err="1">
                <a:solidFill>
                  <a:srgbClr val="0000FF"/>
                </a:solidFill>
                <a:latin typeface="Consolas"/>
                <a:ea typeface="Consolas"/>
                <a:cs typeface="Consolas"/>
                <a:sym typeface="Consolas"/>
              </a:rPr>
              <a:t>sam</a:t>
            </a:r>
            <a:r>
              <a:rPr lang="x-none" sz="2400" dirty="0">
                <a:solidFill>
                  <a:srgbClr val="0000FF"/>
                </a:solidFill>
                <a:latin typeface="Consolas"/>
                <a:ea typeface="Consolas"/>
                <a:cs typeface="Consolas"/>
                <a:sym typeface="Consolas"/>
              </a:rPr>
              <a:t>Bot.turnRight();</a:t>
            </a:r>
            <a:endParaRPr lang="x-none" sz="2000" dirty="0">
              <a:solidFill>
                <a:srgbClr val="0000FF"/>
              </a:solidFill>
              <a:latin typeface="Consolas"/>
              <a:ea typeface="Consolas"/>
              <a:cs typeface="Consolas"/>
              <a:sym typeface="Consolas"/>
            </a:endParaRPr>
          </a:p>
          <a:p>
            <a:pPr marL="457200" lvl="0" indent="-381000" rtl="0">
              <a:lnSpc>
                <a:spcPts val="3360"/>
              </a:lnSpc>
              <a:spcBef>
                <a:spcPts val="1000"/>
              </a:spcBef>
              <a:buClr>
                <a:schemeClr val="dk1"/>
              </a:buClr>
              <a:buSzPct val="100000"/>
              <a:buFont typeface="Arial"/>
              <a:buChar char="●"/>
            </a:pPr>
            <a:r>
              <a:rPr lang="x-none" sz="2400" b="1" dirty="0">
                <a:solidFill>
                  <a:srgbClr val="FF0000"/>
                </a:solidFill>
              </a:rPr>
              <a:t>Define</a:t>
            </a:r>
            <a:r>
              <a:rPr lang="x-none" sz="2400" b="1" dirty="0"/>
              <a:t> methods</a:t>
            </a:r>
            <a:r>
              <a:rPr lang="x-none" sz="2400" dirty="0"/>
              <a:t>: give a class specific capabilities</a:t>
            </a:r>
          </a:p>
          <a:p>
            <a:pPr marL="457200" lvl="0" indent="0" defTabSz="658813" rtl="0">
              <a:lnSpc>
                <a:spcPts val="3360"/>
              </a:lnSpc>
              <a:spcBef>
                <a:spcPts val="1000"/>
              </a:spcBef>
              <a:buNone/>
            </a:pPr>
            <a:r>
              <a:rPr lang="en" sz="2400" dirty="0">
                <a:solidFill>
                  <a:srgbClr val="0000FF"/>
                </a:solidFill>
                <a:latin typeface="Consolas"/>
                <a:ea typeface="Consolas"/>
                <a:cs typeface="Consolas"/>
                <a:sym typeface="Consolas"/>
              </a:rPr>
              <a:t>	</a:t>
            </a:r>
            <a:r>
              <a:rPr lang="x-none" sz="2400" dirty="0">
                <a:solidFill>
                  <a:srgbClr val="0000FF"/>
                </a:solidFill>
                <a:latin typeface="Consolas"/>
                <a:ea typeface="Consolas"/>
                <a:cs typeface="Consolas"/>
                <a:sym typeface="Consolas"/>
              </a:rPr>
              <a:t>public void turnLeft() {</a:t>
            </a:r>
          </a:p>
          <a:p>
            <a:pPr marL="457200" lvl="0" indent="0" defTabSz="658813" rtl="0">
              <a:lnSpc>
                <a:spcPts val="3360"/>
              </a:lnSpc>
              <a:spcBef>
                <a:spcPts val="1000"/>
              </a:spcBef>
              <a:buNone/>
            </a:pPr>
            <a:r>
              <a:rPr lang="en" sz="2400" dirty="0">
                <a:solidFill>
                  <a:srgbClr val="999999"/>
                </a:solidFill>
                <a:latin typeface="Consolas"/>
                <a:ea typeface="Consolas"/>
                <a:cs typeface="Consolas"/>
                <a:sym typeface="Consolas"/>
              </a:rPr>
              <a:t>		</a:t>
            </a:r>
            <a:r>
              <a:rPr lang="x-none" sz="2400" dirty="0">
                <a:solidFill>
                  <a:srgbClr val="999999"/>
                </a:solidFill>
                <a:latin typeface="Consolas"/>
                <a:ea typeface="Consolas"/>
                <a:cs typeface="Consolas"/>
                <a:sym typeface="Consolas"/>
              </a:rPr>
              <a:t>// code to turn Robot left goes here</a:t>
            </a:r>
          </a:p>
          <a:p>
            <a:pPr marL="457200" lvl="0" indent="0" defTabSz="658813" rtl="0">
              <a:lnSpc>
                <a:spcPts val="3360"/>
              </a:lnSpc>
              <a:spcBef>
                <a:spcPts val="1000"/>
              </a:spcBef>
              <a:buNone/>
            </a:pPr>
            <a:r>
              <a:rPr lang="en" sz="2400" dirty="0">
                <a:solidFill>
                  <a:srgbClr val="0000FF"/>
                </a:solidFill>
                <a:latin typeface="Consolas"/>
                <a:ea typeface="Consolas"/>
                <a:cs typeface="Consolas"/>
                <a:sym typeface="Consolas"/>
              </a:rPr>
              <a:t>	</a:t>
            </a:r>
            <a:r>
              <a:rPr lang="x-none" sz="2400" dirty="0">
                <a:solidFill>
                  <a:srgbClr val="0000FF"/>
                </a:solidFill>
                <a:latin typeface="Consolas"/>
                <a:ea typeface="Consolas"/>
                <a:cs typeface="Consolas"/>
                <a:sym typeface="Consolas"/>
              </a:rPr>
              <a:t>}</a:t>
            </a:r>
          </a:p>
          <a:p>
            <a:pPr marL="0" lvl="0" indent="0" rtl="0">
              <a:lnSpc>
                <a:spcPts val="3360"/>
              </a:lnSpc>
              <a:spcBef>
                <a:spcPts val="1000"/>
              </a:spcBef>
              <a:buNone/>
            </a:pPr>
            <a:endParaRPr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10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10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fade">
                                      <p:cBhvr>
                                        <p:cTn id="22" dur="500"/>
                                        <p:tgtEl>
                                          <p:spTgt spid="3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xEl>
                                              <p:pRg st="4" end="4"/>
                                            </p:txEl>
                                          </p:spTgt>
                                        </p:tgtEl>
                                        <p:attrNameLst>
                                          <p:attrName>style.visibility</p:attrName>
                                        </p:attrNameLst>
                                      </p:cBhvr>
                                      <p:to>
                                        <p:strVal val="visible"/>
                                      </p:to>
                                    </p:set>
                                    <p:animEffect transition="in" filter="fade">
                                      <p:cBhvr>
                                        <p:cTn id="25" dur="500"/>
                                        <p:tgtEl>
                                          <p:spTgt spid="3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xEl>
                                              <p:pRg st="5" end="5"/>
                                            </p:txEl>
                                          </p:spTgt>
                                        </p:tgtEl>
                                        <p:attrNameLst>
                                          <p:attrName>style.visibility</p:attrName>
                                        </p:attrNameLst>
                                      </p:cBhvr>
                                      <p:to>
                                        <p:strVal val="visible"/>
                                      </p:to>
                                    </p:set>
                                    <p:animEffect transition="in" filter="fade">
                                      <p:cBhvr>
                                        <p:cTn id="28" dur="500"/>
                                        <p:tgtEl>
                                          <p:spTgt spid="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7" name="Shape 697"/>
          <p:cNvSpPr txBox="1">
            <a:spLocks noGrp="1"/>
          </p:cNvSpPr>
          <p:nvPr>
            <p:ph type="body" idx="1"/>
          </p:nvPr>
        </p:nvSpPr>
        <p:spPr>
          <a:xfrm>
            <a:off x="373626" y="1306575"/>
            <a:ext cx="4334774" cy="3311646"/>
          </a:xfrm>
          <a:prstGeom prst="rect">
            <a:avLst/>
          </a:prstGeom>
        </p:spPr>
        <p:txBody>
          <a:bodyPr wrap="square" lIns="91425" tIns="91425" rIns="91425" bIns="91425" anchor="ctr" anchorCtr="0">
            <a:spAutoFit/>
          </a:bodyPr>
          <a:lstStyle/>
          <a:p>
            <a:pPr marL="457200" lvl="0" indent="-355600">
              <a:spcAft>
                <a:spcPts val="1000"/>
              </a:spcAft>
              <a:buFont typeface="Arial"/>
              <a:buChar char="●"/>
            </a:pPr>
            <a:r>
              <a:rPr lang="en-US" sz="2200" dirty="0"/>
              <a:t>What argument should </a:t>
            </a:r>
            <a:r>
              <a:rPr lang="en" sz="2200" dirty="0" err="1">
                <a:solidFill>
                  <a:srgbClr val="0000FF"/>
                </a:solidFill>
                <a:latin typeface="Consolas"/>
                <a:ea typeface="Consolas"/>
                <a:cs typeface="Consolas"/>
                <a:sym typeface="Consolas"/>
              </a:rPr>
              <a:t>DogGroomer</a:t>
            </a:r>
            <a:r>
              <a:rPr lang="en-US" sz="2200" dirty="0">
                <a:ea typeface="Consolas"/>
                <a:sym typeface="Consolas"/>
              </a:rPr>
              <a:t>’</a:t>
            </a:r>
            <a:r>
              <a:rPr lang="en-US" sz="2200" dirty="0"/>
              <a:t>s constructor store in </a:t>
            </a:r>
            <a:r>
              <a:rPr lang="en" sz="2200" dirty="0">
                <a:solidFill>
                  <a:srgbClr val="0000FF"/>
                </a:solidFill>
                <a:latin typeface="Consolas"/>
                <a:ea typeface="Consolas"/>
                <a:cs typeface="Consolas"/>
                <a:sym typeface="Consolas"/>
              </a:rPr>
              <a:t>_</a:t>
            </a:r>
            <a:r>
              <a:rPr lang="en" sz="2200" dirty="0" err="1">
                <a:solidFill>
                  <a:srgbClr val="0000FF"/>
                </a:solidFill>
                <a:latin typeface="Consolas"/>
                <a:ea typeface="Consolas"/>
                <a:cs typeface="Consolas"/>
                <a:sym typeface="Consolas"/>
              </a:rPr>
              <a:t>petShop</a:t>
            </a:r>
            <a:r>
              <a:rPr lang="en-US" sz="2200" dirty="0"/>
              <a:t>? </a:t>
            </a:r>
          </a:p>
          <a:p>
            <a:pPr marL="914400" lvl="1" indent="-355600">
              <a:spcAft>
                <a:spcPts val="1000"/>
              </a:spcAft>
              <a:buFont typeface="Courier New" panose="02070309020205020404" pitchFamily="49" charset="0"/>
              <a:buChar char="o"/>
            </a:pPr>
            <a:r>
              <a:rPr lang="en-US" sz="2200" dirty="0"/>
              <a:t>The </a:t>
            </a:r>
            <a:r>
              <a:rPr lang="en" sz="2200" dirty="0" err="1">
                <a:solidFill>
                  <a:srgbClr val="0000FF"/>
                </a:solidFill>
                <a:latin typeface="Consolas"/>
                <a:ea typeface="Consolas"/>
                <a:cs typeface="Consolas"/>
                <a:sym typeface="Consolas"/>
              </a:rPr>
              <a:t>PetShop</a:t>
            </a:r>
            <a:r>
              <a:rPr lang="en" sz="2200" dirty="0">
                <a:solidFill>
                  <a:srgbClr val="0000FF"/>
                </a:solidFill>
              </a:rPr>
              <a:t> </a:t>
            </a:r>
            <a:r>
              <a:rPr lang="en" sz="2200" dirty="0"/>
              <a:t>instance</a:t>
            </a:r>
            <a:r>
              <a:rPr lang="en" sz="2200" dirty="0">
                <a:solidFill>
                  <a:srgbClr val="0000FF"/>
                </a:solidFill>
              </a:rPr>
              <a:t> </a:t>
            </a:r>
            <a:r>
              <a:rPr lang="en" sz="2200" dirty="0"/>
              <a:t>that created the </a:t>
            </a:r>
            <a:r>
              <a:rPr lang="en" sz="2200" dirty="0" err="1">
                <a:solidFill>
                  <a:srgbClr val="0000FF"/>
                </a:solidFill>
                <a:latin typeface="Consolas"/>
                <a:ea typeface="Consolas"/>
                <a:cs typeface="Consolas"/>
                <a:sym typeface="Consolas"/>
              </a:rPr>
              <a:t>DogGroomer</a:t>
            </a:r>
            <a:endParaRPr lang="en-US" sz="2200" dirty="0"/>
          </a:p>
          <a:p>
            <a:pPr marL="457200" lvl="0" indent="-355600">
              <a:spcAft>
                <a:spcPts val="1000"/>
              </a:spcAft>
              <a:buFont typeface="Arial"/>
              <a:buChar char="●"/>
            </a:pPr>
            <a:r>
              <a:rPr lang="en" sz="2200" dirty="0"/>
              <a:t>How? </a:t>
            </a:r>
          </a:p>
          <a:p>
            <a:pPr marL="901700" lvl="1" indent="-342900">
              <a:spcAft>
                <a:spcPts val="1000"/>
              </a:spcAft>
              <a:buFont typeface="Courier New" panose="02070309020205020404" pitchFamily="49" charset="0"/>
              <a:buChar char="o"/>
            </a:pPr>
            <a:r>
              <a:rPr lang="en" sz="2200" dirty="0"/>
              <a:t>By passing </a:t>
            </a:r>
            <a:r>
              <a:rPr lang="en" sz="2200" dirty="0">
                <a:solidFill>
                  <a:srgbClr val="0000FF"/>
                </a:solidFill>
                <a:latin typeface="Consolas"/>
                <a:ea typeface="Consolas"/>
                <a:cs typeface="Consolas"/>
                <a:sym typeface="Consolas"/>
              </a:rPr>
              <a:t>this</a:t>
            </a:r>
            <a:r>
              <a:rPr lang="en" sz="2200" dirty="0"/>
              <a:t> as the argument</a:t>
            </a:r>
          </a:p>
        </p:txBody>
      </p:sp>
      <p:sp>
        <p:nvSpPr>
          <p:cNvPr id="698" name="Shape 698"/>
          <p:cNvSpPr txBox="1">
            <a:spLocks noGrp="1"/>
          </p:cNvSpPr>
          <p:nvPr>
            <p:ph type="body" idx="2"/>
          </p:nvPr>
        </p:nvSpPr>
        <p:spPr>
          <a:xfrm>
            <a:off x="4708400" y="657706"/>
            <a:ext cx="4816499" cy="4272678"/>
          </a:xfrm>
          <a:prstGeom prst="rect">
            <a:avLst/>
          </a:prstGeom>
        </p:spPr>
        <p:txBody>
          <a:bodyPr lIns="91425" tIns="91425" rIns="91425" bIns="91425" anchor="ctr" anchorCtr="0">
            <a:spAutoFit/>
          </a:bodyPr>
          <a:lstStyle/>
          <a:p>
            <a:pPr lvl="0" defTabSz="403225">
              <a:lnSpc>
                <a:spcPct val="115000"/>
              </a:lnSpc>
              <a:buNone/>
            </a:pPr>
            <a:endParaRPr lang="en-US" sz="1100" dirty="0">
              <a:latin typeface="Consolas"/>
              <a:ea typeface="Consolas"/>
              <a:cs typeface="Consolas"/>
              <a:sym typeface="Consolas"/>
            </a:endParaRPr>
          </a:p>
          <a:p>
            <a:pPr lvl="0" defTabSz="403225">
              <a:lnSpc>
                <a:spcPct val="115000"/>
              </a:lnSpc>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public class DogGroomer {</a:t>
            </a:r>
          </a:p>
          <a:p>
            <a:pPr defTabSz="403225">
              <a:lnSpc>
                <a:spcPct val="115000"/>
              </a:lnSpc>
              <a:buNone/>
            </a:pPr>
            <a:r>
              <a:rPr lang="en-US" sz="1100" b="1" dirty="0">
                <a:solidFill>
                  <a:srgbClr val="FF0000"/>
                </a:solidFill>
                <a:latin typeface="Consolas"/>
                <a:ea typeface="Consolas"/>
                <a:cs typeface="Consolas"/>
                <a:sym typeface="Consolas"/>
              </a:rPr>
              <a:t>	</a:t>
            </a:r>
            <a:r>
              <a:rPr lang="en-US" sz="1100" dirty="0">
                <a:latin typeface="Consolas"/>
                <a:ea typeface="Consolas"/>
                <a:cs typeface="Consolas"/>
                <a:sym typeface="Consolas"/>
              </a:rPr>
              <a:t>private PetShop _petShop;</a:t>
            </a:r>
          </a:p>
          <a:p>
            <a:pPr defTabSz="403225">
              <a:lnSpc>
                <a:spcPct val="115000"/>
              </a:lnSpc>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	public DogGroomer(PetShop </a:t>
            </a:r>
            <a:r>
              <a:rPr lang="en-US" sz="1100" dirty="0" err="1">
                <a:latin typeface="Consolas"/>
                <a:ea typeface="Consolas"/>
                <a:cs typeface="Consolas"/>
                <a:sym typeface="Consolas"/>
              </a:rPr>
              <a:t>myPetShop</a:t>
            </a:r>
            <a:r>
              <a:rPr lang="en-US" sz="1100" dirty="0">
                <a:latin typeface="Consolas"/>
                <a:ea typeface="Consolas"/>
                <a:cs typeface="Consolas"/>
                <a:sym typeface="Consolas"/>
              </a:rPr>
              <a:t>) {</a:t>
            </a:r>
          </a:p>
          <a:p>
            <a:pPr lvl="0" defTabSz="403225">
              <a:lnSpc>
                <a:spcPct val="115000"/>
              </a:lnSpc>
              <a:buClr>
                <a:schemeClr val="dk1"/>
              </a:buClr>
              <a:buSzPct val="78571"/>
              <a:buNone/>
            </a:pPr>
            <a:r>
              <a:rPr lang="en-US" sz="1100" dirty="0">
                <a:latin typeface="Consolas"/>
                <a:ea typeface="Consolas"/>
                <a:cs typeface="Consolas"/>
                <a:sym typeface="Consolas"/>
              </a:rPr>
              <a:t>		_petShop =	 </a:t>
            </a:r>
            <a:r>
              <a:rPr lang="en-US" sz="1100" dirty="0" err="1">
                <a:latin typeface="Consolas"/>
                <a:ea typeface="Consolas"/>
                <a:cs typeface="Consolas"/>
                <a:sym typeface="Consolas"/>
              </a:rPr>
              <a:t>myPetShop</a:t>
            </a:r>
            <a:r>
              <a:rPr lang="en-US" sz="1100" dirty="0">
                <a:latin typeface="Consolas"/>
                <a:ea typeface="Consolas"/>
                <a:cs typeface="Consolas"/>
                <a:sym typeface="Consolas"/>
              </a:rPr>
              <a:t>; </a:t>
            </a:r>
            <a:r>
              <a:rPr lang="en-US" sz="1100" dirty="0">
                <a:solidFill>
                  <a:srgbClr val="999999"/>
                </a:solidFill>
                <a:latin typeface="Consolas"/>
                <a:ea typeface="Consolas"/>
                <a:cs typeface="Consolas"/>
                <a:sym typeface="Consolas"/>
              </a:rPr>
              <a:t>// store the assoc.</a:t>
            </a:r>
          </a:p>
          <a:p>
            <a:pPr lvl="0" defTabSz="403225">
              <a:lnSpc>
                <a:spcPct val="115000"/>
              </a:lnSpc>
              <a:buClr>
                <a:schemeClr val="dk1"/>
              </a:buClr>
              <a:buSzPct val="78571"/>
              <a:buNone/>
            </a:pPr>
            <a:r>
              <a:rPr lang="en-US" sz="1100" dirty="0">
                <a:latin typeface="Consolas"/>
                <a:ea typeface="Consolas"/>
                <a:cs typeface="Consolas"/>
                <a:sym typeface="Consolas"/>
              </a:rPr>
              <a:t>	}</a:t>
            </a:r>
            <a:endParaRPr lang="en-US" sz="1100" dirty="0">
              <a:solidFill>
                <a:srgbClr val="999999"/>
              </a:solidFill>
              <a:latin typeface="Consolas"/>
              <a:ea typeface="Consolas"/>
              <a:cs typeface="Consolas"/>
              <a:sym typeface="Consolas"/>
            </a:endParaRPr>
          </a:p>
          <a:p>
            <a:pPr lvl="0" defTabSz="403225">
              <a:lnSpc>
                <a:spcPct val="115000"/>
              </a:lnSpc>
              <a:buClr>
                <a:schemeClr val="dk1"/>
              </a:buClr>
              <a:buSzPct val="78571"/>
              <a:buNone/>
            </a:pPr>
            <a:r>
              <a:rPr lang="en-US" sz="1100" dirty="0">
                <a:solidFill>
                  <a:srgbClr val="999999"/>
                </a:solidFill>
                <a:latin typeface="Consolas"/>
                <a:ea typeface="Consolas"/>
                <a:cs typeface="Consolas"/>
                <a:sym typeface="Consolas"/>
              </a:rPr>
              <a:t>	//groom method elided</a:t>
            </a:r>
          </a:p>
          <a:p>
            <a:pPr lvl="0" defTabSz="403225">
              <a:lnSpc>
                <a:spcPct val="115000"/>
              </a:lnSpc>
              <a:buClr>
                <a:schemeClr val="dk1"/>
              </a:buClr>
              <a:buSzPct val="78571"/>
              <a:buNone/>
            </a:pPr>
            <a:r>
              <a:rPr lang="en-US" sz="1100" dirty="0">
                <a:latin typeface="Consolas"/>
                <a:ea typeface="Consolas"/>
                <a:cs typeface="Consolas"/>
                <a:sym typeface="Consolas"/>
              </a:rPr>
              <a:t>}</a:t>
            </a:r>
          </a:p>
          <a:p>
            <a:pPr lvl="0" defTabSz="403225">
              <a:lnSpc>
                <a:spcPct val="115000"/>
              </a:lnSpc>
              <a:buNone/>
            </a:pPr>
            <a:endParaRPr lang="en-US" sz="1100" dirty="0">
              <a:latin typeface="Consolas"/>
              <a:ea typeface="Consolas"/>
              <a:cs typeface="Consolas"/>
              <a:sym typeface="Consolas"/>
            </a:endParaRPr>
          </a:p>
          <a:p>
            <a:pPr lvl="0" defTabSz="403225">
              <a:lnSpc>
                <a:spcPct val="115000"/>
              </a:lnSpc>
              <a:buNone/>
            </a:pPr>
            <a:r>
              <a:rPr lang="en-US" sz="1100" dirty="0">
                <a:latin typeface="Consolas"/>
                <a:ea typeface="Consolas"/>
                <a:cs typeface="Consolas"/>
                <a:sym typeface="Consolas"/>
              </a:rPr>
              <a:t>public class PetShop {</a:t>
            </a:r>
          </a:p>
          <a:p>
            <a:pPr lvl="0" defTabSz="403225">
              <a:lnSpc>
                <a:spcPct val="115000"/>
              </a:lnSpc>
              <a:buNone/>
            </a:pPr>
            <a:r>
              <a:rPr lang="en-US" sz="1100" dirty="0">
                <a:latin typeface="Consolas"/>
                <a:ea typeface="Consolas"/>
                <a:cs typeface="Consolas"/>
                <a:sym typeface="Consolas"/>
              </a:rPr>
              <a:t>	private DogGroomer _groomer;</a:t>
            </a:r>
          </a:p>
          <a:p>
            <a:pPr lvl="0" defTabSz="403225">
              <a:lnSpc>
                <a:spcPct val="115000"/>
              </a:lnSpc>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	public PetShop() {</a:t>
            </a:r>
          </a:p>
          <a:p>
            <a:pPr lvl="0" defTabSz="403225">
              <a:lnSpc>
                <a:spcPct val="115000"/>
              </a:lnSpc>
              <a:buNone/>
            </a:pPr>
            <a:r>
              <a:rPr lang="en-US" sz="1100" dirty="0">
                <a:latin typeface="Consolas"/>
                <a:ea typeface="Consolas"/>
                <a:cs typeface="Consolas"/>
                <a:sym typeface="Consolas"/>
              </a:rPr>
              <a:t>		_groomer = new DogGroomer(    );</a:t>
            </a:r>
          </a:p>
          <a:p>
            <a:pPr lvl="0" defTabSz="403225">
              <a:lnSpc>
                <a:spcPct val="115000"/>
              </a:lnSpc>
              <a:buNone/>
            </a:pPr>
            <a:r>
              <a:rPr lang="en-US" sz="1100" dirty="0">
                <a:latin typeface="Consolas"/>
                <a:ea typeface="Consolas"/>
                <a:cs typeface="Consolas"/>
                <a:sym typeface="Consolas"/>
              </a:rPr>
              <a:t>		</a:t>
            </a:r>
            <a:r>
              <a:rPr lang="en-US" sz="1100" dirty="0" err="1">
                <a:latin typeface="Consolas"/>
                <a:ea typeface="Consolas"/>
                <a:cs typeface="Consolas"/>
                <a:sym typeface="Consolas"/>
              </a:rPr>
              <a:t>this.testGroomer</a:t>
            </a:r>
            <a:r>
              <a:rPr lang="en-US" sz="1100" dirty="0">
                <a:latin typeface="Consolas"/>
                <a:ea typeface="Consolas"/>
                <a:cs typeface="Consolas"/>
                <a:sym typeface="Consolas"/>
              </a:rPr>
              <a:t>();</a:t>
            </a:r>
          </a:p>
          <a:p>
            <a:pPr lvl="0" defTabSz="403225">
              <a:lnSpc>
                <a:spcPct val="115000"/>
              </a:lnSpc>
              <a:buNone/>
            </a:pPr>
            <a:r>
              <a:rPr lang="en-US" sz="1100" dirty="0">
                <a:latin typeface="Consolas"/>
                <a:ea typeface="Consolas"/>
                <a:cs typeface="Consolas"/>
                <a:sym typeface="Consolas"/>
              </a:rPr>
              <a:t>	}</a:t>
            </a:r>
          </a:p>
          <a:p>
            <a:pPr lvl="0" defTabSz="403225">
              <a:lnSpc>
                <a:spcPct val="115000"/>
              </a:lnSpc>
              <a:buClr>
                <a:schemeClr val="dk1"/>
              </a:buClr>
              <a:buSzPct val="78571"/>
              <a:buNone/>
            </a:pPr>
            <a:endParaRPr lang="en-US" sz="1100" dirty="0">
              <a:latin typeface="Consolas"/>
              <a:ea typeface="Consolas"/>
              <a:cs typeface="Consolas"/>
              <a:sym typeface="Consolas"/>
            </a:endParaRPr>
          </a:p>
          <a:p>
            <a:pPr lvl="0" defTabSz="403225">
              <a:lnSpc>
                <a:spcPct val="115000"/>
              </a:lnSpc>
              <a:buClr>
                <a:schemeClr val="dk1"/>
              </a:buClr>
              <a:buSzPct val="78571"/>
              <a:buNone/>
            </a:pPr>
            <a:r>
              <a:rPr lang="en-US" sz="1100" dirty="0">
                <a:latin typeface="Consolas"/>
                <a:ea typeface="Consolas"/>
                <a:cs typeface="Consolas"/>
                <a:sym typeface="Consolas"/>
              </a:rPr>
              <a:t>	</a:t>
            </a:r>
            <a:r>
              <a:rPr lang="en-US" sz="1100" dirty="0">
                <a:solidFill>
                  <a:schemeClr val="bg2">
                    <a:lumMod val="50000"/>
                  </a:schemeClr>
                </a:solidFill>
                <a:latin typeface="Consolas"/>
                <a:ea typeface="Consolas"/>
                <a:cs typeface="Consolas"/>
                <a:sym typeface="Consolas"/>
              </a:rPr>
              <a:t>//</a:t>
            </a:r>
            <a:r>
              <a:rPr lang="en-US" sz="1100" dirty="0" err="1">
                <a:solidFill>
                  <a:schemeClr val="bg2">
                    <a:lumMod val="50000"/>
                  </a:schemeClr>
                </a:solidFill>
                <a:latin typeface="Consolas"/>
                <a:ea typeface="Consolas"/>
                <a:cs typeface="Consolas"/>
                <a:sym typeface="Consolas"/>
              </a:rPr>
              <a:t>testGroomer</a:t>
            </a:r>
            <a:r>
              <a:rPr lang="en-US" sz="1100" dirty="0">
                <a:solidFill>
                  <a:schemeClr val="bg2">
                    <a:lumMod val="50000"/>
                  </a:schemeClr>
                </a:solidFill>
                <a:latin typeface="Consolas"/>
                <a:ea typeface="Consolas"/>
                <a:cs typeface="Consolas"/>
                <a:sym typeface="Consolas"/>
              </a:rPr>
              <a:t>() elided</a:t>
            </a:r>
          </a:p>
          <a:p>
            <a:pPr lvl="0" defTabSz="403225">
              <a:lnSpc>
                <a:spcPct val="115000"/>
              </a:lnSpc>
              <a:buClr>
                <a:schemeClr val="dk1"/>
              </a:buClr>
              <a:buSzPct val="78571"/>
              <a:buNone/>
            </a:pPr>
            <a:r>
              <a:rPr lang="en-US" sz="1100" dirty="0">
                <a:latin typeface="Consolas"/>
                <a:ea typeface="Consolas"/>
                <a:cs typeface="Consolas"/>
                <a:sym typeface="Consolas"/>
              </a:rPr>
              <a:t>}</a:t>
            </a:r>
          </a:p>
        </p:txBody>
      </p:sp>
      <p:cxnSp>
        <p:nvCxnSpPr>
          <p:cNvPr id="3" name="Straight Connector 2"/>
          <p:cNvCxnSpPr>
            <a:cxnSpLocks/>
          </p:cNvCxnSpPr>
          <p:nvPr/>
        </p:nvCxnSpPr>
        <p:spPr>
          <a:xfrm>
            <a:off x="4708400" y="2754359"/>
            <a:ext cx="36203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ight Brace 1"/>
          <p:cNvSpPr/>
          <p:nvPr/>
        </p:nvSpPr>
        <p:spPr>
          <a:xfrm>
            <a:off x="8328752" y="1272116"/>
            <a:ext cx="221481" cy="32136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8432623" y="1963048"/>
            <a:ext cx="815248" cy="830997"/>
          </a:xfrm>
          <a:prstGeom prst="rect">
            <a:avLst/>
          </a:prstGeom>
          <a:noFill/>
        </p:spPr>
        <p:txBody>
          <a:bodyPr wrap="square" rtlCol="0">
            <a:spAutoFit/>
          </a:bodyPr>
          <a:lstStyle/>
          <a:p>
            <a:r>
              <a:rPr lang="en-US" sz="1200" dirty="0"/>
              <a:t>Code from previous slides</a:t>
            </a:r>
          </a:p>
        </p:txBody>
      </p:sp>
      <p:sp>
        <p:nvSpPr>
          <p:cNvPr id="8" name="Rectangle 7">
            <a:extLst>
              <a:ext uri="{FF2B5EF4-FFF2-40B4-BE49-F238E27FC236}">
                <a16:creationId xmlns:a16="http://schemas.microsoft.com/office/drawing/2014/main" id="{CB2FD047-038F-EB43-B40B-33E2AE9AA2FA}"/>
              </a:ext>
            </a:extLst>
          </p:cNvPr>
          <p:cNvSpPr/>
          <p:nvPr/>
        </p:nvSpPr>
        <p:spPr>
          <a:xfrm>
            <a:off x="7096101" y="3632856"/>
            <a:ext cx="492443" cy="261610"/>
          </a:xfrm>
          <a:prstGeom prst="rect">
            <a:avLst/>
          </a:prstGeom>
        </p:spPr>
        <p:txBody>
          <a:bodyPr wrap="none">
            <a:spAutoFit/>
          </a:bodyPr>
          <a:lstStyle/>
          <a:p>
            <a:r>
              <a:rPr lang="en-US" sz="1100" dirty="0">
                <a:solidFill>
                  <a:srgbClr val="FF0000"/>
                </a:solidFill>
                <a:latin typeface="Consolas"/>
                <a:ea typeface="Consolas"/>
                <a:cs typeface="Consolas"/>
                <a:sym typeface="Consolas"/>
              </a:rPr>
              <a:t>this</a:t>
            </a:r>
            <a:endParaRPr lang="en-US" sz="1100" dirty="0"/>
          </a:p>
        </p:txBody>
      </p:sp>
      <p:sp>
        <p:nvSpPr>
          <p:cNvPr id="12" name="Shape 696">
            <a:extLst>
              <a:ext uri="{FF2B5EF4-FFF2-40B4-BE49-F238E27FC236}">
                <a16:creationId xmlns:a16="http://schemas.microsoft.com/office/drawing/2014/main" id="{29FD3B18-BFE4-634D-BC8E-33F6F6AC318D}"/>
              </a:ext>
            </a:extLst>
          </p:cNvPr>
          <p:cNvSpPr txBox="1">
            <a:spLocks noGrp="1"/>
          </p:cNvSpPr>
          <p:nvPr>
            <p:ph type="title"/>
          </p:nvPr>
        </p:nvSpPr>
        <p:spPr>
          <a:xfrm>
            <a:off x="66441" y="-208249"/>
            <a:ext cx="9210721" cy="1181832"/>
          </a:xfrm>
          <a:prstGeom prst="rect">
            <a:avLst/>
          </a:prstGeom>
        </p:spPr>
        <p:txBody>
          <a:bodyPr wrap="square" lIns="91425" tIns="91425" rIns="91425" bIns="91425" anchor="b" anchorCtr="0">
            <a:spAutoFit/>
          </a:bodyPr>
          <a:lstStyle/>
          <a:p>
            <a:pPr lvl="0"/>
            <a:br>
              <a:rPr lang="en" dirty="0"/>
            </a:br>
            <a:r>
              <a:rPr lang="en" dirty="0"/>
              <a:t>Example: Setting up the Association (6/</a:t>
            </a:r>
            <a:r>
              <a:rPr lang="en-US" dirty="0"/>
              <a:t>8</a:t>
            </a:r>
            <a:r>
              <a:rPr lang="en" dirty="0"/>
              <a:t>)</a:t>
            </a:r>
          </a:p>
        </p:txBody>
      </p:sp>
    </p:spTree>
    <p:extLst>
      <p:ext uri="{BB962C8B-B14F-4D97-AF65-F5344CB8AC3E}">
        <p14:creationId xmlns:p14="http://schemas.microsoft.com/office/powerpoint/2010/main" val="5296576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Effect transition="in" filter="fade">
                                      <p:cBhvr>
                                        <p:cTn id="7" dur="500"/>
                                        <p:tgtEl>
                                          <p:spTgt spid="697">
                                            <p:txEl>
                                              <p:pRg st="0" end="0"/>
                                            </p:txEl>
                                          </p:spTgt>
                                        </p:tgtEl>
                                      </p:cBhvr>
                                    </p:animEffect>
                                  </p:childTnLst>
                                </p:cTn>
                              </p:par>
                              <p:par>
                                <p:cTn id="8" presetID="3" presetClass="emph" presetSubtype="2" fill="hold" nodeType="withEffect">
                                  <p:stCondLst>
                                    <p:cond delay="0"/>
                                  </p:stCondLst>
                                  <p:childTnLst>
                                    <p:animClr clrSpc="rgb" dir="cw">
                                      <p:cBhvr override="childStyle">
                                        <p:cTn id="9" dur="500" fill="hold"/>
                                        <p:tgtEl>
                                          <p:spTgt spid="698">
                                            <p:txEl>
                                              <p:pRg st="15" end="15"/>
                                            </p:txEl>
                                          </p:spTgt>
                                        </p:tgtEl>
                                        <p:attrNameLst>
                                          <p:attrName>style.color</p:attrName>
                                        </p:attrNameLst>
                                      </p:cBhvr>
                                      <p:to>
                                        <a:srgbClr val="FF0000"/>
                                      </p:to>
                                    </p:animClr>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97">
                                            <p:txEl>
                                              <p:pRg st="1" end="1"/>
                                            </p:txEl>
                                          </p:spTgt>
                                        </p:tgtEl>
                                        <p:attrNameLst>
                                          <p:attrName>style.visibility</p:attrName>
                                        </p:attrNameLst>
                                      </p:cBhvr>
                                      <p:to>
                                        <p:strVal val="visible"/>
                                      </p:to>
                                    </p:set>
                                    <p:animEffect transition="in" filter="fade">
                                      <p:cBhvr>
                                        <p:cTn id="14" dur="500"/>
                                        <p:tgtEl>
                                          <p:spTgt spid="69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97">
                                            <p:txEl>
                                              <p:pRg st="2" end="2"/>
                                            </p:txEl>
                                          </p:spTgt>
                                        </p:tgtEl>
                                        <p:attrNameLst>
                                          <p:attrName>style.visibility</p:attrName>
                                        </p:attrNameLst>
                                      </p:cBhvr>
                                      <p:to>
                                        <p:strVal val="visible"/>
                                      </p:to>
                                    </p:set>
                                    <p:animEffect transition="in" filter="fade">
                                      <p:cBhvr>
                                        <p:cTn id="19" dur="500"/>
                                        <p:tgtEl>
                                          <p:spTgt spid="697">
                                            <p:txEl>
                                              <p:pRg st="2" end="2"/>
                                            </p:txEl>
                                          </p:spTgt>
                                        </p:tgtEl>
                                      </p:cBhvr>
                                    </p:animEffect>
                                  </p:childTnLst>
                                </p:cTn>
                              </p:par>
                              <p:par>
                                <p:cTn id="20" presetID="3" presetClass="emph" presetSubtype="2" fill="hold" nodeType="withEffect">
                                  <p:stCondLst>
                                    <p:cond delay="0"/>
                                  </p:stCondLst>
                                  <p:childTnLst>
                                    <p:animClr clrSpc="rgb" dir="cw">
                                      <p:cBhvr override="childStyle">
                                        <p:cTn id="21" dur="500" fill="hold"/>
                                        <p:tgtEl>
                                          <p:spTgt spid="698">
                                            <p:txEl>
                                              <p:pRg st="15" end="15"/>
                                            </p:txEl>
                                          </p:spTgt>
                                        </p:tgtEl>
                                        <p:attrNameLst>
                                          <p:attrName>style.color</p:attrName>
                                        </p:attrNameLst>
                                      </p:cBhvr>
                                      <p:to>
                                        <a:schemeClr val="tx1"/>
                                      </p:to>
                                    </p:animClr>
                                  </p:childTnLst>
                                  <p:subTnLst>
                                    <p:animClr clrSpc="rgb" dir="cw">
                                      <p:cBhvr override="childStyle">
                                        <p:cTn dur="1" fill="hold" display="0" masterRel="nextClick" afterEffect="1"/>
                                        <p:tgtEl>
                                          <p:spTgt spid="698">
                                            <p:txEl>
                                              <p:pRg st="15" end="15"/>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97">
                                            <p:txEl>
                                              <p:pRg st="3" end="3"/>
                                            </p:txEl>
                                          </p:spTgt>
                                        </p:tgtEl>
                                        <p:attrNameLst>
                                          <p:attrName>style.visibility</p:attrName>
                                        </p:attrNameLst>
                                      </p:cBhvr>
                                      <p:to>
                                        <p:strVal val="visible"/>
                                      </p:to>
                                    </p:set>
                                    <p:animEffect transition="in" filter="fade">
                                      <p:cBhvr>
                                        <p:cTn id="26" dur="500"/>
                                        <p:tgtEl>
                                          <p:spTgt spid="697">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0" uiExpand="1" build="p"/>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0" y="169925"/>
            <a:ext cx="9206144" cy="683234"/>
          </a:xfrm>
          <a:prstGeom prst="rect">
            <a:avLst/>
          </a:prstGeom>
        </p:spPr>
        <p:txBody>
          <a:bodyPr wrap="square" lIns="91425" tIns="91425" rIns="91425" bIns="91425" anchor="b" anchorCtr="0">
            <a:spAutoFit/>
          </a:bodyPr>
          <a:lstStyle/>
          <a:p>
            <a:pPr lvl="0"/>
            <a:r>
              <a:rPr lang="en" dirty="0"/>
              <a:t>Example: Setting up the Association (7/</a:t>
            </a:r>
            <a:r>
              <a:rPr lang="en-US" dirty="0"/>
              <a:t>8</a:t>
            </a:r>
            <a:r>
              <a:rPr lang="en" dirty="0"/>
              <a:t>)</a:t>
            </a:r>
          </a:p>
        </p:txBody>
      </p:sp>
      <p:sp>
        <p:nvSpPr>
          <p:cNvPr id="697" name="Shape 697"/>
          <p:cNvSpPr txBox="1">
            <a:spLocks noGrp="1"/>
          </p:cNvSpPr>
          <p:nvPr>
            <p:ph type="body" idx="1"/>
          </p:nvPr>
        </p:nvSpPr>
        <p:spPr>
          <a:xfrm>
            <a:off x="152400" y="732100"/>
            <a:ext cx="4565832" cy="4339619"/>
          </a:xfrm>
          <a:prstGeom prst="rect">
            <a:avLst/>
          </a:prstGeom>
        </p:spPr>
        <p:txBody>
          <a:bodyPr wrap="square" lIns="91425" tIns="91425" rIns="91425" bIns="91425" anchor="ctr" anchorCtr="0">
            <a:spAutoFit/>
          </a:bodyPr>
          <a:lstStyle/>
          <a:p>
            <a:pPr marL="457200" lvl="0" indent="-342900">
              <a:buClr>
                <a:schemeClr val="dk1"/>
              </a:buClr>
              <a:buSzPts val="2000"/>
              <a:buFont typeface="Arial"/>
              <a:buChar char="●"/>
            </a:pPr>
            <a:r>
              <a:rPr lang="en" sz="2000" dirty="0"/>
              <a:t>Now, the instance variable, </a:t>
            </a:r>
            <a:r>
              <a:rPr lang="en" sz="2000" dirty="0">
                <a:solidFill>
                  <a:srgbClr val="0000FF"/>
                </a:solidFill>
                <a:latin typeface="Consolas"/>
                <a:ea typeface="Consolas"/>
                <a:cs typeface="Consolas"/>
                <a:sym typeface="Consolas"/>
              </a:rPr>
              <a:t>_</a:t>
            </a:r>
            <a:r>
              <a:rPr lang="en" sz="2000" dirty="0" err="1">
                <a:solidFill>
                  <a:srgbClr val="0000FF"/>
                </a:solidFill>
                <a:latin typeface="Consolas"/>
                <a:ea typeface="Consolas"/>
                <a:cs typeface="Consolas"/>
                <a:sym typeface="Consolas"/>
              </a:rPr>
              <a:t>petShop</a:t>
            </a:r>
            <a:r>
              <a:rPr lang="en" sz="2000" dirty="0"/>
              <a:t>,</a:t>
            </a:r>
            <a:r>
              <a:rPr lang="en" sz="2000" dirty="0">
                <a:solidFill>
                  <a:srgbClr val="0000FF"/>
                </a:solidFill>
                <a:latin typeface="Consolas"/>
                <a:ea typeface="Consolas"/>
                <a:cs typeface="Consolas"/>
                <a:sym typeface="Consolas"/>
              </a:rPr>
              <a:t> </a:t>
            </a:r>
            <a:r>
              <a:rPr lang="en" sz="2000" dirty="0"/>
              <a:t>records the instance of </a:t>
            </a:r>
            <a:r>
              <a:rPr lang="en" sz="2000" dirty="0" err="1">
                <a:solidFill>
                  <a:srgbClr val="0000FF"/>
                </a:solidFill>
                <a:latin typeface="Consolas"/>
                <a:ea typeface="Consolas"/>
                <a:cs typeface="Consolas"/>
                <a:sym typeface="Consolas"/>
              </a:rPr>
              <a:t>PetShop</a:t>
            </a:r>
            <a:r>
              <a:rPr lang="en" sz="2000" dirty="0"/>
              <a:t>,</a:t>
            </a:r>
            <a:r>
              <a:rPr lang="en" sz="2000" dirty="0">
                <a:solidFill>
                  <a:srgbClr val="0000FF"/>
                </a:solidFill>
                <a:latin typeface="Consolas"/>
                <a:ea typeface="Consolas"/>
                <a:cs typeface="Consolas"/>
                <a:sym typeface="Consolas"/>
              </a:rPr>
              <a:t> </a:t>
            </a:r>
            <a:r>
              <a:rPr lang="en" sz="2000" dirty="0"/>
              <a:t>called </a:t>
            </a:r>
            <a:r>
              <a:rPr lang="en" sz="2000" dirty="0" err="1">
                <a:solidFill>
                  <a:srgbClr val="0000FF"/>
                </a:solidFill>
                <a:latin typeface="Consolas"/>
                <a:ea typeface="Consolas"/>
                <a:cs typeface="Consolas"/>
                <a:sym typeface="Consolas"/>
              </a:rPr>
              <a:t>myPetShop</a:t>
            </a:r>
            <a:r>
              <a:rPr lang="en" sz="2000" dirty="0"/>
              <a:t>, that the </a:t>
            </a:r>
            <a:r>
              <a:rPr lang="en" sz="2000" dirty="0">
                <a:solidFill>
                  <a:srgbClr val="0000FF"/>
                </a:solidFill>
                <a:latin typeface="Consolas"/>
                <a:ea typeface="Consolas"/>
                <a:cs typeface="Consolas"/>
                <a:sym typeface="Consolas"/>
              </a:rPr>
              <a:t>DogGroomer</a:t>
            </a:r>
            <a:r>
              <a:rPr lang="en" sz="2000" dirty="0"/>
              <a:t> belongs to</a:t>
            </a:r>
          </a:p>
          <a:p>
            <a:pPr marL="457200" lvl="0" indent="-342900">
              <a:buClr>
                <a:schemeClr val="dk1"/>
              </a:buClr>
              <a:buSzPts val="2000"/>
              <a:buFont typeface="Arial"/>
              <a:buChar char="●"/>
            </a:pPr>
            <a:endParaRPr lang="en" sz="2000" dirty="0">
              <a:solidFill>
                <a:srgbClr val="0000FF"/>
              </a:solidFill>
              <a:latin typeface="Consolas"/>
              <a:cs typeface="Consolas"/>
              <a:sym typeface="Consolas"/>
            </a:endParaRPr>
          </a:p>
          <a:p>
            <a:pPr marL="457200" lvl="0" indent="-342900">
              <a:buClr>
                <a:schemeClr val="dk1"/>
              </a:buClr>
              <a:buSzPts val="2000"/>
              <a:buFont typeface="Arial"/>
              <a:buChar char="●"/>
            </a:pPr>
            <a:r>
              <a:rPr lang="en" sz="2000" dirty="0">
                <a:solidFill>
                  <a:srgbClr val="0000FF"/>
                </a:solidFill>
                <a:latin typeface="Consolas"/>
                <a:ea typeface="Consolas"/>
                <a:cs typeface="Consolas"/>
                <a:sym typeface="Consolas"/>
              </a:rPr>
              <a:t>_petShop</a:t>
            </a:r>
            <a:r>
              <a:rPr lang="en" sz="2000" dirty="0"/>
              <a:t> now points to same </a:t>
            </a:r>
            <a:r>
              <a:rPr lang="en" sz="2000" dirty="0">
                <a:solidFill>
                  <a:srgbClr val="0000FF"/>
                </a:solidFill>
                <a:latin typeface="Consolas"/>
                <a:ea typeface="Consolas"/>
                <a:cs typeface="Consolas"/>
                <a:sym typeface="Consolas"/>
              </a:rPr>
              <a:t>PetShop</a:t>
            </a:r>
            <a:r>
              <a:rPr lang="en" sz="2000" dirty="0"/>
              <a:t> instance passed to its constructor</a:t>
            </a:r>
          </a:p>
          <a:p>
            <a:pPr marL="114300" lvl="0" indent="0">
              <a:buClr>
                <a:schemeClr val="dk1"/>
              </a:buClr>
              <a:buSzPts val="2000"/>
              <a:buNone/>
            </a:pPr>
            <a:endParaRPr lang="en" sz="2000" dirty="0"/>
          </a:p>
          <a:p>
            <a:pPr marL="457200" lvl="0" indent="-342900">
              <a:spcAft>
                <a:spcPts val="1000"/>
              </a:spcAft>
              <a:buClr>
                <a:schemeClr val="dk1"/>
              </a:buClr>
              <a:buSzPct val="100000"/>
              <a:buFont typeface="Arial"/>
              <a:buChar char="●"/>
            </a:pPr>
            <a:r>
              <a:rPr lang="en" sz="2000" dirty="0"/>
              <a:t>After constructor has been executed and can no longer reference </a:t>
            </a:r>
            <a:r>
              <a:rPr lang="en" sz="2000" dirty="0">
                <a:solidFill>
                  <a:srgbClr val="0000FF"/>
                </a:solidFill>
                <a:latin typeface="Consolas"/>
                <a:ea typeface="Consolas"/>
                <a:cs typeface="Consolas"/>
                <a:sym typeface="Consolas"/>
              </a:rPr>
              <a:t>myPetShop</a:t>
            </a:r>
            <a:r>
              <a:rPr lang="en" sz="2000" dirty="0"/>
              <a:t>, any </a:t>
            </a:r>
            <a:r>
              <a:rPr lang="en" sz="2000" dirty="0">
                <a:solidFill>
                  <a:srgbClr val="0000FF"/>
                </a:solidFill>
                <a:latin typeface="Consolas"/>
                <a:ea typeface="Consolas"/>
                <a:cs typeface="Consolas"/>
              </a:rPr>
              <a:t>DogGroomer</a:t>
            </a:r>
            <a:r>
              <a:rPr lang="en" sz="2000" dirty="0"/>
              <a:t> method can still access same </a:t>
            </a:r>
            <a:r>
              <a:rPr lang="en" sz="2000" dirty="0">
                <a:solidFill>
                  <a:srgbClr val="0000FF"/>
                </a:solidFill>
                <a:latin typeface="Consolas"/>
                <a:ea typeface="Consolas"/>
                <a:cs typeface="Consolas"/>
                <a:sym typeface="Consolas"/>
              </a:rPr>
              <a:t>PetShop</a:t>
            </a:r>
            <a:r>
              <a:rPr lang="en" sz="2000" dirty="0"/>
              <a:t> instance by the name </a:t>
            </a:r>
            <a:r>
              <a:rPr lang="en" sz="2000" dirty="0">
                <a:solidFill>
                  <a:srgbClr val="0000FF"/>
                </a:solidFill>
                <a:latin typeface="Consolas"/>
                <a:ea typeface="Consolas"/>
                <a:cs typeface="Consolas"/>
                <a:sym typeface="Consolas"/>
              </a:rPr>
              <a:t>_petShop</a:t>
            </a:r>
          </a:p>
        </p:txBody>
      </p:sp>
      <p:sp>
        <p:nvSpPr>
          <p:cNvPr id="698" name="Shape 698"/>
          <p:cNvSpPr txBox="1">
            <a:spLocks noGrp="1"/>
          </p:cNvSpPr>
          <p:nvPr>
            <p:ph type="body" idx="2"/>
          </p:nvPr>
        </p:nvSpPr>
        <p:spPr>
          <a:xfrm>
            <a:off x="4572000" y="1323031"/>
            <a:ext cx="4816499" cy="3157757"/>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public class DogGroomer {</a:t>
            </a:r>
          </a:p>
          <a:p>
            <a:pPr lvl="0" defTabSz="403225" rtl="0">
              <a:lnSpc>
                <a:spcPct val="115000"/>
              </a:lnSpc>
              <a:spcBef>
                <a:spcPts val="0"/>
              </a:spcBef>
              <a:buNone/>
            </a:pPr>
            <a:endParaRPr sz="1400" dirty="0">
              <a:latin typeface="Consolas"/>
              <a:ea typeface="Consolas"/>
              <a:cs typeface="Consolas"/>
              <a:sym typeface="Consolas"/>
            </a:endParaRPr>
          </a:p>
          <a:p>
            <a:pPr defTabSz="403225">
              <a:lnSpc>
                <a:spcPct val="115000"/>
              </a:lnSpc>
              <a:buNone/>
            </a:pPr>
            <a:r>
              <a:rPr lang="en-US" sz="1400" b="1" dirty="0">
                <a:solidFill>
                  <a:srgbClr val="FF0000"/>
                </a:solidFill>
                <a:latin typeface="Consolas"/>
                <a:ea typeface="Consolas"/>
                <a:cs typeface="Consolas"/>
                <a:sym typeface="Consolas"/>
              </a:rPr>
              <a:t>	</a:t>
            </a:r>
            <a:r>
              <a:rPr lang="en-US" sz="1400" dirty="0">
                <a:latin typeface="Consolas"/>
                <a:ea typeface="Consolas"/>
                <a:cs typeface="Consolas"/>
                <a:sym typeface="Consolas"/>
              </a:rPr>
              <a:t>private PetShop _petShop;</a:t>
            </a:r>
            <a:endParaRPr sz="1400" dirty="0">
              <a:latin typeface="Consolas"/>
              <a:ea typeface="Consolas"/>
              <a:cs typeface="Consolas"/>
              <a:sym typeface="Consolas"/>
            </a:endParaRPr>
          </a:p>
          <a:p>
            <a:pPr lvl="0" defTabSz="403225" rtl="0">
              <a:lnSpc>
                <a:spcPct val="115000"/>
              </a:lnSpc>
              <a:spcBef>
                <a:spcPts val="0"/>
              </a:spcBef>
              <a:buClr>
                <a:schemeClr val="dk1"/>
              </a:buClr>
              <a:buFont typeface="Arial"/>
              <a:buNone/>
            </a:pPr>
            <a:endParaRPr sz="1400" dirty="0">
              <a:latin typeface="Consolas"/>
              <a:ea typeface="Consolas"/>
              <a:cs typeface="Consolas"/>
              <a:sym typeface="Consolas"/>
            </a:endParaRPr>
          </a:p>
          <a:p>
            <a:pPr lvl="0" defTabSz="403225">
              <a:lnSpc>
                <a:spcPct val="115000"/>
              </a:lnSpc>
              <a:buClr>
                <a:schemeClr val="dk1"/>
              </a:buClr>
              <a:buSzPct val="78571"/>
              <a:buNone/>
            </a:pPr>
            <a:r>
              <a:rPr lang="en" sz="1400" dirty="0">
                <a:latin typeface="Consolas"/>
                <a:ea typeface="Consolas"/>
                <a:cs typeface="Consolas"/>
                <a:sym typeface="Consolas"/>
              </a:rPr>
              <a:t>	public DogGroomer(</a:t>
            </a:r>
            <a:r>
              <a:rPr lang="en-US" sz="1400" dirty="0">
                <a:latin typeface="Consolas"/>
                <a:ea typeface="Consolas"/>
                <a:cs typeface="Consolas"/>
                <a:sym typeface="Consolas"/>
              </a:rPr>
              <a:t>PetShop </a:t>
            </a:r>
            <a:r>
              <a:rPr lang="en-US" sz="1400" dirty="0" err="1">
                <a:latin typeface="Consolas"/>
                <a:ea typeface="Consolas"/>
                <a:cs typeface="Consolas"/>
                <a:sym typeface="Consolas"/>
              </a:rPr>
              <a:t>myPetShop</a:t>
            </a:r>
            <a:r>
              <a:rPr lang="en" sz="1400" dirty="0">
                <a:latin typeface="Consolas"/>
                <a:ea typeface="Consolas"/>
                <a:cs typeface="Consolas"/>
                <a:sym typeface="Consolas"/>
              </a:rPr>
              <a:t>) {</a:t>
            </a:r>
          </a:p>
          <a:p>
            <a:pPr lvl="0" defTabSz="403225">
              <a:lnSpc>
                <a:spcPct val="115000"/>
              </a:lnSpc>
              <a:buClr>
                <a:schemeClr val="dk1"/>
              </a:buClr>
              <a:buSzPct val="78571"/>
              <a:buNone/>
            </a:pPr>
            <a:r>
              <a:rPr lang="en" sz="1400" dirty="0">
                <a:latin typeface="Consolas"/>
                <a:ea typeface="Consolas"/>
                <a:cs typeface="Consolas"/>
                <a:sym typeface="Consolas"/>
              </a:rPr>
              <a:t>		</a:t>
            </a:r>
            <a:r>
              <a:rPr lang="en-US" sz="1400" b="1" dirty="0">
                <a:solidFill>
                  <a:srgbClr val="FF0000"/>
                </a:solidFill>
                <a:latin typeface="Consolas"/>
                <a:ea typeface="Consolas"/>
                <a:cs typeface="Consolas"/>
                <a:sym typeface="Consolas"/>
              </a:rPr>
              <a:t>_petShop = </a:t>
            </a:r>
            <a:r>
              <a:rPr lang="en-US" sz="1400" b="1" dirty="0" err="1">
                <a:solidFill>
                  <a:srgbClr val="FF0000"/>
                </a:solidFill>
                <a:latin typeface="Consolas"/>
                <a:ea typeface="Consolas"/>
                <a:cs typeface="Consolas"/>
                <a:sym typeface="Consolas"/>
              </a:rPr>
              <a:t>myPetShop</a:t>
            </a:r>
            <a:r>
              <a:rPr lang="en-US" sz="1400" b="1" dirty="0">
                <a:solidFill>
                  <a:srgbClr val="FF0000"/>
                </a:solidFill>
                <a:latin typeface="Consolas"/>
                <a:ea typeface="Consolas"/>
                <a:cs typeface="Consolas"/>
                <a:sym typeface="Consolas"/>
              </a:rPr>
              <a:t>; </a:t>
            </a:r>
            <a:r>
              <a:rPr lang="en" sz="1400" b="1" dirty="0">
                <a:solidFill>
                  <a:srgbClr val="999999"/>
                </a:solidFill>
                <a:latin typeface="Consolas"/>
                <a:ea typeface="Consolas"/>
                <a:cs typeface="Consolas"/>
                <a:sym typeface="Consolas"/>
              </a:rPr>
              <a:t>// </a:t>
            </a:r>
            <a:r>
              <a:rPr lang="en-US" sz="1400" b="1" dirty="0">
                <a:solidFill>
                  <a:srgbClr val="999999"/>
                </a:solidFill>
                <a:latin typeface="Consolas"/>
                <a:ea typeface="Consolas"/>
                <a:cs typeface="Consolas"/>
                <a:sym typeface="Consolas"/>
              </a:rPr>
              <a:t>store the assoc.</a:t>
            </a:r>
            <a:endParaRPr lang="en" sz="1400" b="1"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Font typeface="Arial"/>
              <a:buNone/>
            </a:pPr>
            <a:endParaRPr sz="14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400" dirty="0">
                <a:solidFill>
                  <a:srgbClr val="999999"/>
                </a:solidFill>
                <a:latin typeface="Consolas"/>
                <a:ea typeface="Consolas"/>
                <a:cs typeface="Consolas"/>
                <a:sym typeface="Consolas"/>
              </a:rPr>
              <a:t>	</a:t>
            </a:r>
            <a:r>
              <a:rPr lang="en" sz="1400" dirty="0">
                <a:latin typeface="Consolas"/>
                <a:ea typeface="Consolas"/>
                <a:cs typeface="Consolas"/>
                <a:sym typeface="Consolas"/>
              </a:rPr>
              <a:t>public void groom(Dog shaggyDog)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shaggyDog.</a:t>
            </a:r>
            <a:r>
              <a:rPr lang="en-US" sz="1400" dirty="0" err="1">
                <a:latin typeface="Consolas"/>
                <a:ea typeface="Consolas"/>
                <a:cs typeface="Consolas"/>
                <a:sym typeface="Consolas"/>
              </a:rPr>
              <a:t>setHairLength</a:t>
            </a:r>
            <a:r>
              <a:rPr lang="en" sz="1400" dirty="0">
                <a:latin typeface="Consolas"/>
                <a:ea typeface="Consolas"/>
                <a:cs typeface="Consolas"/>
                <a:sym typeface="Consolas"/>
              </a:rPr>
              <a:t>(1);</a:t>
            </a:r>
            <a:r>
              <a:rPr lang="en" sz="14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en" sz="1400" dirty="0">
                <a:latin typeface="Consolas"/>
                <a:ea typeface="Consolas"/>
                <a:cs typeface="Consolas"/>
                <a:sym typeface="Consolas"/>
              </a:rPr>
              <a:t>}</a:t>
            </a:r>
          </a:p>
        </p:txBody>
      </p:sp>
    </p:spTree>
    <p:extLst>
      <p:ext uri="{BB962C8B-B14F-4D97-AF65-F5344CB8AC3E}">
        <p14:creationId xmlns:p14="http://schemas.microsoft.com/office/powerpoint/2010/main" val="40924614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8">
                                            <p:txEl>
                                              <p:pRg st="5" end="5"/>
                                            </p:txEl>
                                          </p:spTgt>
                                        </p:tgtEl>
                                        <p:attrNameLst>
                                          <p:attrName>style.visibility</p:attrName>
                                        </p:attrNameLst>
                                      </p:cBhvr>
                                      <p:to>
                                        <p:strVal val="visible"/>
                                      </p:to>
                                    </p:set>
                                    <p:animEffect transition="in" filter="fade">
                                      <p:cBhvr>
                                        <p:cTn id="7" dur="1000"/>
                                        <p:tgtEl>
                                          <p:spTgt spid="69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xEl>
                                              <p:pRg st="0" end="0"/>
                                            </p:txEl>
                                          </p:spTgt>
                                        </p:tgtEl>
                                        <p:attrNameLst>
                                          <p:attrName>style.visibility</p:attrName>
                                        </p:attrNameLst>
                                      </p:cBhvr>
                                      <p:to>
                                        <p:strVal val="visible"/>
                                      </p:to>
                                    </p:set>
                                    <p:animEffect transition="in" filter="fade">
                                      <p:cBhvr>
                                        <p:cTn id="12" dur="1000"/>
                                        <p:tgtEl>
                                          <p:spTgt spid="6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7">
                                            <p:txEl>
                                              <p:pRg st="2" end="2"/>
                                            </p:txEl>
                                          </p:spTgt>
                                        </p:tgtEl>
                                        <p:attrNameLst>
                                          <p:attrName>style.visibility</p:attrName>
                                        </p:attrNameLst>
                                      </p:cBhvr>
                                      <p:to>
                                        <p:strVal val="visible"/>
                                      </p:to>
                                    </p:set>
                                    <p:animEffect transition="in" filter="fade">
                                      <p:cBhvr>
                                        <p:cTn id="17" dur="1000"/>
                                        <p:tgtEl>
                                          <p:spTgt spid="6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7">
                                            <p:txEl>
                                              <p:pRg st="4" end="4"/>
                                            </p:txEl>
                                          </p:spTgt>
                                        </p:tgtEl>
                                        <p:attrNameLst>
                                          <p:attrName>style.visibility</p:attrName>
                                        </p:attrNameLst>
                                      </p:cBhvr>
                                      <p:to>
                                        <p:strVal val="visible"/>
                                      </p:to>
                                    </p:set>
                                    <p:animEffect transition="in" filter="fade">
                                      <p:cBhvr>
                                        <p:cTn id="22" dur="1000"/>
                                        <p:tgtEl>
                                          <p:spTgt spid="6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457200" y="379994"/>
            <a:ext cx="8229600" cy="683234"/>
          </a:xfrm>
          <a:prstGeom prst="rect">
            <a:avLst/>
          </a:prstGeom>
        </p:spPr>
        <p:txBody>
          <a:bodyPr lIns="91425" tIns="91425" rIns="91425" bIns="91425" anchor="b" anchorCtr="0">
            <a:spAutoFit/>
          </a:bodyPr>
          <a:lstStyle/>
          <a:p>
            <a:pPr lvl="0"/>
            <a:r>
              <a:rPr lang="en" dirty="0"/>
              <a:t>Example: Using the Association (</a:t>
            </a:r>
            <a:r>
              <a:rPr lang="en-US" dirty="0"/>
              <a:t>8/8</a:t>
            </a:r>
            <a:r>
              <a:rPr lang="en" dirty="0"/>
              <a:t>)</a:t>
            </a:r>
          </a:p>
        </p:txBody>
      </p:sp>
      <p:sp>
        <p:nvSpPr>
          <p:cNvPr id="697" name="Shape 697"/>
          <p:cNvSpPr txBox="1">
            <a:spLocks noGrp="1"/>
          </p:cNvSpPr>
          <p:nvPr>
            <p:ph type="body" idx="1"/>
          </p:nvPr>
        </p:nvSpPr>
        <p:spPr>
          <a:xfrm>
            <a:off x="131791" y="1200917"/>
            <a:ext cx="4769308" cy="3505545"/>
          </a:xfrm>
          <a:prstGeom prst="rect">
            <a:avLst/>
          </a:prstGeom>
        </p:spPr>
        <p:txBody>
          <a:bodyPr wrap="square" lIns="91425" tIns="91425" rIns="91425" bIns="91425" anchor="ctr" anchorCtr="0">
            <a:spAutoFit/>
          </a:bodyPr>
          <a:lstStyle/>
          <a:p>
            <a:pPr marL="457200" lvl="0" indent="-342900">
              <a:spcAft>
                <a:spcPts val="1000"/>
              </a:spcAft>
              <a:buClr>
                <a:schemeClr val="dk1"/>
              </a:buClr>
              <a:buSzPct val="100000"/>
              <a:buFont typeface="Arial"/>
              <a:buChar char="●"/>
            </a:pPr>
            <a:r>
              <a:rPr lang="en" sz="2000" dirty="0"/>
              <a:t>Let’s say we’ve written an </a:t>
            </a:r>
            <a:r>
              <a:rPr lang="en" sz="2000" b="1" dirty="0">
                <a:solidFill>
                  <a:srgbClr val="FF0000"/>
                </a:solidFill>
              </a:rPr>
              <a:t>accessor </a:t>
            </a:r>
            <a:r>
              <a:rPr lang="en" sz="2000" dirty="0"/>
              <a:t>method and a </a:t>
            </a:r>
            <a:r>
              <a:rPr lang="en" sz="2000" b="1" dirty="0">
                <a:solidFill>
                  <a:srgbClr val="FF0000"/>
                </a:solidFill>
              </a:rPr>
              <a:t>mutator</a:t>
            </a:r>
            <a:r>
              <a:rPr lang="en" sz="2000" dirty="0"/>
              <a:t> method in the </a:t>
            </a:r>
            <a:r>
              <a:rPr lang="en" sz="2000" dirty="0">
                <a:solidFill>
                  <a:srgbClr val="0000FF"/>
                </a:solidFill>
                <a:latin typeface="Consolas"/>
                <a:ea typeface="Consolas"/>
                <a:cs typeface="Consolas"/>
                <a:sym typeface="Consolas"/>
              </a:rPr>
              <a:t>PetShop</a:t>
            </a:r>
            <a:r>
              <a:rPr lang="en" sz="2000" dirty="0"/>
              <a:t> class: </a:t>
            </a:r>
            <a:r>
              <a:rPr lang="en" sz="2000" dirty="0" err="1">
                <a:solidFill>
                  <a:srgbClr val="0000FF"/>
                </a:solidFill>
                <a:latin typeface="Consolas"/>
                <a:ea typeface="Consolas"/>
                <a:cs typeface="Consolas"/>
                <a:sym typeface="Consolas"/>
              </a:rPr>
              <a:t>getClosingTime</a:t>
            </a:r>
            <a:r>
              <a:rPr lang="en" sz="2000" dirty="0">
                <a:solidFill>
                  <a:srgbClr val="0000FF"/>
                </a:solidFill>
                <a:latin typeface="Consolas"/>
                <a:ea typeface="Consolas"/>
                <a:cs typeface="Consolas"/>
                <a:sym typeface="Consolas"/>
              </a:rPr>
              <a:t>()</a:t>
            </a:r>
            <a:r>
              <a:rPr lang="en" sz="2000" dirty="0"/>
              <a:t> and </a:t>
            </a:r>
            <a:r>
              <a:rPr lang="en" sz="2000" dirty="0" err="1">
                <a:solidFill>
                  <a:srgbClr val="0000FF"/>
                </a:solidFill>
                <a:latin typeface="Consolas"/>
                <a:sym typeface="Consolas"/>
              </a:rPr>
              <a:t>s</a:t>
            </a:r>
            <a:r>
              <a:rPr lang="en" sz="2000" dirty="0" err="1">
                <a:solidFill>
                  <a:srgbClr val="0000FF"/>
                </a:solidFill>
                <a:latin typeface="Consolas"/>
                <a:ea typeface="Consolas"/>
                <a:cs typeface="Consolas"/>
                <a:sym typeface="Consolas"/>
              </a:rPr>
              <a:t>etNumCustomers</a:t>
            </a:r>
            <a:r>
              <a:rPr lang="en" sz="2000" dirty="0">
                <a:solidFill>
                  <a:srgbClr val="0000FF"/>
                </a:solidFill>
                <a:latin typeface="Consolas"/>
                <a:ea typeface="Consolas"/>
                <a:cs typeface="Consolas"/>
                <a:sym typeface="Consolas"/>
              </a:rPr>
              <a:t>(</a:t>
            </a:r>
            <a:r>
              <a:rPr lang="en" sz="2000" dirty="0" err="1">
                <a:solidFill>
                  <a:srgbClr val="0000FF"/>
                </a:solidFill>
                <a:latin typeface="Consolas"/>
                <a:ea typeface="Consolas"/>
                <a:cs typeface="Consolas"/>
                <a:sym typeface="Consolas"/>
              </a:rPr>
              <a:t>int</a:t>
            </a:r>
            <a:r>
              <a:rPr lang="en-US" sz="2000" dirty="0">
                <a:solidFill>
                  <a:srgbClr val="0000FF"/>
                </a:solidFill>
                <a:sym typeface="Consolas"/>
              </a:rPr>
              <a:t> </a:t>
            </a:r>
            <a:r>
              <a:rPr lang="en" sz="2000" dirty="0">
                <a:solidFill>
                  <a:srgbClr val="0000FF"/>
                </a:solidFill>
                <a:latin typeface="Consolas"/>
                <a:ea typeface="Consolas"/>
                <a:cs typeface="Consolas"/>
                <a:sym typeface="Consolas"/>
              </a:rPr>
              <a:t>customers) </a:t>
            </a:r>
          </a:p>
          <a:p>
            <a:pPr marL="457200" lvl="0" indent="-342900">
              <a:spcAft>
                <a:spcPts val="1000"/>
              </a:spcAft>
              <a:buClr>
                <a:srgbClr val="000000"/>
              </a:buClr>
              <a:buSzPct val="100000"/>
              <a:buFont typeface="Arial"/>
              <a:buChar char="●"/>
            </a:pPr>
            <a:r>
              <a:rPr lang="en" sz="2000" dirty="0">
                <a:solidFill>
                  <a:srgbClr val="000000"/>
                </a:solidFill>
              </a:rPr>
              <a:t>If the </a:t>
            </a:r>
            <a:r>
              <a:rPr lang="en" sz="2000" dirty="0">
                <a:solidFill>
                  <a:srgbClr val="0000FF"/>
                </a:solidFill>
                <a:latin typeface="Consolas"/>
                <a:ea typeface="Consolas"/>
                <a:cs typeface="Consolas"/>
                <a:sym typeface="Consolas"/>
              </a:rPr>
              <a:t>DogGroomer</a:t>
            </a:r>
            <a:r>
              <a:rPr lang="en" sz="2000" dirty="0">
                <a:solidFill>
                  <a:srgbClr val="000000"/>
                </a:solidFill>
              </a:rPr>
              <a:t> ever needs to know the closing time, or needs to update the number of customers, she can do so by calling</a:t>
            </a:r>
          </a:p>
          <a:p>
            <a:pPr marL="914400" lvl="1" indent="-342900">
              <a:spcAft>
                <a:spcPts val="1000"/>
              </a:spcAft>
              <a:buClr>
                <a:srgbClr val="000000"/>
              </a:buClr>
              <a:buSzPct val="100000"/>
              <a:buFont typeface="Courier New" panose="02070309020205020404" pitchFamily="49" charset="0"/>
              <a:buChar char="o"/>
            </a:pPr>
            <a:r>
              <a:rPr lang="en" sz="1600" dirty="0">
                <a:solidFill>
                  <a:srgbClr val="0000FF"/>
                </a:solidFill>
                <a:latin typeface="Consolas"/>
                <a:ea typeface="Consolas"/>
                <a:cs typeface="Consolas"/>
                <a:sym typeface="Consolas"/>
              </a:rPr>
              <a:t>getClosingTime()</a:t>
            </a:r>
            <a:r>
              <a:rPr lang="en" sz="1600" dirty="0">
                <a:solidFill>
                  <a:srgbClr val="000000"/>
                </a:solidFill>
              </a:rPr>
              <a:t> </a:t>
            </a:r>
          </a:p>
          <a:p>
            <a:pPr marL="914400" lvl="1" indent="-342900">
              <a:spcAft>
                <a:spcPts val="1000"/>
              </a:spcAft>
              <a:buClr>
                <a:srgbClr val="000000"/>
              </a:buClr>
              <a:buSzPct val="100000"/>
              <a:buFont typeface="Courier New" panose="02070309020205020404" pitchFamily="49" charset="0"/>
              <a:buChar char="o"/>
            </a:pPr>
            <a:r>
              <a:rPr lang="en" sz="1600" dirty="0">
                <a:solidFill>
                  <a:srgbClr val="0000FF"/>
                </a:solidFill>
                <a:latin typeface="Consolas"/>
                <a:ea typeface="Consolas"/>
                <a:cs typeface="Consolas"/>
                <a:sym typeface="Consolas"/>
              </a:rPr>
              <a:t>setNumCustomers(int customers)</a:t>
            </a:r>
            <a:endParaRPr lang="en" sz="1400" dirty="0">
              <a:solidFill>
                <a:srgbClr val="0000FF"/>
              </a:solidFill>
              <a:latin typeface="Consolas"/>
              <a:ea typeface="Consolas"/>
              <a:cs typeface="Consolas"/>
              <a:sym typeface="Consolas"/>
            </a:endParaRPr>
          </a:p>
        </p:txBody>
      </p:sp>
      <p:sp>
        <p:nvSpPr>
          <p:cNvPr id="698" name="Shape 698"/>
          <p:cNvSpPr txBox="1">
            <a:spLocks noGrp="1"/>
          </p:cNvSpPr>
          <p:nvPr>
            <p:ph type="body" idx="2"/>
          </p:nvPr>
        </p:nvSpPr>
        <p:spPr>
          <a:xfrm>
            <a:off x="4901099" y="1463926"/>
            <a:ext cx="4816499" cy="2715328"/>
          </a:xfrm>
          <a:prstGeom prst="rect">
            <a:avLst/>
          </a:prstGeom>
        </p:spPr>
        <p:txBody>
          <a:bodyPr lIns="91425" tIns="91425" rIns="91425" bIns="91425" anchor="ctr" anchorCtr="0">
            <a:spAutoFit/>
          </a:bodyPr>
          <a:lstStyle/>
          <a:p>
            <a:pPr lvl="0" defTabSz="403225" rtl="0">
              <a:lnSpc>
                <a:spcPct val="115000"/>
              </a:lnSpc>
              <a:spcBef>
                <a:spcPts val="0"/>
              </a:spcBef>
              <a:buClr>
                <a:schemeClr val="dk1"/>
              </a:buClr>
              <a:buSzPct val="78571"/>
              <a:buFont typeface="Arial"/>
              <a:buNone/>
            </a:pPr>
            <a:r>
              <a:rPr lang="x-none" sz="1300" dirty="0">
                <a:latin typeface="Consolas"/>
                <a:ea typeface="Consolas"/>
                <a:cs typeface="Consolas"/>
                <a:sym typeface="Consolas"/>
              </a:rPr>
              <a:t>public class DogGroomer {</a:t>
            </a:r>
          </a:p>
          <a:p>
            <a:pPr lvl="0" defTabSz="403225" rtl="0">
              <a:lnSpc>
                <a:spcPct val="115000"/>
              </a:lnSpc>
              <a:spcBef>
                <a:spcPts val="0"/>
              </a:spcBef>
              <a:buNone/>
            </a:pPr>
            <a:endParaRPr sz="1300" dirty="0">
              <a:latin typeface="Consolas"/>
              <a:ea typeface="Consolas"/>
              <a:cs typeface="Consolas"/>
              <a:sym typeface="Consolas"/>
            </a:endParaRPr>
          </a:p>
          <a:p>
            <a:pPr defTabSz="403225">
              <a:lnSpc>
                <a:spcPct val="115000"/>
              </a:lnSpc>
              <a:buNone/>
            </a:pPr>
            <a:r>
              <a:rPr lang="x-none" sz="1300" b="1" dirty="0">
                <a:solidFill>
                  <a:srgbClr val="FF0000"/>
                </a:solidFill>
                <a:latin typeface="Consolas"/>
                <a:ea typeface="Consolas"/>
                <a:cs typeface="Consolas"/>
                <a:sym typeface="Consolas"/>
              </a:rPr>
              <a:t>	</a:t>
            </a:r>
            <a:r>
              <a:rPr lang="x-none" sz="1300" dirty="0">
                <a:latin typeface="Consolas"/>
                <a:ea typeface="Consolas"/>
                <a:cs typeface="Consolas"/>
                <a:sym typeface="Consolas"/>
              </a:rPr>
              <a:t>private PetShop _petShop;</a:t>
            </a:r>
          </a:p>
          <a:p>
            <a:pPr defTabSz="403225">
              <a:lnSpc>
                <a:spcPct val="115000"/>
              </a:lnSpc>
              <a:buNone/>
            </a:pPr>
            <a:r>
              <a:rPr lang="x-none" sz="1300" dirty="0">
                <a:latin typeface="Consolas"/>
                <a:ea typeface="Consolas"/>
                <a:cs typeface="Consolas"/>
                <a:sym typeface="Consolas"/>
              </a:rPr>
              <a:t>	</a:t>
            </a:r>
            <a:r>
              <a:rPr lang="x-none" sz="1300" b="1" dirty="0">
                <a:solidFill>
                  <a:srgbClr val="FF0000"/>
                </a:solidFill>
                <a:latin typeface="Consolas"/>
                <a:ea typeface="Consolas"/>
                <a:cs typeface="Consolas"/>
                <a:sym typeface="Consolas"/>
              </a:rPr>
              <a:t>private Time _</a:t>
            </a:r>
            <a:r>
              <a:rPr lang="x-none" sz="1300" b="1" dirty="0" err="1">
                <a:solidFill>
                  <a:srgbClr val="FF0000"/>
                </a:solidFill>
                <a:latin typeface="Consolas"/>
                <a:ea typeface="Consolas"/>
                <a:cs typeface="Consolas"/>
                <a:sym typeface="Consolas"/>
              </a:rPr>
              <a:t>closingTime</a:t>
            </a:r>
            <a:r>
              <a:rPr lang="x-none" sz="1300" b="1" dirty="0">
                <a:solidFill>
                  <a:srgbClr val="C00000"/>
                </a:solidFill>
                <a:latin typeface="Consolas"/>
                <a:ea typeface="Consolas"/>
                <a:cs typeface="Consolas"/>
                <a:sym typeface="Consolas"/>
              </a:rPr>
              <a:t>;</a:t>
            </a:r>
          </a:p>
          <a:p>
            <a:pPr lvl="0" defTabSz="403225" rtl="0">
              <a:lnSpc>
                <a:spcPct val="115000"/>
              </a:lnSpc>
              <a:spcBef>
                <a:spcPts val="0"/>
              </a:spcBef>
              <a:buClr>
                <a:schemeClr val="dk1"/>
              </a:buClr>
              <a:buFont typeface="Arial"/>
              <a:buNone/>
            </a:pPr>
            <a:endParaRPr sz="1300" dirty="0">
              <a:latin typeface="Consolas"/>
              <a:ea typeface="Consolas"/>
              <a:cs typeface="Consolas"/>
              <a:sym typeface="Consolas"/>
            </a:endParaRPr>
          </a:p>
          <a:p>
            <a:pPr lvl="0" defTabSz="403225">
              <a:lnSpc>
                <a:spcPct val="115000"/>
              </a:lnSpc>
              <a:buClr>
                <a:schemeClr val="dk1"/>
              </a:buClr>
              <a:buSzPct val="78571"/>
              <a:buNone/>
            </a:pPr>
            <a:r>
              <a:rPr lang="x-none" sz="1300" dirty="0">
                <a:latin typeface="Consolas"/>
                <a:ea typeface="Consolas"/>
                <a:cs typeface="Consolas"/>
                <a:sym typeface="Consolas"/>
              </a:rPr>
              <a:t>	public </a:t>
            </a:r>
            <a:r>
              <a:rPr lang="x-none" sz="1300" dirty="0" err="1">
                <a:latin typeface="Consolas"/>
                <a:ea typeface="Consolas"/>
                <a:cs typeface="Consolas"/>
                <a:sym typeface="Consolas"/>
              </a:rPr>
              <a:t>DogGroomer</a:t>
            </a:r>
            <a:r>
              <a:rPr lang="x-none" sz="1300" dirty="0">
                <a:latin typeface="Consolas"/>
                <a:ea typeface="Consolas"/>
                <a:cs typeface="Consolas"/>
                <a:sym typeface="Consolas"/>
              </a:rPr>
              <a:t>(</a:t>
            </a:r>
            <a:r>
              <a:rPr lang="x-none" sz="1300" dirty="0" err="1">
                <a:latin typeface="Consolas"/>
                <a:ea typeface="Consolas"/>
                <a:cs typeface="Consolas"/>
                <a:sym typeface="Consolas"/>
              </a:rPr>
              <a:t>PetShop</a:t>
            </a:r>
            <a:r>
              <a:rPr lang="x-none" sz="1300" dirty="0">
                <a:latin typeface="Consolas"/>
                <a:ea typeface="Consolas"/>
                <a:cs typeface="Consolas"/>
                <a:sym typeface="Consolas"/>
              </a:rPr>
              <a:t> </a:t>
            </a:r>
            <a:r>
              <a:rPr lang="x-none" sz="1300" dirty="0" err="1">
                <a:latin typeface="Consolas"/>
                <a:ea typeface="Consolas"/>
                <a:cs typeface="Consolas"/>
                <a:sym typeface="Consolas"/>
              </a:rPr>
              <a:t>myPetShop</a:t>
            </a:r>
            <a:r>
              <a:rPr lang="x-none" sz="1300" dirty="0">
                <a:latin typeface="Consolas"/>
                <a:ea typeface="Consolas"/>
                <a:cs typeface="Consolas"/>
                <a:sym typeface="Consolas"/>
              </a:rPr>
              <a:t>) {</a:t>
            </a:r>
          </a:p>
          <a:p>
            <a:pPr lvl="0" defTabSz="403225">
              <a:lnSpc>
                <a:spcPct val="115000"/>
              </a:lnSpc>
              <a:buClr>
                <a:schemeClr val="dk1"/>
              </a:buClr>
              <a:buSzPct val="78571"/>
              <a:buNone/>
            </a:pPr>
            <a:r>
              <a:rPr lang="x-none" sz="1300" dirty="0">
                <a:latin typeface="Consolas"/>
                <a:ea typeface="Consolas"/>
                <a:cs typeface="Consolas"/>
                <a:sym typeface="Consolas"/>
              </a:rPr>
              <a:t>		_</a:t>
            </a:r>
            <a:r>
              <a:rPr lang="x-none" sz="1300" dirty="0" err="1">
                <a:latin typeface="Consolas"/>
                <a:ea typeface="Consolas"/>
                <a:cs typeface="Consolas"/>
                <a:sym typeface="Consolas"/>
              </a:rPr>
              <a:t>petShop</a:t>
            </a:r>
            <a:r>
              <a:rPr lang="x-none" sz="1300" dirty="0">
                <a:latin typeface="Consolas"/>
                <a:ea typeface="Consolas"/>
                <a:cs typeface="Consolas"/>
                <a:sym typeface="Consolas"/>
              </a:rPr>
              <a:t> = </a:t>
            </a:r>
            <a:r>
              <a:rPr lang="x-none" sz="1300" dirty="0" err="1">
                <a:latin typeface="Consolas"/>
                <a:ea typeface="Consolas"/>
                <a:cs typeface="Consolas"/>
                <a:sym typeface="Consolas"/>
              </a:rPr>
              <a:t>myPetShop</a:t>
            </a:r>
            <a:r>
              <a:rPr lang="x-none" sz="1300" dirty="0">
                <a:latin typeface="Consolas"/>
                <a:ea typeface="Consolas"/>
                <a:cs typeface="Consolas"/>
                <a:sym typeface="Consolas"/>
              </a:rPr>
              <a:t>;</a:t>
            </a:r>
            <a:r>
              <a:rPr lang="x-none" sz="1300" b="1" dirty="0">
                <a:solidFill>
                  <a:srgbClr val="FF0000"/>
                </a:solidFill>
                <a:latin typeface="Consolas"/>
                <a:ea typeface="Consolas"/>
                <a:cs typeface="Consolas"/>
                <a:sym typeface="Consolas"/>
              </a:rPr>
              <a:t> </a:t>
            </a:r>
            <a:r>
              <a:rPr lang="x-none" sz="1300" b="1" dirty="0">
                <a:solidFill>
                  <a:srgbClr val="999999"/>
                </a:solidFill>
                <a:latin typeface="Consolas"/>
                <a:ea typeface="Consolas"/>
                <a:cs typeface="Consolas"/>
                <a:sym typeface="Consolas"/>
              </a:rPr>
              <a:t>// store assoc.</a:t>
            </a:r>
          </a:p>
          <a:p>
            <a:pPr lvl="0" defTabSz="403225" rtl="0">
              <a:lnSpc>
                <a:spcPct val="115000"/>
              </a:lnSpc>
              <a:spcBef>
                <a:spcPts val="0"/>
              </a:spcBef>
              <a:buClr>
                <a:schemeClr val="dk1"/>
              </a:buClr>
              <a:buSzPct val="78571"/>
              <a:buFont typeface="Arial"/>
              <a:buNone/>
            </a:pPr>
            <a:r>
              <a:rPr lang="x-none" sz="1300" dirty="0">
                <a:latin typeface="Consolas"/>
                <a:ea typeface="Consolas"/>
                <a:cs typeface="Consolas"/>
                <a:sym typeface="Consolas"/>
              </a:rPr>
              <a:t>		</a:t>
            </a:r>
            <a:r>
              <a:rPr lang="x-none" sz="1300" b="1" dirty="0">
                <a:solidFill>
                  <a:srgbClr val="FF0000"/>
                </a:solidFill>
                <a:latin typeface="Consolas"/>
                <a:ea typeface="Consolas"/>
                <a:cs typeface="Consolas"/>
                <a:sym typeface="Consolas"/>
              </a:rPr>
              <a:t>_closingTime = </a:t>
            </a:r>
            <a:r>
              <a:rPr lang="en-US" sz="1300" b="1" dirty="0">
                <a:solidFill>
                  <a:srgbClr val="FF0000"/>
                </a:solidFill>
                <a:latin typeface="Consolas"/>
                <a:ea typeface="Consolas"/>
                <a:cs typeface="Consolas"/>
                <a:sym typeface="Consolas"/>
              </a:rPr>
              <a:t>_p</a:t>
            </a:r>
            <a:r>
              <a:rPr lang="x-none" sz="1300" b="1" dirty="0">
                <a:solidFill>
                  <a:srgbClr val="FF0000"/>
                </a:solidFill>
                <a:latin typeface="Consolas"/>
                <a:ea typeface="Consolas"/>
                <a:cs typeface="Consolas"/>
                <a:sym typeface="Consolas"/>
              </a:rPr>
              <a:t>etShop.getClosingTime();</a:t>
            </a:r>
          </a:p>
          <a:p>
            <a:pPr lvl="0" defTabSz="403225" rtl="0">
              <a:lnSpc>
                <a:spcPct val="115000"/>
              </a:lnSpc>
              <a:spcBef>
                <a:spcPts val="0"/>
              </a:spcBef>
              <a:buClr>
                <a:schemeClr val="dk1"/>
              </a:buClr>
              <a:buSzPct val="78571"/>
              <a:buFont typeface="Arial"/>
              <a:buNone/>
            </a:pPr>
            <a:r>
              <a:rPr lang="x-none" sz="1300" b="1" dirty="0">
                <a:solidFill>
                  <a:srgbClr val="C00000"/>
                </a:solidFill>
                <a:latin typeface="Consolas"/>
                <a:ea typeface="Consolas"/>
                <a:cs typeface="Consolas"/>
                <a:sym typeface="Consolas"/>
              </a:rPr>
              <a:t>		</a:t>
            </a:r>
            <a:r>
              <a:rPr lang="x-none" sz="1300" b="1" dirty="0">
                <a:solidFill>
                  <a:srgbClr val="FF0000"/>
                </a:solidFill>
                <a:latin typeface="Consolas"/>
                <a:ea typeface="Consolas"/>
                <a:cs typeface="Consolas"/>
                <a:sym typeface="Consolas"/>
              </a:rPr>
              <a:t>_petShop.setNumCustomers(10);</a:t>
            </a:r>
          </a:p>
          <a:p>
            <a:pPr lvl="0" defTabSz="403225" rtl="0">
              <a:lnSpc>
                <a:spcPct val="115000"/>
              </a:lnSpc>
              <a:spcBef>
                <a:spcPts val="0"/>
              </a:spcBef>
              <a:buClr>
                <a:schemeClr val="dk1"/>
              </a:buClr>
              <a:buSzPct val="78571"/>
              <a:buFont typeface="Arial"/>
              <a:buNone/>
            </a:pPr>
            <a:r>
              <a:rPr lang="x-none" sz="1300" dirty="0">
                <a:latin typeface="Consolas"/>
                <a:ea typeface="Consolas"/>
                <a:cs typeface="Consolas"/>
                <a:sym typeface="Consolas"/>
              </a:rPr>
              <a:t>	}</a:t>
            </a:r>
            <a:r>
              <a:rPr lang="x-none" sz="13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300" dirty="0">
                <a:latin typeface="Consolas"/>
                <a:ea typeface="Consolas"/>
                <a:cs typeface="Consolas"/>
                <a:sym typeface="Consolas"/>
              </a:rPr>
              <a:t>}</a:t>
            </a:r>
          </a:p>
        </p:txBody>
      </p:sp>
    </p:spTree>
    <p:extLst>
      <p:ext uri="{BB962C8B-B14F-4D97-AF65-F5344CB8AC3E}">
        <p14:creationId xmlns:p14="http://schemas.microsoft.com/office/powerpoint/2010/main" val="3648835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Effect transition="in" filter="fade">
                                      <p:cBhvr>
                                        <p:cTn id="7" dur="1000"/>
                                        <p:tgtEl>
                                          <p:spTgt spid="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xEl>
                                              <p:pRg st="1" end="1"/>
                                            </p:txEl>
                                          </p:spTgt>
                                        </p:tgtEl>
                                        <p:attrNameLst>
                                          <p:attrName>style.visibility</p:attrName>
                                        </p:attrNameLst>
                                      </p:cBhvr>
                                      <p:to>
                                        <p:strVal val="visible"/>
                                      </p:to>
                                    </p:set>
                                    <p:animEffect transition="in" filter="fade">
                                      <p:cBhvr>
                                        <p:cTn id="12" dur="1000"/>
                                        <p:tgtEl>
                                          <p:spTgt spid="6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7">
                                            <p:txEl>
                                              <p:pRg st="2" end="2"/>
                                            </p:txEl>
                                          </p:spTgt>
                                        </p:tgtEl>
                                        <p:attrNameLst>
                                          <p:attrName>style.visibility</p:attrName>
                                        </p:attrNameLst>
                                      </p:cBhvr>
                                      <p:to>
                                        <p:strVal val="visible"/>
                                      </p:to>
                                    </p:set>
                                    <p:animEffect transition="in" filter="fade">
                                      <p:cBhvr>
                                        <p:cTn id="17" dur="1000"/>
                                        <p:tgtEl>
                                          <p:spTgt spid="69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98">
                                            <p:txEl>
                                              <p:pRg st="3" end="3"/>
                                            </p:txEl>
                                          </p:spTgt>
                                        </p:tgtEl>
                                        <p:attrNameLst>
                                          <p:attrName>style.visibility</p:attrName>
                                        </p:attrNameLst>
                                      </p:cBhvr>
                                      <p:to>
                                        <p:strVal val="visible"/>
                                      </p:to>
                                    </p:set>
                                    <p:animEffect transition="in" filter="fade">
                                      <p:cBhvr>
                                        <p:cTn id="20" dur="500"/>
                                        <p:tgtEl>
                                          <p:spTgt spid="69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98">
                                            <p:txEl>
                                              <p:pRg st="7" end="7"/>
                                            </p:txEl>
                                          </p:spTgt>
                                        </p:tgtEl>
                                        <p:attrNameLst>
                                          <p:attrName>style.visibility</p:attrName>
                                        </p:attrNameLst>
                                      </p:cBhvr>
                                      <p:to>
                                        <p:strVal val="visible"/>
                                      </p:to>
                                    </p:set>
                                    <p:animEffect transition="in" filter="fade">
                                      <p:cBhvr>
                                        <p:cTn id="23" dur="500"/>
                                        <p:tgtEl>
                                          <p:spTgt spid="698">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7">
                                            <p:txEl>
                                              <p:pRg st="3" end="3"/>
                                            </p:txEl>
                                          </p:spTgt>
                                        </p:tgtEl>
                                        <p:attrNameLst>
                                          <p:attrName>style.visibility</p:attrName>
                                        </p:attrNameLst>
                                      </p:cBhvr>
                                      <p:to>
                                        <p:strVal val="visible"/>
                                      </p:to>
                                    </p:set>
                                    <p:animEffect transition="in" filter="fade">
                                      <p:cBhvr>
                                        <p:cTn id="28" dur="1000"/>
                                        <p:tgtEl>
                                          <p:spTgt spid="697">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98">
                                            <p:txEl>
                                              <p:pRg st="8" end="8"/>
                                            </p:txEl>
                                          </p:spTgt>
                                        </p:tgtEl>
                                        <p:attrNameLst>
                                          <p:attrName>style.visibility</p:attrName>
                                        </p:attrNameLst>
                                      </p:cBhvr>
                                      <p:to>
                                        <p:strVal val="visible"/>
                                      </p:to>
                                    </p:set>
                                    <p:animEffect transition="in" filter="fade">
                                      <p:cBhvr>
                                        <p:cTn id="31" dur="500"/>
                                        <p:tgtEl>
                                          <p:spTgt spid="69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211750" y="565975"/>
            <a:ext cx="4402199" cy="3207001"/>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private DogGroomer _groomer;</a:t>
            </a:r>
          </a:p>
          <a:p>
            <a:pPr lvl="0" defTabSz="403225" rtl="0">
              <a:lnSpc>
                <a:spcPct val="115000"/>
              </a:lnSpc>
              <a:spcBef>
                <a:spcPts val="0"/>
              </a:spcBef>
              <a:buClr>
                <a:schemeClr val="dk1"/>
              </a:buClr>
              <a:buSzPct val="78571"/>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public PetShop()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_groomer = new DogGroomer(this);</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this.testGroomer();</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public void testGroomer() {</a:t>
            </a:r>
          </a:p>
          <a:p>
            <a:pPr lvl="0" defTabSz="403225">
              <a:lnSpc>
                <a:spcPct val="115000"/>
              </a:lnSpc>
              <a:buClr>
                <a:schemeClr val="dk1"/>
              </a:buClr>
              <a:buSzPct val="78571"/>
              <a:buNone/>
            </a:pPr>
            <a:r>
              <a:rPr lang="x-none" sz="1200" dirty="0">
                <a:latin typeface="Consolas"/>
                <a:ea typeface="Consolas"/>
                <a:cs typeface="Consolas"/>
                <a:sym typeface="Consolas"/>
              </a:rPr>
              <a:t>		Dog django = new Dog();</a:t>
            </a:r>
          </a:p>
          <a:p>
            <a:pPr lvl="0" defTabSz="403225">
              <a:lnSpc>
                <a:spcPct val="115000"/>
              </a:lnSpc>
              <a:buClr>
                <a:schemeClr val="dk1"/>
              </a:buClr>
              <a:buSzPct val="78571"/>
              <a:buNone/>
            </a:pPr>
            <a:r>
              <a:rPr lang="x-none" sz="1200" dirty="0">
                <a:latin typeface="Consolas"/>
                <a:ea typeface="Consolas"/>
                <a:cs typeface="Consolas"/>
                <a:sym typeface="Consolas"/>
              </a:rPr>
              <a:t>		_groomer.groom(django);</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a:t>
            </a:r>
          </a:p>
          <a:p>
            <a:pPr marR="0" lvl="0" algn="l" defTabSz="403225" rtl="0">
              <a:lnSpc>
                <a:spcPct val="100000"/>
              </a:lnSpc>
              <a:spcBef>
                <a:spcPts val="600"/>
              </a:spcBef>
              <a:spcAft>
                <a:spcPts val="0"/>
              </a:spcAft>
              <a:buNone/>
            </a:pPr>
            <a:endParaRPr sz="1200" dirty="0"/>
          </a:p>
        </p:txBody>
      </p:sp>
      <p:sp>
        <p:nvSpPr>
          <p:cNvPr id="760" name="Shape 760"/>
          <p:cNvSpPr txBox="1">
            <a:spLocks noGrp="1"/>
          </p:cNvSpPr>
          <p:nvPr>
            <p:ph type="body" idx="2"/>
          </p:nvPr>
        </p:nvSpPr>
        <p:spPr>
          <a:xfrm>
            <a:off x="4506721" y="640532"/>
            <a:ext cx="4613999" cy="2308294"/>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public class DogGroomer {</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private PetShop _petShop;</a:t>
            </a:r>
          </a:p>
          <a:p>
            <a:pPr lvl="0" defTabSz="403225" rtl="0">
              <a:lnSpc>
                <a:spcPct val="115000"/>
              </a:lnSpc>
              <a:spcBef>
                <a:spcPts val="0"/>
              </a:spcBef>
              <a:buClr>
                <a:schemeClr val="dk1"/>
              </a:buClr>
              <a:buFont typeface="Arial"/>
              <a:buNone/>
            </a:pPr>
            <a:endParaRPr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public DogGroomer(PetShop myPetShop) {</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_petShop = myPetShop;</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 groom and other methods elided for this example */</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a:t>
            </a:r>
          </a:p>
        </p:txBody>
      </p:sp>
      <p:cxnSp>
        <p:nvCxnSpPr>
          <p:cNvPr id="761" name="Shape 761"/>
          <p:cNvCxnSpPr/>
          <p:nvPr/>
        </p:nvCxnSpPr>
        <p:spPr>
          <a:xfrm flipH="1">
            <a:off x="4048125" y="617808"/>
            <a:ext cx="11575" cy="2433785"/>
          </a:xfrm>
          <a:prstGeom prst="straightConnector1">
            <a:avLst/>
          </a:prstGeom>
          <a:noFill/>
          <a:ln w="38100" cap="flat">
            <a:solidFill>
              <a:srgbClr val="999999"/>
            </a:solidFill>
            <a:prstDash val="solid"/>
            <a:round/>
            <a:headEnd type="none" w="lg" len="lg"/>
            <a:tailEnd type="none" w="lg" len="lg"/>
          </a:ln>
        </p:spPr>
      </p:cxnSp>
      <p:sp>
        <p:nvSpPr>
          <p:cNvPr id="762" name="Shape 762"/>
          <p:cNvSpPr/>
          <p:nvPr/>
        </p:nvSpPr>
        <p:spPr>
          <a:xfrm>
            <a:off x="222421" y="346550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763" name="Shape 763"/>
          <p:cNvCxnSpPr/>
          <p:nvPr/>
        </p:nvCxnSpPr>
        <p:spPr>
          <a:xfrm>
            <a:off x="1546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4" name="Shape 764"/>
          <p:cNvCxnSpPr/>
          <p:nvPr/>
        </p:nvCxnSpPr>
        <p:spPr>
          <a:xfrm>
            <a:off x="3070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5" name="Shape 765"/>
          <p:cNvCxnSpPr/>
          <p:nvPr/>
        </p:nvCxnSpPr>
        <p:spPr>
          <a:xfrm>
            <a:off x="4594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6" name="Shape 766"/>
          <p:cNvCxnSpPr/>
          <p:nvPr/>
        </p:nvCxnSpPr>
        <p:spPr>
          <a:xfrm>
            <a:off x="59664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7" name="Shape 767"/>
          <p:cNvCxnSpPr/>
          <p:nvPr/>
        </p:nvCxnSpPr>
        <p:spPr>
          <a:xfrm>
            <a:off x="7338071" y="3547900"/>
            <a:ext cx="0" cy="906300"/>
          </a:xfrm>
          <a:prstGeom prst="straightConnector1">
            <a:avLst/>
          </a:prstGeom>
          <a:noFill/>
          <a:ln w="19050" cap="flat">
            <a:solidFill>
              <a:schemeClr val="dk2"/>
            </a:solidFill>
            <a:prstDash val="solid"/>
            <a:round/>
            <a:headEnd type="none" w="lg" len="lg"/>
            <a:tailEnd type="none" w="lg" len="lg"/>
          </a:ln>
        </p:spPr>
      </p:cxnSp>
      <p:sp>
        <p:nvSpPr>
          <p:cNvPr id="768" name="Shape 768"/>
          <p:cNvSpPr txBox="1"/>
          <p:nvPr/>
        </p:nvSpPr>
        <p:spPr>
          <a:xfrm>
            <a:off x="3275949" y="3111508"/>
            <a:ext cx="2440199" cy="329400"/>
          </a:xfrm>
          <a:prstGeom prst="rect">
            <a:avLst/>
          </a:prstGeom>
          <a:noFill/>
          <a:ln>
            <a:noFill/>
          </a:ln>
        </p:spPr>
        <p:txBody>
          <a:bodyPr lIns="91425" tIns="91425" rIns="91425" bIns="91425" anchor="t" anchorCtr="0">
            <a:spAutoFit/>
          </a:bodyPr>
          <a:lstStyle/>
          <a:p>
            <a:pPr lvl="0" rtl="0">
              <a:spcBef>
                <a:spcPts val="0"/>
              </a:spcBef>
              <a:buNone/>
            </a:pPr>
            <a:r>
              <a:rPr lang="en" dirty="0"/>
              <a:t>Somewhere in memory...</a:t>
            </a:r>
          </a:p>
        </p:txBody>
      </p:sp>
      <p:sp>
        <p:nvSpPr>
          <p:cNvPr id="13" name="Shape 696"/>
          <p:cNvSpPr txBox="1">
            <a:spLocks noGrp="1"/>
          </p:cNvSpPr>
          <p:nvPr>
            <p:ph type="title"/>
          </p:nvPr>
        </p:nvSpPr>
        <p:spPr>
          <a:xfrm>
            <a:off x="211750" y="12698"/>
            <a:ext cx="8229600" cy="627834"/>
          </a:xfrm>
          <a:prstGeom prst="rect">
            <a:avLst/>
          </a:prstGeom>
        </p:spPr>
        <p:txBody>
          <a:bodyPr lIns="91425" tIns="91425" rIns="91425" bIns="91425" anchor="b" anchorCtr="0">
            <a:spAutoFit/>
          </a:bodyPr>
          <a:lstStyle/>
          <a:p>
            <a:pPr lvl="0"/>
            <a:r>
              <a:rPr lang="en" sz="3200" dirty="0"/>
              <a:t>Association: Under the Hood (1/5)</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fade">
                                      <p:cBhvr>
                                        <p:cTn id="7" dur="1000"/>
                                        <p:tgtEl>
                                          <p:spTgt spid="7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0"/>
                                        </p:tgtEl>
                                        <p:attrNameLst>
                                          <p:attrName>style.visibility</p:attrName>
                                        </p:attrNameLst>
                                      </p:cBhvr>
                                      <p:to>
                                        <p:strVal val="visible"/>
                                      </p:to>
                                    </p:set>
                                    <p:animEffect transition="in" filter="fade">
                                      <p:cBhvr>
                                        <p:cTn id="12" dur="1000"/>
                                        <p:tgtEl>
                                          <p:spTgt spid="760"/>
                                        </p:tgtEl>
                                      </p:cBhvr>
                                    </p:animEffect>
                                  </p:childTnLst>
                                </p:cTn>
                              </p:par>
                              <p:par>
                                <p:cTn id="13" presetID="10" presetClass="entr" presetSubtype="0" fill="hold" nodeType="withEffect">
                                  <p:stCondLst>
                                    <p:cond delay="0"/>
                                  </p:stCondLst>
                                  <p:childTnLst>
                                    <p:set>
                                      <p:cBhvr>
                                        <p:cTn id="14" dur="1" fill="hold">
                                          <p:stCondLst>
                                            <p:cond delay="0"/>
                                          </p:stCondLst>
                                        </p:cTn>
                                        <p:tgtEl>
                                          <p:spTgt spid="761"/>
                                        </p:tgtEl>
                                        <p:attrNameLst>
                                          <p:attrName>style.visibility</p:attrName>
                                        </p:attrNameLst>
                                      </p:cBhvr>
                                      <p:to>
                                        <p:strVal val="visible"/>
                                      </p:to>
                                    </p:set>
                                    <p:animEffect transition="in" filter="fade">
                                      <p:cBhvr>
                                        <p:cTn id="15" dur="1000"/>
                                        <p:tgtEl>
                                          <p:spTgt spid="7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62"/>
                                        </p:tgtEl>
                                        <p:attrNameLst>
                                          <p:attrName>style.visibility</p:attrName>
                                        </p:attrNameLst>
                                      </p:cBhvr>
                                      <p:to>
                                        <p:strVal val="visible"/>
                                      </p:to>
                                    </p:set>
                                    <p:animEffect transition="in" filter="fade">
                                      <p:cBhvr>
                                        <p:cTn id="20" dur="1000"/>
                                        <p:tgtEl>
                                          <p:spTgt spid="762"/>
                                        </p:tgtEl>
                                      </p:cBhvr>
                                    </p:animEffect>
                                  </p:childTnLst>
                                </p:cTn>
                              </p:par>
                              <p:par>
                                <p:cTn id="21" presetID="10" presetClass="entr" presetSubtype="0" fill="hold" nodeType="withEffect">
                                  <p:stCondLst>
                                    <p:cond delay="0"/>
                                  </p:stCondLst>
                                  <p:childTnLst>
                                    <p:set>
                                      <p:cBhvr>
                                        <p:cTn id="22" dur="1" fill="hold">
                                          <p:stCondLst>
                                            <p:cond delay="0"/>
                                          </p:stCondLst>
                                        </p:cTn>
                                        <p:tgtEl>
                                          <p:spTgt spid="763"/>
                                        </p:tgtEl>
                                        <p:attrNameLst>
                                          <p:attrName>style.visibility</p:attrName>
                                        </p:attrNameLst>
                                      </p:cBhvr>
                                      <p:to>
                                        <p:strVal val="visible"/>
                                      </p:to>
                                    </p:set>
                                    <p:animEffect transition="in" filter="fade">
                                      <p:cBhvr>
                                        <p:cTn id="23" dur="1000"/>
                                        <p:tgtEl>
                                          <p:spTgt spid="763"/>
                                        </p:tgtEl>
                                      </p:cBhvr>
                                    </p:animEffect>
                                  </p:childTnLst>
                                </p:cTn>
                              </p:par>
                              <p:par>
                                <p:cTn id="24" presetID="10" presetClass="entr" presetSubtype="0" fill="hold" nodeType="withEffect">
                                  <p:stCondLst>
                                    <p:cond delay="0"/>
                                  </p:stCondLst>
                                  <p:childTnLst>
                                    <p:set>
                                      <p:cBhvr>
                                        <p:cTn id="25" dur="1" fill="hold">
                                          <p:stCondLst>
                                            <p:cond delay="0"/>
                                          </p:stCondLst>
                                        </p:cTn>
                                        <p:tgtEl>
                                          <p:spTgt spid="764"/>
                                        </p:tgtEl>
                                        <p:attrNameLst>
                                          <p:attrName>style.visibility</p:attrName>
                                        </p:attrNameLst>
                                      </p:cBhvr>
                                      <p:to>
                                        <p:strVal val="visible"/>
                                      </p:to>
                                    </p:set>
                                    <p:animEffect transition="in" filter="fade">
                                      <p:cBhvr>
                                        <p:cTn id="26" dur="1000"/>
                                        <p:tgtEl>
                                          <p:spTgt spid="764"/>
                                        </p:tgtEl>
                                      </p:cBhvr>
                                    </p:animEffect>
                                  </p:childTnLst>
                                </p:cTn>
                              </p:par>
                              <p:par>
                                <p:cTn id="27" presetID="10" presetClass="entr" presetSubtype="0" fill="hold" nodeType="withEffect">
                                  <p:stCondLst>
                                    <p:cond delay="0"/>
                                  </p:stCondLst>
                                  <p:childTnLst>
                                    <p:set>
                                      <p:cBhvr>
                                        <p:cTn id="28" dur="1" fill="hold">
                                          <p:stCondLst>
                                            <p:cond delay="0"/>
                                          </p:stCondLst>
                                        </p:cTn>
                                        <p:tgtEl>
                                          <p:spTgt spid="765"/>
                                        </p:tgtEl>
                                        <p:attrNameLst>
                                          <p:attrName>style.visibility</p:attrName>
                                        </p:attrNameLst>
                                      </p:cBhvr>
                                      <p:to>
                                        <p:strVal val="visible"/>
                                      </p:to>
                                    </p:set>
                                    <p:animEffect transition="in" filter="fade">
                                      <p:cBhvr>
                                        <p:cTn id="29" dur="1000"/>
                                        <p:tgtEl>
                                          <p:spTgt spid="765"/>
                                        </p:tgtEl>
                                      </p:cBhvr>
                                    </p:animEffect>
                                  </p:childTnLst>
                                </p:cTn>
                              </p:par>
                              <p:par>
                                <p:cTn id="30" presetID="10" presetClass="entr" presetSubtype="0" fill="hold" nodeType="withEffect">
                                  <p:stCondLst>
                                    <p:cond delay="0"/>
                                  </p:stCondLst>
                                  <p:childTnLst>
                                    <p:set>
                                      <p:cBhvr>
                                        <p:cTn id="31" dur="1" fill="hold">
                                          <p:stCondLst>
                                            <p:cond delay="0"/>
                                          </p:stCondLst>
                                        </p:cTn>
                                        <p:tgtEl>
                                          <p:spTgt spid="766"/>
                                        </p:tgtEl>
                                        <p:attrNameLst>
                                          <p:attrName>style.visibility</p:attrName>
                                        </p:attrNameLst>
                                      </p:cBhvr>
                                      <p:to>
                                        <p:strVal val="visible"/>
                                      </p:to>
                                    </p:set>
                                    <p:animEffect transition="in" filter="fade">
                                      <p:cBhvr>
                                        <p:cTn id="32" dur="1000"/>
                                        <p:tgtEl>
                                          <p:spTgt spid="766"/>
                                        </p:tgtEl>
                                      </p:cBhvr>
                                    </p:animEffect>
                                  </p:childTnLst>
                                </p:cTn>
                              </p:par>
                              <p:par>
                                <p:cTn id="33" presetID="10" presetClass="entr" presetSubtype="0" fill="hold" nodeType="withEffect">
                                  <p:stCondLst>
                                    <p:cond delay="0"/>
                                  </p:stCondLst>
                                  <p:childTnLst>
                                    <p:set>
                                      <p:cBhvr>
                                        <p:cTn id="34" dur="1" fill="hold">
                                          <p:stCondLst>
                                            <p:cond delay="0"/>
                                          </p:stCondLst>
                                        </p:cTn>
                                        <p:tgtEl>
                                          <p:spTgt spid="768"/>
                                        </p:tgtEl>
                                        <p:attrNameLst>
                                          <p:attrName>style.visibility</p:attrName>
                                        </p:attrNameLst>
                                      </p:cBhvr>
                                      <p:to>
                                        <p:strVal val="visible"/>
                                      </p:to>
                                    </p:set>
                                    <p:animEffect transition="in" filter="fade">
                                      <p:cBhvr>
                                        <p:cTn id="35" dur="1000"/>
                                        <p:tgtEl>
                                          <p:spTgt spid="768"/>
                                        </p:tgtEl>
                                      </p:cBhvr>
                                    </p:animEffect>
                                  </p:childTnLst>
                                </p:cTn>
                              </p:par>
                              <p:par>
                                <p:cTn id="36" presetID="10" presetClass="entr" presetSubtype="0" fill="hold" nodeType="withEffect">
                                  <p:stCondLst>
                                    <p:cond delay="0"/>
                                  </p:stCondLst>
                                  <p:childTnLst>
                                    <p:set>
                                      <p:cBhvr>
                                        <p:cTn id="37" dur="1" fill="hold">
                                          <p:stCondLst>
                                            <p:cond delay="0"/>
                                          </p:stCondLst>
                                        </p:cTn>
                                        <p:tgtEl>
                                          <p:spTgt spid="767"/>
                                        </p:tgtEl>
                                        <p:attrNameLst>
                                          <p:attrName>style.visibility</p:attrName>
                                        </p:attrNameLst>
                                      </p:cBhvr>
                                      <p:to>
                                        <p:strVal val="visible"/>
                                      </p:to>
                                    </p:set>
                                    <p:animEffect transition="in" filter="fade">
                                      <p:cBhvr>
                                        <p:cTn id="3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211750" y="565975"/>
            <a:ext cx="4402199" cy="3207001"/>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private DogGroomer _groomer;</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public PetShop()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_groomer = new DogGroomer(this);</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this.testGroomer();</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Dog django = new Dog();</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_groomer.groom(django);</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a:t>
            </a:r>
          </a:p>
          <a:p>
            <a:pPr marR="0" lvl="0" algn="l" defTabSz="403225" rtl="0">
              <a:lnSpc>
                <a:spcPct val="100000"/>
              </a:lnSpc>
              <a:spcBef>
                <a:spcPts val="600"/>
              </a:spcBef>
              <a:spcAft>
                <a:spcPts val="0"/>
              </a:spcAft>
              <a:buNone/>
            </a:pPr>
            <a:endParaRPr sz="1200" dirty="0"/>
          </a:p>
        </p:txBody>
      </p:sp>
      <p:sp>
        <p:nvSpPr>
          <p:cNvPr id="760" name="Shape 760"/>
          <p:cNvSpPr txBox="1">
            <a:spLocks noGrp="1"/>
          </p:cNvSpPr>
          <p:nvPr>
            <p:ph type="body" idx="2"/>
          </p:nvPr>
        </p:nvSpPr>
        <p:spPr>
          <a:xfrm>
            <a:off x="4506721" y="640532"/>
            <a:ext cx="4613999" cy="2308294"/>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private PetShop _petShop;</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public DogGroomer(PetShop myPetShop)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_petShop = myPetShop;</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 groom and other methods elided for this example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a:t>
            </a:r>
          </a:p>
        </p:txBody>
      </p:sp>
      <p:cxnSp>
        <p:nvCxnSpPr>
          <p:cNvPr id="761" name="Shape 761"/>
          <p:cNvCxnSpPr/>
          <p:nvPr/>
        </p:nvCxnSpPr>
        <p:spPr>
          <a:xfrm flipH="1">
            <a:off x="4048125" y="617808"/>
            <a:ext cx="11575" cy="2433785"/>
          </a:xfrm>
          <a:prstGeom prst="straightConnector1">
            <a:avLst/>
          </a:prstGeom>
          <a:noFill/>
          <a:ln w="38100" cap="flat">
            <a:solidFill>
              <a:srgbClr val="999999"/>
            </a:solidFill>
            <a:prstDash val="solid"/>
            <a:round/>
            <a:headEnd type="none" w="lg" len="lg"/>
            <a:tailEnd type="none" w="lg" len="lg"/>
          </a:ln>
        </p:spPr>
      </p:cxnSp>
      <p:sp>
        <p:nvSpPr>
          <p:cNvPr id="762" name="Shape 762"/>
          <p:cNvSpPr/>
          <p:nvPr/>
        </p:nvSpPr>
        <p:spPr>
          <a:xfrm>
            <a:off x="222421" y="346550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763" name="Shape 763"/>
          <p:cNvCxnSpPr/>
          <p:nvPr/>
        </p:nvCxnSpPr>
        <p:spPr>
          <a:xfrm>
            <a:off x="1546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4" name="Shape 764"/>
          <p:cNvCxnSpPr/>
          <p:nvPr/>
        </p:nvCxnSpPr>
        <p:spPr>
          <a:xfrm>
            <a:off x="3070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5" name="Shape 765"/>
          <p:cNvCxnSpPr/>
          <p:nvPr/>
        </p:nvCxnSpPr>
        <p:spPr>
          <a:xfrm>
            <a:off x="4594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6" name="Shape 766"/>
          <p:cNvCxnSpPr/>
          <p:nvPr/>
        </p:nvCxnSpPr>
        <p:spPr>
          <a:xfrm>
            <a:off x="59664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7" name="Shape 767"/>
          <p:cNvCxnSpPr/>
          <p:nvPr/>
        </p:nvCxnSpPr>
        <p:spPr>
          <a:xfrm>
            <a:off x="7338071" y="3547900"/>
            <a:ext cx="0" cy="906300"/>
          </a:xfrm>
          <a:prstGeom prst="straightConnector1">
            <a:avLst/>
          </a:prstGeom>
          <a:noFill/>
          <a:ln w="19050" cap="flat">
            <a:solidFill>
              <a:schemeClr val="dk2"/>
            </a:solidFill>
            <a:prstDash val="solid"/>
            <a:round/>
            <a:headEnd type="none" w="lg" len="lg"/>
            <a:tailEnd type="none" w="lg" len="lg"/>
          </a:ln>
        </p:spPr>
      </p:cxnSp>
      <p:sp>
        <p:nvSpPr>
          <p:cNvPr id="768" name="Shape 768"/>
          <p:cNvSpPr txBox="1"/>
          <p:nvPr/>
        </p:nvSpPr>
        <p:spPr>
          <a:xfrm>
            <a:off x="3275949" y="3111508"/>
            <a:ext cx="2440199" cy="329400"/>
          </a:xfrm>
          <a:prstGeom prst="rect">
            <a:avLst/>
          </a:prstGeom>
          <a:noFill/>
          <a:ln>
            <a:noFill/>
          </a:ln>
        </p:spPr>
        <p:txBody>
          <a:bodyPr lIns="91425" tIns="91425" rIns="91425" bIns="91425" anchor="t" anchorCtr="0">
            <a:spAutoFit/>
          </a:bodyPr>
          <a:lstStyle/>
          <a:p>
            <a:pPr lvl="0" rtl="0">
              <a:spcBef>
                <a:spcPts val="0"/>
              </a:spcBef>
              <a:buNone/>
            </a:pPr>
            <a:r>
              <a:rPr lang="en" dirty="0"/>
              <a:t>Somewhere in memory...</a:t>
            </a:r>
          </a:p>
        </p:txBody>
      </p:sp>
      <p:sp>
        <p:nvSpPr>
          <p:cNvPr id="13" name="Shape 696"/>
          <p:cNvSpPr txBox="1">
            <a:spLocks noGrp="1"/>
          </p:cNvSpPr>
          <p:nvPr>
            <p:ph type="title"/>
          </p:nvPr>
        </p:nvSpPr>
        <p:spPr>
          <a:xfrm>
            <a:off x="211750" y="12698"/>
            <a:ext cx="8229600" cy="627834"/>
          </a:xfrm>
          <a:prstGeom prst="rect">
            <a:avLst/>
          </a:prstGeom>
        </p:spPr>
        <p:txBody>
          <a:bodyPr lIns="91425" tIns="91425" rIns="91425" bIns="91425" anchor="b" anchorCtr="0">
            <a:spAutoFit/>
          </a:bodyPr>
          <a:lstStyle/>
          <a:p>
            <a:pPr lvl="0"/>
            <a:r>
              <a:rPr lang="en" sz="3200" dirty="0"/>
              <a:t>Association: Under the Hood (2/5)</a:t>
            </a:r>
          </a:p>
        </p:txBody>
      </p:sp>
      <p:pic>
        <p:nvPicPr>
          <p:cNvPr id="14" name="Shape 785"/>
          <p:cNvPicPr preferRelativeResize="0"/>
          <p:nvPr/>
        </p:nvPicPr>
        <p:blipFill>
          <a:blip r:embed="rId3">
            <a:alphaModFix/>
          </a:blip>
          <a:stretch>
            <a:fillRect/>
          </a:stretch>
        </p:blipFill>
        <p:spPr>
          <a:xfrm>
            <a:off x="3278162" y="3497148"/>
            <a:ext cx="1205975" cy="906299"/>
          </a:xfrm>
          <a:prstGeom prst="rect">
            <a:avLst/>
          </a:prstGeom>
          <a:noFill/>
          <a:ln>
            <a:noFill/>
          </a:ln>
        </p:spPr>
      </p:pic>
      <p:cxnSp>
        <p:nvCxnSpPr>
          <p:cNvPr id="15" name="Shape 805"/>
          <p:cNvCxnSpPr>
            <a:cxnSpLocks/>
          </p:cNvCxnSpPr>
          <p:nvPr/>
        </p:nvCxnSpPr>
        <p:spPr>
          <a:xfrm>
            <a:off x="1546871" y="1485900"/>
            <a:ext cx="1729078" cy="2000987"/>
          </a:xfrm>
          <a:prstGeom prst="straightConnector1">
            <a:avLst/>
          </a:prstGeom>
          <a:noFill/>
          <a:ln w="19050" cap="flat">
            <a:solidFill>
              <a:srgbClr val="FF0000"/>
            </a:solidFill>
            <a:prstDash val="solid"/>
            <a:round/>
            <a:headEnd type="none" w="lg" len="lg"/>
            <a:tailEnd type="triangle" w="lg" len="lg"/>
          </a:ln>
        </p:spPr>
      </p:cxnSp>
      <p:sp>
        <p:nvSpPr>
          <p:cNvPr id="16" name="Shape 784"/>
          <p:cNvSpPr txBox="1"/>
          <p:nvPr/>
        </p:nvSpPr>
        <p:spPr>
          <a:xfrm>
            <a:off x="0" y="4500179"/>
            <a:ext cx="9144000" cy="615523"/>
          </a:xfrm>
          <a:prstGeom prst="rect">
            <a:avLst/>
          </a:prstGeom>
          <a:noFill/>
          <a:ln>
            <a:noFill/>
          </a:ln>
        </p:spPr>
        <p:txBody>
          <a:bodyPr wrap="square" lIns="91425" tIns="91425" rIns="91425" bIns="91425" anchor="t" anchorCtr="0">
            <a:spAutoFit/>
          </a:bodyPr>
          <a:lstStyle/>
          <a:p>
            <a:pPr lvl="0" rtl="0">
              <a:spcBef>
                <a:spcPts val="0"/>
              </a:spcBef>
              <a:buNone/>
            </a:pPr>
            <a:r>
              <a:rPr lang="en" dirty="0">
                <a:solidFill>
                  <a:srgbClr val="FF0000"/>
                </a:solidFill>
              </a:rPr>
              <a:t>Somewhere else in our code, someone calls </a:t>
            </a:r>
            <a:r>
              <a:rPr lang="en" dirty="0">
                <a:solidFill>
                  <a:srgbClr val="0000FF"/>
                </a:solidFill>
                <a:latin typeface="Consolas" charset="0"/>
                <a:ea typeface="Consolas" charset="0"/>
                <a:cs typeface="Consolas" charset="0"/>
              </a:rPr>
              <a:t>new PetShop()</a:t>
            </a:r>
            <a:r>
              <a:rPr lang="en" dirty="0">
                <a:solidFill>
                  <a:srgbClr val="FF0000"/>
                </a:solidFill>
              </a:rPr>
              <a:t>. An instance of </a:t>
            </a:r>
            <a:r>
              <a:rPr lang="en" dirty="0">
                <a:solidFill>
                  <a:srgbClr val="0000FF"/>
                </a:solidFill>
                <a:latin typeface="Consolas" charset="0"/>
                <a:ea typeface="Consolas" charset="0"/>
                <a:cs typeface="Consolas" charset="0"/>
              </a:rPr>
              <a:t>PetShop</a:t>
            </a:r>
            <a:r>
              <a:rPr lang="en" dirty="0">
                <a:solidFill>
                  <a:srgbClr val="0000FF"/>
                </a:solidFill>
              </a:rPr>
              <a:t> </a:t>
            </a:r>
            <a:r>
              <a:rPr lang="en" dirty="0">
                <a:solidFill>
                  <a:srgbClr val="FF0000"/>
                </a:solidFill>
              </a:rPr>
              <a:t>is created somewhere in memory and </a:t>
            </a:r>
            <a:r>
              <a:rPr lang="en" dirty="0">
                <a:solidFill>
                  <a:srgbClr val="0000FF"/>
                </a:solidFill>
                <a:latin typeface="Consolas" charset="0"/>
                <a:ea typeface="Consolas" charset="0"/>
                <a:cs typeface="Consolas" charset="0"/>
              </a:rPr>
              <a:t>PetShop</a:t>
            </a:r>
            <a:r>
              <a:rPr lang="en" dirty="0">
                <a:solidFill>
                  <a:srgbClr val="FF0000"/>
                </a:solidFill>
              </a:rPr>
              <a:t>’s constructor initializes all its instance variables (just a </a:t>
            </a:r>
            <a:r>
              <a:rPr lang="en" dirty="0">
                <a:solidFill>
                  <a:srgbClr val="0000FF"/>
                </a:solidFill>
                <a:latin typeface="Consolas" charset="0"/>
                <a:ea typeface="Consolas" charset="0"/>
                <a:cs typeface="Consolas" charset="0"/>
              </a:rPr>
              <a:t>DogGroomer</a:t>
            </a:r>
            <a:r>
              <a:rPr lang="en" dirty="0">
                <a:solidFill>
                  <a:srgbClr val="0000FF"/>
                </a:solidFill>
              </a:rPr>
              <a:t> </a:t>
            </a:r>
            <a:r>
              <a:rPr lang="en" dirty="0">
                <a:solidFill>
                  <a:srgbClr val="FF0000"/>
                </a:solidFill>
              </a:rPr>
              <a:t>here) </a:t>
            </a:r>
          </a:p>
        </p:txBody>
      </p:sp>
    </p:spTree>
    <p:extLst>
      <p:ext uri="{BB962C8B-B14F-4D97-AF65-F5344CB8AC3E}">
        <p14:creationId xmlns:p14="http://schemas.microsoft.com/office/powerpoint/2010/main" val="105367302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211750" y="565975"/>
            <a:ext cx="4402199" cy="3207001"/>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private DogGroomer _groomer;</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public PetShop()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_groomer = new DogGroomer(this);</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this.testGroomer();</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Dog django = new Dog();</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_groomer.groom(django);</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a:t>
            </a:r>
          </a:p>
          <a:p>
            <a:pPr marR="0" lvl="0" algn="l" defTabSz="403225" rtl="0">
              <a:lnSpc>
                <a:spcPct val="100000"/>
              </a:lnSpc>
              <a:spcBef>
                <a:spcPts val="600"/>
              </a:spcBef>
              <a:spcAft>
                <a:spcPts val="0"/>
              </a:spcAft>
              <a:buNone/>
            </a:pPr>
            <a:endParaRPr sz="1200" dirty="0"/>
          </a:p>
        </p:txBody>
      </p:sp>
      <p:sp>
        <p:nvSpPr>
          <p:cNvPr id="760" name="Shape 760"/>
          <p:cNvSpPr txBox="1">
            <a:spLocks noGrp="1"/>
          </p:cNvSpPr>
          <p:nvPr>
            <p:ph type="body" idx="2"/>
          </p:nvPr>
        </p:nvSpPr>
        <p:spPr>
          <a:xfrm>
            <a:off x="4506721" y="640532"/>
            <a:ext cx="4613999" cy="2308294"/>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private PetShop _petShop;</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public DogGroomer(PetShop myPetShop)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_petShop = myPetShop;</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 groom and other methods elided for this example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a:t>
            </a:r>
          </a:p>
        </p:txBody>
      </p:sp>
      <p:cxnSp>
        <p:nvCxnSpPr>
          <p:cNvPr id="761" name="Shape 761"/>
          <p:cNvCxnSpPr/>
          <p:nvPr/>
        </p:nvCxnSpPr>
        <p:spPr>
          <a:xfrm flipH="1">
            <a:off x="4048125" y="617808"/>
            <a:ext cx="11575" cy="2433785"/>
          </a:xfrm>
          <a:prstGeom prst="straightConnector1">
            <a:avLst/>
          </a:prstGeom>
          <a:noFill/>
          <a:ln w="38100" cap="flat">
            <a:solidFill>
              <a:srgbClr val="999999"/>
            </a:solidFill>
            <a:prstDash val="solid"/>
            <a:round/>
            <a:headEnd type="none" w="lg" len="lg"/>
            <a:tailEnd type="none" w="lg" len="lg"/>
          </a:ln>
        </p:spPr>
      </p:cxnSp>
      <p:sp>
        <p:nvSpPr>
          <p:cNvPr id="762" name="Shape 762"/>
          <p:cNvSpPr/>
          <p:nvPr/>
        </p:nvSpPr>
        <p:spPr>
          <a:xfrm>
            <a:off x="222421" y="346550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763" name="Shape 763"/>
          <p:cNvCxnSpPr/>
          <p:nvPr/>
        </p:nvCxnSpPr>
        <p:spPr>
          <a:xfrm>
            <a:off x="1546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4" name="Shape 764"/>
          <p:cNvCxnSpPr/>
          <p:nvPr/>
        </p:nvCxnSpPr>
        <p:spPr>
          <a:xfrm>
            <a:off x="3070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5" name="Shape 765"/>
          <p:cNvCxnSpPr/>
          <p:nvPr/>
        </p:nvCxnSpPr>
        <p:spPr>
          <a:xfrm>
            <a:off x="4594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6" name="Shape 766"/>
          <p:cNvCxnSpPr/>
          <p:nvPr/>
        </p:nvCxnSpPr>
        <p:spPr>
          <a:xfrm>
            <a:off x="59664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7" name="Shape 767"/>
          <p:cNvCxnSpPr/>
          <p:nvPr/>
        </p:nvCxnSpPr>
        <p:spPr>
          <a:xfrm>
            <a:off x="7338071" y="3547900"/>
            <a:ext cx="0" cy="906300"/>
          </a:xfrm>
          <a:prstGeom prst="straightConnector1">
            <a:avLst/>
          </a:prstGeom>
          <a:noFill/>
          <a:ln w="19050" cap="flat">
            <a:solidFill>
              <a:schemeClr val="dk2"/>
            </a:solidFill>
            <a:prstDash val="solid"/>
            <a:round/>
            <a:headEnd type="none" w="lg" len="lg"/>
            <a:tailEnd type="none" w="lg" len="lg"/>
          </a:ln>
        </p:spPr>
      </p:cxnSp>
      <p:sp>
        <p:nvSpPr>
          <p:cNvPr id="768" name="Shape 768"/>
          <p:cNvSpPr txBox="1"/>
          <p:nvPr/>
        </p:nvSpPr>
        <p:spPr>
          <a:xfrm>
            <a:off x="3275949" y="3111508"/>
            <a:ext cx="2440199" cy="329400"/>
          </a:xfrm>
          <a:prstGeom prst="rect">
            <a:avLst/>
          </a:prstGeom>
          <a:noFill/>
          <a:ln>
            <a:noFill/>
          </a:ln>
        </p:spPr>
        <p:txBody>
          <a:bodyPr lIns="91425" tIns="91425" rIns="91425" bIns="91425" anchor="t" anchorCtr="0">
            <a:spAutoFit/>
          </a:bodyPr>
          <a:lstStyle/>
          <a:p>
            <a:pPr lvl="0" rtl="0">
              <a:spcBef>
                <a:spcPts val="0"/>
              </a:spcBef>
              <a:buNone/>
            </a:pPr>
            <a:r>
              <a:rPr lang="en" dirty="0"/>
              <a:t>Somewhere in memory...</a:t>
            </a:r>
          </a:p>
        </p:txBody>
      </p:sp>
      <p:sp>
        <p:nvSpPr>
          <p:cNvPr id="13" name="Shape 696"/>
          <p:cNvSpPr txBox="1">
            <a:spLocks noGrp="1"/>
          </p:cNvSpPr>
          <p:nvPr>
            <p:ph type="title"/>
          </p:nvPr>
        </p:nvSpPr>
        <p:spPr>
          <a:xfrm>
            <a:off x="211750" y="12698"/>
            <a:ext cx="8229600" cy="627834"/>
          </a:xfrm>
          <a:prstGeom prst="rect">
            <a:avLst/>
          </a:prstGeom>
        </p:spPr>
        <p:txBody>
          <a:bodyPr lIns="91425" tIns="91425" rIns="91425" bIns="91425" anchor="b" anchorCtr="0">
            <a:spAutoFit/>
          </a:bodyPr>
          <a:lstStyle/>
          <a:p>
            <a:pPr lvl="0"/>
            <a:r>
              <a:rPr lang="en" sz="3200" dirty="0"/>
              <a:t>Association: Under the Hood (3/5)</a:t>
            </a:r>
          </a:p>
        </p:txBody>
      </p:sp>
      <p:pic>
        <p:nvPicPr>
          <p:cNvPr id="14" name="Shape 785"/>
          <p:cNvPicPr preferRelativeResize="0"/>
          <p:nvPr/>
        </p:nvPicPr>
        <p:blipFill>
          <a:blip r:embed="rId3">
            <a:alphaModFix/>
          </a:blip>
          <a:stretch>
            <a:fillRect/>
          </a:stretch>
        </p:blipFill>
        <p:spPr>
          <a:xfrm>
            <a:off x="3278162" y="3554298"/>
            <a:ext cx="1205975" cy="906299"/>
          </a:xfrm>
          <a:prstGeom prst="rect">
            <a:avLst/>
          </a:prstGeom>
          <a:noFill/>
          <a:ln>
            <a:noFill/>
          </a:ln>
        </p:spPr>
      </p:pic>
      <p:cxnSp>
        <p:nvCxnSpPr>
          <p:cNvPr id="15" name="Shape 805"/>
          <p:cNvCxnSpPr>
            <a:cxnSpLocks/>
          </p:cNvCxnSpPr>
          <p:nvPr/>
        </p:nvCxnSpPr>
        <p:spPr>
          <a:xfrm>
            <a:off x="3042948" y="1678000"/>
            <a:ext cx="757527" cy="1869900"/>
          </a:xfrm>
          <a:prstGeom prst="straightConnector1">
            <a:avLst/>
          </a:prstGeom>
          <a:noFill/>
          <a:ln w="19050" cap="flat">
            <a:solidFill>
              <a:srgbClr val="FF0000"/>
            </a:solidFill>
            <a:prstDash val="solid"/>
            <a:round/>
            <a:headEnd type="none" w="lg" len="lg"/>
            <a:tailEnd type="triangle" w="lg" len="lg"/>
          </a:ln>
        </p:spPr>
      </p:cxnSp>
      <p:sp>
        <p:nvSpPr>
          <p:cNvPr id="16" name="Shape 784"/>
          <p:cNvSpPr txBox="1"/>
          <p:nvPr/>
        </p:nvSpPr>
        <p:spPr>
          <a:xfrm>
            <a:off x="0" y="4500179"/>
            <a:ext cx="9144000" cy="830966"/>
          </a:xfrm>
          <a:prstGeom prst="rect">
            <a:avLst/>
          </a:prstGeom>
          <a:noFill/>
          <a:ln>
            <a:noFill/>
          </a:ln>
        </p:spPr>
        <p:txBody>
          <a:bodyPr wrap="square" lIns="91425" tIns="91425" rIns="91425" bIns="91425" anchor="t" anchorCtr="0">
            <a:spAutoFit/>
          </a:bodyPr>
          <a:lstStyle/>
          <a:p>
            <a:r>
              <a:rPr lang="en" dirty="0">
                <a:solidFill>
                  <a:srgbClr val="FF0000"/>
                </a:solidFill>
              </a:rPr>
              <a:t>The </a:t>
            </a:r>
            <a:r>
              <a:rPr lang="en" dirty="0">
                <a:solidFill>
                  <a:srgbClr val="0000FF"/>
                </a:solidFill>
                <a:latin typeface="Consolas" charset="0"/>
                <a:ea typeface="Consolas" charset="0"/>
                <a:cs typeface="Consolas" charset="0"/>
              </a:rPr>
              <a:t>PetShop</a:t>
            </a:r>
            <a:r>
              <a:rPr lang="en" dirty="0">
                <a:solidFill>
                  <a:srgbClr val="FF0000"/>
                </a:solidFill>
              </a:rPr>
              <a:t> instantiates a new </a:t>
            </a:r>
            <a:r>
              <a:rPr lang="en" dirty="0">
                <a:solidFill>
                  <a:srgbClr val="0000FF"/>
                </a:solidFill>
                <a:latin typeface="Consolas" charset="0"/>
                <a:ea typeface="Consolas" charset="0"/>
                <a:cs typeface="Consolas" charset="0"/>
              </a:rPr>
              <a:t>DogGroomer</a:t>
            </a:r>
            <a:r>
              <a:rPr lang="en" dirty="0">
                <a:solidFill>
                  <a:srgbClr val="FF0000"/>
                </a:solidFill>
              </a:rPr>
              <a:t>, passing itself in as an argument to the </a:t>
            </a:r>
            <a:r>
              <a:rPr lang="en" dirty="0">
                <a:solidFill>
                  <a:srgbClr val="0000FF"/>
                </a:solidFill>
                <a:latin typeface="Consolas" charset="0"/>
                <a:ea typeface="Consolas" charset="0"/>
                <a:cs typeface="Consolas" charset="0"/>
              </a:rPr>
              <a:t>DogGroomer</a:t>
            </a:r>
            <a:r>
              <a:rPr lang="en" dirty="0">
                <a:solidFill>
                  <a:srgbClr val="FF0000"/>
                </a:solidFill>
              </a:rPr>
              <a:t>’s constructor (remember the </a:t>
            </a:r>
            <a:r>
              <a:rPr lang="en" dirty="0">
                <a:solidFill>
                  <a:srgbClr val="0000FF"/>
                </a:solidFill>
                <a:latin typeface="Consolas" charset="0"/>
                <a:ea typeface="Consolas" charset="0"/>
                <a:cs typeface="Consolas" charset="0"/>
              </a:rPr>
              <a:t>this</a:t>
            </a:r>
            <a:r>
              <a:rPr lang="en" dirty="0">
                <a:solidFill>
                  <a:srgbClr val="FF0000"/>
                </a:solidFill>
              </a:rPr>
              <a:t> keyword?)</a:t>
            </a:r>
          </a:p>
          <a:p>
            <a:pPr lvl="0" rtl="0">
              <a:spcBef>
                <a:spcPts val="0"/>
              </a:spcBef>
              <a:buNone/>
            </a:pPr>
            <a:endParaRPr lang="en" dirty="0">
              <a:solidFill>
                <a:srgbClr val="FF0000"/>
              </a:solidFill>
            </a:endParaRPr>
          </a:p>
        </p:txBody>
      </p:sp>
      <p:pic>
        <p:nvPicPr>
          <p:cNvPr id="17" name="Shape 804"/>
          <p:cNvPicPr preferRelativeResize="0"/>
          <p:nvPr/>
        </p:nvPicPr>
        <p:blipFill>
          <a:blip r:embed="rId4">
            <a:alphaModFix/>
          </a:blip>
          <a:stretch>
            <a:fillRect/>
          </a:stretch>
        </p:blipFill>
        <p:spPr>
          <a:xfrm>
            <a:off x="1680092" y="3554012"/>
            <a:ext cx="1362856" cy="906299"/>
          </a:xfrm>
          <a:prstGeom prst="rect">
            <a:avLst/>
          </a:prstGeom>
          <a:noFill/>
          <a:ln>
            <a:noFill/>
          </a:ln>
        </p:spPr>
      </p:pic>
      <p:cxnSp>
        <p:nvCxnSpPr>
          <p:cNvPr id="18" name="Shape 805"/>
          <p:cNvCxnSpPr>
            <a:cxnSpLocks/>
            <a:endCxn id="17" idx="0"/>
          </p:cNvCxnSpPr>
          <p:nvPr/>
        </p:nvCxnSpPr>
        <p:spPr>
          <a:xfrm>
            <a:off x="1214438" y="1678000"/>
            <a:ext cx="1147082" cy="1876012"/>
          </a:xfrm>
          <a:prstGeom prst="straightConnector1">
            <a:avLst/>
          </a:prstGeom>
          <a:noFill/>
          <a:ln w="19050" cap="flat">
            <a:solidFill>
              <a:srgbClr val="FF0000"/>
            </a:solidFill>
            <a:prstDash val="solid"/>
            <a:round/>
            <a:headEnd type="none" w="lg" len="lg"/>
            <a:tailEnd type="triangle" w="lg" len="lg"/>
          </a:ln>
        </p:spPr>
      </p:cxnSp>
    </p:spTree>
    <p:extLst>
      <p:ext uri="{BB962C8B-B14F-4D97-AF65-F5344CB8AC3E}">
        <p14:creationId xmlns:p14="http://schemas.microsoft.com/office/powerpoint/2010/main" val="309270246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211750" y="565975"/>
            <a:ext cx="4402199" cy="3207001"/>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private DogGroomer _groomer;</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public PetShop()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_groomer = new DogGroomer(this);</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this.testGroomer();</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a:solidFill>
                  <a:srgbClr val="999999"/>
                </a:solidFill>
                <a:latin typeface="Consolas"/>
                <a:ea typeface="Consolas"/>
                <a:cs typeface="Consolas"/>
                <a:sym typeface="Consolas"/>
              </a:rPr>
              <a:t>	</a:t>
            </a:r>
            <a:r>
              <a:rPr lang="x-none" sz="1200" dirty="0">
                <a:solidFill>
                  <a:srgbClr val="999999"/>
                </a:solidFill>
                <a:latin typeface="Consolas"/>
                <a:ea typeface="Consolas"/>
                <a:cs typeface="Consolas"/>
                <a:sym typeface="Consolas"/>
              </a:rPr>
              <a:t>public 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Dog django = new Dog();</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_groomer.groom(django);</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a:t>
            </a:r>
          </a:p>
          <a:p>
            <a:pPr marR="0" lvl="0" algn="l" defTabSz="403225" rtl="0">
              <a:lnSpc>
                <a:spcPct val="100000"/>
              </a:lnSpc>
              <a:spcBef>
                <a:spcPts val="600"/>
              </a:spcBef>
              <a:spcAft>
                <a:spcPts val="0"/>
              </a:spcAft>
              <a:buNone/>
            </a:pPr>
            <a:endParaRPr sz="1200" dirty="0"/>
          </a:p>
        </p:txBody>
      </p:sp>
      <p:sp>
        <p:nvSpPr>
          <p:cNvPr id="760" name="Shape 760"/>
          <p:cNvSpPr txBox="1">
            <a:spLocks noGrp="1"/>
          </p:cNvSpPr>
          <p:nvPr>
            <p:ph type="body" idx="2"/>
          </p:nvPr>
        </p:nvSpPr>
        <p:spPr>
          <a:xfrm>
            <a:off x="4506721" y="640532"/>
            <a:ext cx="4613999" cy="2308294"/>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private PetShop _petShop;</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a:t>
            </a:r>
            <a:r>
              <a:rPr lang="en" sz="1200" dirty="0">
                <a:latin typeface="Consolas"/>
                <a:ea typeface="Consolas"/>
                <a:cs typeface="Consolas"/>
                <a:sym typeface="Consolas"/>
              </a:rPr>
              <a:t>public DogGroomer(PetShop myPetShop)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_petShop = myPetShop;</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 groom and other methods elided for this example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a:t>
            </a:r>
          </a:p>
        </p:txBody>
      </p:sp>
      <p:cxnSp>
        <p:nvCxnSpPr>
          <p:cNvPr id="761" name="Shape 761"/>
          <p:cNvCxnSpPr/>
          <p:nvPr/>
        </p:nvCxnSpPr>
        <p:spPr>
          <a:xfrm flipH="1">
            <a:off x="4048125" y="617808"/>
            <a:ext cx="11575" cy="2433785"/>
          </a:xfrm>
          <a:prstGeom prst="straightConnector1">
            <a:avLst/>
          </a:prstGeom>
          <a:noFill/>
          <a:ln w="38100" cap="flat">
            <a:solidFill>
              <a:srgbClr val="999999"/>
            </a:solidFill>
            <a:prstDash val="solid"/>
            <a:round/>
            <a:headEnd type="none" w="lg" len="lg"/>
            <a:tailEnd type="none" w="lg" len="lg"/>
          </a:ln>
        </p:spPr>
      </p:cxnSp>
      <p:sp>
        <p:nvSpPr>
          <p:cNvPr id="762" name="Shape 762"/>
          <p:cNvSpPr/>
          <p:nvPr/>
        </p:nvSpPr>
        <p:spPr>
          <a:xfrm>
            <a:off x="222421" y="346550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763" name="Shape 763"/>
          <p:cNvCxnSpPr/>
          <p:nvPr/>
        </p:nvCxnSpPr>
        <p:spPr>
          <a:xfrm>
            <a:off x="1546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4" name="Shape 764"/>
          <p:cNvCxnSpPr/>
          <p:nvPr/>
        </p:nvCxnSpPr>
        <p:spPr>
          <a:xfrm>
            <a:off x="3070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5" name="Shape 765"/>
          <p:cNvCxnSpPr/>
          <p:nvPr/>
        </p:nvCxnSpPr>
        <p:spPr>
          <a:xfrm>
            <a:off x="4594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6" name="Shape 766"/>
          <p:cNvCxnSpPr/>
          <p:nvPr/>
        </p:nvCxnSpPr>
        <p:spPr>
          <a:xfrm>
            <a:off x="59664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7" name="Shape 767"/>
          <p:cNvCxnSpPr/>
          <p:nvPr/>
        </p:nvCxnSpPr>
        <p:spPr>
          <a:xfrm>
            <a:off x="7338071" y="3547900"/>
            <a:ext cx="0" cy="906300"/>
          </a:xfrm>
          <a:prstGeom prst="straightConnector1">
            <a:avLst/>
          </a:prstGeom>
          <a:noFill/>
          <a:ln w="19050" cap="flat">
            <a:solidFill>
              <a:schemeClr val="dk2"/>
            </a:solidFill>
            <a:prstDash val="solid"/>
            <a:round/>
            <a:headEnd type="none" w="lg" len="lg"/>
            <a:tailEnd type="none" w="lg" len="lg"/>
          </a:ln>
        </p:spPr>
      </p:cxnSp>
      <p:sp>
        <p:nvSpPr>
          <p:cNvPr id="13" name="Shape 696"/>
          <p:cNvSpPr txBox="1">
            <a:spLocks noGrp="1"/>
          </p:cNvSpPr>
          <p:nvPr>
            <p:ph type="title"/>
          </p:nvPr>
        </p:nvSpPr>
        <p:spPr>
          <a:xfrm>
            <a:off x="211750" y="12698"/>
            <a:ext cx="8229600" cy="627834"/>
          </a:xfrm>
          <a:prstGeom prst="rect">
            <a:avLst/>
          </a:prstGeom>
        </p:spPr>
        <p:txBody>
          <a:bodyPr lIns="91425" tIns="91425" rIns="91425" bIns="91425" anchor="b" anchorCtr="0">
            <a:spAutoFit/>
          </a:bodyPr>
          <a:lstStyle/>
          <a:p>
            <a:pPr lvl="0"/>
            <a:r>
              <a:rPr lang="en" sz="3200" dirty="0"/>
              <a:t>Association: Under the Hood (4/5)</a:t>
            </a:r>
          </a:p>
        </p:txBody>
      </p:sp>
      <p:pic>
        <p:nvPicPr>
          <p:cNvPr id="15" name="Shape 785"/>
          <p:cNvPicPr preferRelativeResize="0"/>
          <p:nvPr/>
        </p:nvPicPr>
        <p:blipFill>
          <a:blip r:embed="rId3">
            <a:alphaModFix/>
          </a:blip>
          <a:stretch>
            <a:fillRect/>
          </a:stretch>
        </p:blipFill>
        <p:spPr>
          <a:xfrm>
            <a:off x="3278162" y="3497148"/>
            <a:ext cx="1205975" cy="906299"/>
          </a:xfrm>
          <a:prstGeom prst="rect">
            <a:avLst/>
          </a:prstGeom>
          <a:noFill/>
          <a:ln>
            <a:noFill/>
          </a:ln>
        </p:spPr>
      </p:pic>
      <p:cxnSp>
        <p:nvCxnSpPr>
          <p:cNvPr id="16" name="Shape 805"/>
          <p:cNvCxnSpPr>
            <a:cxnSpLocks/>
          </p:cNvCxnSpPr>
          <p:nvPr/>
        </p:nvCxnSpPr>
        <p:spPr>
          <a:xfrm>
            <a:off x="3070871" y="1678000"/>
            <a:ext cx="460909" cy="1777873"/>
          </a:xfrm>
          <a:prstGeom prst="straightConnector1">
            <a:avLst/>
          </a:prstGeom>
          <a:noFill/>
          <a:ln w="19050" cap="flat">
            <a:solidFill>
              <a:srgbClr val="FF0000"/>
            </a:solidFill>
            <a:prstDash val="solid"/>
            <a:round/>
            <a:headEnd type="none" w="lg" len="lg"/>
            <a:tailEnd type="triangle" w="lg" len="lg"/>
          </a:ln>
        </p:spPr>
      </p:cxnSp>
      <p:pic>
        <p:nvPicPr>
          <p:cNvPr id="17" name="Shape 804"/>
          <p:cNvPicPr preferRelativeResize="0"/>
          <p:nvPr/>
        </p:nvPicPr>
        <p:blipFill>
          <a:blip r:embed="rId4">
            <a:alphaModFix/>
          </a:blip>
          <a:stretch>
            <a:fillRect/>
          </a:stretch>
        </p:blipFill>
        <p:spPr>
          <a:xfrm>
            <a:off x="1680092" y="3477812"/>
            <a:ext cx="1362856" cy="906299"/>
          </a:xfrm>
          <a:prstGeom prst="rect">
            <a:avLst/>
          </a:prstGeom>
          <a:noFill/>
          <a:ln>
            <a:noFill/>
          </a:ln>
        </p:spPr>
      </p:pic>
      <p:cxnSp>
        <p:nvCxnSpPr>
          <p:cNvPr id="18" name="Shape 805"/>
          <p:cNvCxnSpPr>
            <a:cxnSpLocks/>
            <a:endCxn id="17" idx="0"/>
          </p:cNvCxnSpPr>
          <p:nvPr/>
        </p:nvCxnSpPr>
        <p:spPr>
          <a:xfrm>
            <a:off x="1128713" y="1678000"/>
            <a:ext cx="1232807" cy="1799812"/>
          </a:xfrm>
          <a:prstGeom prst="straightConnector1">
            <a:avLst/>
          </a:prstGeom>
          <a:noFill/>
          <a:ln w="19050" cap="flat">
            <a:solidFill>
              <a:srgbClr val="FF0000"/>
            </a:solidFill>
            <a:prstDash val="solid"/>
            <a:round/>
            <a:headEnd type="none" w="lg" len="lg"/>
            <a:tailEnd type="triangle" w="lg" len="lg"/>
          </a:ln>
        </p:spPr>
      </p:cxnSp>
      <p:sp>
        <p:nvSpPr>
          <p:cNvPr id="19" name="Shape 825"/>
          <p:cNvSpPr txBox="1"/>
          <p:nvPr/>
        </p:nvSpPr>
        <p:spPr>
          <a:xfrm>
            <a:off x="-17950" y="4501940"/>
            <a:ext cx="9204299" cy="615523"/>
          </a:xfrm>
          <a:prstGeom prst="rect">
            <a:avLst/>
          </a:prstGeom>
          <a:noFill/>
          <a:ln>
            <a:noFill/>
          </a:ln>
        </p:spPr>
        <p:txBody>
          <a:bodyPr wrap="square" lIns="91425" tIns="91425" rIns="91425" bIns="91425" anchor="t" anchorCtr="0">
            <a:spAutoFit/>
          </a:bodyPr>
          <a:lstStyle/>
          <a:p>
            <a:pPr lvl="0" rtl="0">
              <a:spcBef>
                <a:spcPts val="0"/>
              </a:spcBef>
              <a:buNone/>
            </a:pPr>
            <a:r>
              <a:rPr lang="en" dirty="0">
                <a:solidFill>
                  <a:srgbClr val="FF0000"/>
                </a:solidFill>
              </a:rPr>
              <a:t>When the </a:t>
            </a:r>
            <a:r>
              <a:rPr lang="en" dirty="0">
                <a:solidFill>
                  <a:srgbClr val="0000FF"/>
                </a:solidFill>
                <a:latin typeface="Consolas" charset="0"/>
                <a:ea typeface="Consolas" charset="0"/>
                <a:cs typeface="Consolas" charset="0"/>
              </a:rPr>
              <a:t>DogGroomer</a:t>
            </a:r>
            <a:r>
              <a:rPr lang="en" dirty="0">
                <a:solidFill>
                  <a:srgbClr val="FF0000"/>
                </a:solidFill>
              </a:rPr>
              <a:t>’s constructor is called, its parameter, </a:t>
            </a:r>
            <a:r>
              <a:rPr lang="en" dirty="0">
                <a:solidFill>
                  <a:srgbClr val="0000FF"/>
                </a:solidFill>
                <a:latin typeface="Consolas" charset="0"/>
                <a:ea typeface="Consolas" charset="0"/>
                <a:cs typeface="Consolas" charset="0"/>
              </a:rPr>
              <a:t>myPetShop</a:t>
            </a:r>
            <a:r>
              <a:rPr lang="en" dirty="0">
                <a:solidFill>
                  <a:srgbClr val="FF0000"/>
                </a:solidFill>
              </a:rPr>
              <a:t>, points to the same </a:t>
            </a:r>
            <a:r>
              <a:rPr lang="en" dirty="0">
                <a:solidFill>
                  <a:srgbClr val="0000FF"/>
                </a:solidFill>
                <a:latin typeface="Consolas" charset="0"/>
                <a:ea typeface="Consolas" charset="0"/>
                <a:cs typeface="Consolas" charset="0"/>
              </a:rPr>
              <a:t>PetShop</a:t>
            </a:r>
            <a:r>
              <a:rPr lang="en" dirty="0">
                <a:solidFill>
                  <a:srgbClr val="0000FF"/>
                </a:solidFill>
              </a:rPr>
              <a:t> </a:t>
            </a:r>
            <a:r>
              <a:rPr lang="en" dirty="0">
                <a:solidFill>
                  <a:srgbClr val="FF0000"/>
                </a:solidFill>
              </a:rPr>
              <a:t>that was passed in as an argument by the caller, i.e., the </a:t>
            </a:r>
            <a:r>
              <a:rPr lang="en" dirty="0">
                <a:solidFill>
                  <a:srgbClr val="0000FF"/>
                </a:solidFill>
                <a:latin typeface="Consolas" charset="0"/>
                <a:ea typeface="Consolas" charset="0"/>
                <a:cs typeface="Consolas" charset="0"/>
              </a:rPr>
              <a:t>PetShop </a:t>
            </a:r>
            <a:r>
              <a:rPr lang="en" dirty="0">
                <a:solidFill>
                  <a:srgbClr val="FF0000"/>
                </a:solidFill>
              </a:rPr>
              <a:t>itself</a:t>
            </a:r>
          </a:p>
        </p:txBody>
      </p:sp>
      <p:cxnSp>
        <p:nvCxnSpPr>
          <p:cNvPr id="20" name="Shape 826"/>
          <p:cNvCxnSpPr/>
          <p:nvPr/>
        </p:nvCxnSpPr>
        <p:spPr>
          <a:xfrm flipH="1">
            <a:off x="3881153" y="1562100"/>
            <a:ext cx="3262597" cy="1935047"/>
          </a:xfrm>
          <a:prstGeom prst="straightConnector1">
            <a:avLst/>
          </a:prstGeom>
          <a:noFill/>
          <a:ln w="19050" cap="flat">
            <a:solidFill>
              <a:srgbClr val="FF0000"/>
            </a:solidFill>
            <a:prstDash val="solid"/>
            <a:round/>
            <a:headEnd type="none" w="lg" len="lg"/>
            <a:tailEnd type="triangle" w="lg" len="lg"/>
          </a:ln>
        </p:spPr>
      </p:cxnSp>
      <p:sp>
        <p:nvSpPr>
          <p:cNvPr id="768" name="Shape 768"/>
          <p:cNvSpPr txBox="1"/>
          <p:nvPr/>
        </p:nvSpPr>
        <p:spPr>
          <a:xfrm>
            <a:off x="3275949" y="3111508"/>
            <a:ext cx="2440199" cy="329400"/>
          </a:xfrm>
          <a:prstGeom prst="rect">
            <a:avLst/>
          </a:prstGeom>
          <a:noFill/>
          <a:ln>
            <a:noFill/>
          </a:ln>
        </p:spPr>
        <p:txBody>
          <a:bodyPr lIns="91425" tIns="91425" rIns="91425" bIns="91425" anchor="t" anchorCtr="0">
            <a:spAutoFit/>
          </a:bodyPr>
          <a:lstStyle/>
          <a:p>
            <a:pPr lvl="0" rtl="0">
              <a:spcBef>
                <a:spcPts val="0"/>
              </a:spcBef>
              <a:buNone/>
            </a:pPr>
            <a:r>
              <a:rPr lang="en" dirty="0"/>
              <a:t>Somewhere in memory...</a:t>
            </a:r>
          </a:p>
        </p:txBody>
      </p:sp>
    </p:spTree>
    <p:extLst>
      <p:ext uri="{BB962C8B-B14F-4D97-AF65-F5344CB8AC3E}">
        <p14:creationId xmlns:p14="http://schemas.microsoft.com/office/powerpoint/2010/main" val="380740930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211750" y="565975"/>
            <a:ext cx="4402199" cy="3207001"/>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public class PetShop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private DogGroomer _groomer;</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r>
              <a:rPr lang="x-none" sz="1200" dirty="0">
                <a:latin typeface="Consolas"/>
                <a:ea typeface="Consolas"/>
                <a:cs typeface="Consolas"/>
                <a:sym typeface="Consolas"/>
              </a:rPr>
              <a:t>public PetShop() {</a:t>
            </a:r>
          </a:p>
          <a:p>
            <a:pPr lvl="0" defTabSz="403225" rtl="0">
              <a:lnSpc>
                <a:spcPct val="115000"/>
              </a:lnSpc>
              <a:spcBef>
                <a:spcPts val="0"/>
              </a:spcBef>
              <a:buClr>
                <a:schemeClr val="dk1"/>
              </a:buClr>
              <a:buSzPct val="78571"/>
              <a:buFont typeface="Arial"/>
              <a:buNone/>
            </a:pPr>
            <a:r>
              <a:rPr lang="x-none" sz="1200" dirty="0">
                <a:latin typeface="Consolas"/>
                <a:ea typeface="Consolas"/>
                <a:cs typeface="Consolas"/>
                <a:sym typeface="Consolas"/>
              </a:rPr>
              <a:t>		_groomer = new DogGroomer(this);</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this.testGroomer();</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US" sz="1200" dirty="0">
                <a:solidFill>
                  <a:srgbClr val="999999"/>
                </a:solidFill>
                <a:latin typeface="Consolas"/>
                <a:ea typeface="Consolas"/>
                <a:cs typeface="Consolas"/>
                <a:sym typeface="Consolas"/>
              </a:rPr>
              <a:t>	</a:t>
            </a:r>
            <a:r>
              <a:rPr lang="x-none" sz="1200">
                <a:solidFill>
                  <a:srgbClr val="999999"/>
                </a:solidFill>
                <a:latin typeface="Consolas"/>
                <a:ea typeface="Consolas"/>
                <a:cs typeface="Consolas"/>
                <a:sym typeface="Consolas"/>
              </a:rPr>
              <a:t>public </a:t>
            </a:r>
            <a:r>
              <a:rPr lang="x-none" sz="1200" dirty="0">
                <a:solidFill>
                  <a:srgbClr val="999999"/>
                </a:solidFill>
                <a:latin typeface="Consolas"/>
                <a:ea typeface="Consolas"/>
                <a:cs typeface="Consolas"/>
                <a:sym typeface="Consolas"/>
              </a:rPr>
              <a:t>void </a:t>
            </a:r>
            <a:r>
              <a:rPr lang="x-none" sz="1200" dirty="0" err="1">
                <a:solidFill>
                  <a:srgbClr val="999999"/>
                </a:solidFill>
                <a:latin typeface="Consolas"/>
                <a:ea typeface="Consolas"/>
                <a:cs typeface="Consolas"/>
                <a:sym typeface="Consolas"/>
              </a:rPr>
              <a:t>testGroomer</a:t>
            </a:r>
            <a:r>
              <a:rPr lang="x-none" sz="1200" dirty="0">
                <a:solidFill>
                  <a:srgbClr val="999999"/>
                </a:solidFill>
                <a:latin typeface="Consolas"/>
                <a:ea typeface="Consolas"/>
                <a:cs typeface="Consolas"/>
                <a:sym typeface="Consolas"/>
              </a:rPr>
              <a:t>() {</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Dog django = new Dog();</a:t>
            </a:r>
          </a:p>
          <a:p>
            <a:pPr lvl="0" defTabSz="403225">
              <a:lnSpc>
                <a:spcPct val="115000"/>
              </a:lnSpc>
              <a:buClr>
                <a:schemeClr val="dk1"/>
              </a:buClr>
              <a:buSzPct val="78571"/>
              <a:buNone/>
            </a:pPr>
            <a:r>
              <a:rPr lang="x-none" sz="1200" dirty="0">
                <a:solidFill>
                  <a:srgbClr val="999999"/>
                </a:solidFill>
                <a:latin typeface="Consolas"/>
                <a:ea typeface="Consolas"/>
                <a:cs typeface="Consolas"/>
                <a:sym typeface="Consolas"/>
              </a:rPr>
              <a:t>		_groomer.groom(django);</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r>
              <a:rPr lang="x-none" sz="1200" dirty="0">
                <a:solidFill>
                  <a:srgbClr val="999999"/>
                </a:solidFill>
                <a:latin typeface="Consolas"/>
                <a:ea typeface="Consolas"/>
                <a:cs typeface="Consolas"/>
                <a:sym typeface="Consolas"/>
              </a:rPr>
              <a:t>}</a:t>
            </a:r>
          </a:p>
          <a:p>
            <a:pPr marR="0" lvl="0" algn="l" defTabSz="403225" rtl="0">
              <a:lnSpc>
                <a:spcPct val="100000"/>
              </a:lnSpc>
              <a:spcBef>
                <a:spcPts val="600"/>
              </a:spcBef>
              <a:spcAft>
                <a:spcPts val="0"/>
              </a:spcAft>
              <a:buNone/>
            </a:pPr>
            <a:endParaRPr sz="1200" dirty="0"/>
          </a:p>
        </p:txBody>
      </p:sp>
      <p:sp>
        <p:nvSpPr>
          <p:cNvPr id="760" name="Shape 760"/>
          <p:cNvSpPr txBox="1">
            <a:spLocks noGrp="1"/>
          </p:cNvSpPr>
          <p:nvPr>
            <p:ph type="body" idx="2"/>
          </p:nvPr>
        </p:nvSpPr>
        <p:spPr>
          <a:xfrm>
            <a:off x="4506721" y="640532"/>
            <a:ext cx="4613999" cy="2308294"/>
          </a:xfrm>
          <a:prstGeom prst="rect">
            <a:avLst/>
          </a:prstGeom>
        </p:spPr>
        <p:txBody>
          <a:bodyPr lIns="91425" tIns="91425" rIns="91425" bIns="91425" anchor="t" anchorCtr="0">
            <a:spAutoFit/>
          </a:bodyPr>
          <a:lstStyle/>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public class DogGroomer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private PetShop _petShop;</a:t>
            </a:r>
          </a:p>
          <a:p>
            <a:pPr lvl="0" defTabSz="403225" rtl="0">
              <a:lnSpc>
                <a:spcPct val="115000"/>
              </a:lnSpc>
              <a:spcBef>
                <a:spcPts val="0"/>
              </a:spcBef>
              <a:buClr>
                <a:schemeClr val="dk1"/>
              </a:buClr>
              <a:buFont typeface="Arial"/>
              <a:buNone/>
            </a:pPr>
            <a:endParaRPr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a:t>
            </a:r>
            <a:r>
              <a:rPr lang="en" sz="1200" dirty="0">
                <a:latin typeface="Consolas"/>
                <a:ea typeface="Consolas"/>
                <a:cs typeface="Consolas"/>
                <a:sym typeface="Consolas"/>
              </a:rPr>
              <a:t>public DogGroomer(PetShop myPetShop) {</a:t>
            </a:r>
          </a:p>
          <a:p>
            <a:pPr lvl="0" defTabSz="403225" rtl="0">
              <a:lnSpc>
                <a:spcPct val="115000"/>
              </a:lnSpc>
              <a:spcBef>
                <a:spcPts val="0"/>
              </a:spcBef>
              <a:buClr>
                <a:schemeClr val="dk1"/>
              </a:buClr>
              <a:buSzPct val="78571"/>
              <a:buFont typeface="Arial"/>
              <a:buNone/>
            </a:pPr>
            <a:r>
              <a:rPr lang="en" sz="1200" dirty="0">
                <a:latin typeface="Consolas"/>
                <a:ea typeface="Consolas"/>
                <a:cs typeface="Consolas"/>
                <a:sym typeface="Consolas"/>
              </a:rPr>
              <a:t>		_petShop = myPetShop;</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a:t>
            </a:r>
          </a:p>
          <a:p>
            <a:pPr lvl="0" defTabSz="403225" rtl="0">
              <a:lnSpc>
                <a:spcPct val="115000"/>
              </a:lnSpc>
              <a:spcBef>
                <a:spcPts val="0"/>
              </a:spcBef>
              <a:buClr>
                <a:schemeClr val="dk1"/>
              </a:buClr>
              <a:buSzPct val="78571"/>
              <a:buFont typeface="Arial"/>
              <a:buNone/>
            </a:pPr>
            <a:endParaRPr lang="en" sz="1200" dirty="0">
              <a:solidFill>
                <a:srgbClr val="999999"/>
              </a:solidFill>
              <a:latin typeface="Consolas"/>
              <a:ea typeface="Consolas"/>
              <a:cs typeface="Consolas"/>
              <a:sym typeface="Consolas"/>
            </a:endParaRP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	/* groom and other methods elided for this example */</a:t>
            </a:r>
          </a:p>
          <a:p>
            <a:pPr lvl="0" defTabSz="403225" rtl="0">
              <a:lnSpc>
                <a:spcPct val="115000"/>
              </a:lnSpc>
              <a:spcBef>
                <a:spcPts val="0"/>
              </a:spcBef>
              <a:buClr>
                <a:schemeClr val="dk1"/>
              </a:buClr>
              <a:buSzPct val="78571"/>
              <a:buFont typeface="Arial"/>
              <a:buNone/>
            </a:pPr>
            <a:r>
              <a:rPr lang="en" sz="1200" dirty="0">
                <a:solidFill>
                  <a:srgbClr val="999999"/>
                </a:solidFill>
                <a:latin typeface="Consolas"/>
                <a:ea typeface="Consolas"/>
                <a:cs typeface="Consolas"/>
                <a:sym typeface="Consolas"/>
              </a:rPr>
              <a:t>}</a:t>
            </a:r>
          </a:p>
        </p:txBody>
      </p:sp>
      <p:cxnSp>
        <p:nvCxnSpPr>
          <p:cNvPr id="761" name="Shape 761"/>
          <p:cNvCxnSpPr/>
          <p:nvPr/>
        </p:nvCxnSpPr>
        <p:spPr>
          <a:xfrm flipH="1">
            <a:off x="4048125" y="617808"/>
            <a:ext cx="11575" cy="2433785"/>
          </a:xfrm>
          <a:prstGeom prst="straightConnector1">
            <a:avLst/>
          </a:prstGeom>
          <a:noFill/>
          <a:ln w="38100" cap="flat">
            <a:solidFill>
              <a:srgbClr val="999999"/>
            </a:solidFill>
            <a:prstDash val="solid"/>
            <a:round/>
            <a:headEnd type="none" w="lg" len="lg"/>
            <a:tailEnd type="none" w="lg" len="lg"/>
          </a:ln>
        </p:spPr>
      </p:cxnSp>
      <p:sp>
        <p:nvSpPr>
          <p:cNvPr id="762" name="Shape 762"/>
          <p:cNvSpPr/>
          <p:nvPr/>
        </p:nvSpPr>
        <p:spPr>
          <a:xfrm>
            <a:off x="222421" y="3465500"/>
            <a:ext cx="8568599" cy="1082700"/>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cxnSp>
        <p:nvCxnSpPr>
          <p:cNvPr id="763" name="Shape 763"/>
          <p:cNvCxnSpPr/>
          <p:nvPr/>
        </p:nvCxnSpPr>
        <p:spPr>
          <a:xfrm>
            <a:off x="1546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4" name="Shape 764"/>
          <p:cNvCxnSpPr/>
          <p:nvPr/>
        </p:nvCxnSpPr>
        <p:spPr>
          <a:xfrm>
            <a:off x="3070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5" name="Shape 765"/>
          <p:cNvCxnSpPr/>
          <p:nvPr/>
        </p:nvCxnSpPr>
        <p:spPr>
          <a:xfrm>
            <a:off x="45948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6" name="Shape 766"/>
          <p:cNvCxnSpPr/>
          <p:nvPr/>
        </p:nvCxnSpPr>
        <p:spPr>
          <a:xfrm>
            <a:off x="5966471" y="3547900"/>
            <a:ext cx="0" cy="906300"/>
          </a:xfrm>
          <a:prstGeom prst="straightConnector1">
            <a:avLst/>
          </a:prstGeom>
          <a:noFill/>
          <a:ln w="19050" cap="flat">
            <a:solidFill>
              <a:schemeClr val="dk2"/>
            </a:solidFill>
            <a:prstDash val="solid"/>
            <a:round/>
            <a:headEnd type="none" w="lg" len="lg"/>
            <a:tailEnd type="none" w="lg" len="lg"/>
          </a:ln>
        </p:spPr>
      </p:cxnSp>
      <p:cxnSp>
        <p:nvCxnSpPr>
          <p:cNvPr id="767" name="Shape 767"/>
          <p:cNvCxnSpPr/>
          <p:nvPr/>
        </p:nvCxnSpPr>
        <p:spPr>
          <a:xfrm>
            <a:off x="7338071" y="3547900"/>
            <a:ext cx="0" cy="906300"/>
          </a:xfrm>
          <a:prstGeom prst="straightConnector1">
            <a:avLst/>
          </a:prstGeom>
          <a:noFill/>
          <a:ln w="19050" cap="flat">
            <a:solidFill>
              <a:schemeClr val="dk2"/>
            </a:solidFill>
            <a:prstDash val="solid"/>
            <a:round/>
            <a:headEnd type="none" w="lg" len="lg"/>
            <a:tailEnd type="none" w="lg" len="lg"/>
          </a:ln>
        </p:spPr>
      </p:cxnSp>
      <p:sp>
        <p:nvSpPr>
          <p:cNvPr id="768" name="Shape 768"/>
          <p:cNvSpPr txBox="1"/>
          <p:nvPr/>
        </p:nvSpPr>
        <p:spPr>
          <a:xfrm>
            <a:off x="3275949" y="3111508"/>
            <a:ext cx="2440199" cy="329400"/>
          </a:xfrm>
          <a:prstGeom prst="rect">
            <a:avLst/>
          </a:prstGeom>
          <a:noFill/>
          <a:ln>
            <a:noFill/>
          </a:ln>
        </p:spPr>
        <p:txBody>
          <a:bodyPr lIns="91425" tIns="91425" rIns="91425" bIns="91425" anchor="t" anchorCtr="0">
            <a:spAutoFit/>
          </a:bodyPr>
          <a:lstStyle/>
          <a:p>
            <a:pPr lvl="0" rtl="0">
              <a:spcBef>
                <a:spcPts val="0"/>
              </a:spcBef>
              <a:buNone/>
            </a:pPr>
            <a:r>
              <a:rPr lang="en" dirty="0"/>
              <a:t>Somewhere in memory...</a:t>
            </a:r>
          </a:p>
        </p:txBody>
      </p:sp>
      <p:sp>
        <p:nvSpPr>
          <p:cNvPr id="13" name="Shape 696"/>
          <p:cNvSpPr txBox="1">
            <a:spLocks noGrp="1"/>
          </p:cNvSpPr>
          <p:nvPr>
            <p:ph type="title"/>
          </p:nvPr>
        </p:nvSpPr>
        <p:spPr>
          <a:xfrm>
            <a:off x="211750" y="12698"/>
            <a:ext cx="8229600" cy="627834"/>
          </a:xfrm>
          <a:prstGeom prst="rect">
            <a:avLst/>
          </a:prstGeom>
        </p:spPr>
        <p:txBody>
          <a:bodyPr lIns="91425" tIns="91425" rIns="91425" bIns="91425" anchor="b" anchorCtr="0">
            <a:spAutoFit/>
          </a:bodyPr>
          <a:lstStyle/>
          <a:p>
            <a:pPr lvl="0"/>
            <a:r>
              <a:rPr lang="en" sz="3200" dirty="0"/>
              <a:t>Association: Under the Hood (5/5)</a:t>
            </a:r>
          </a:p>
        </p:txBody>
      </p:sp>
      <p:pic>
        <p:nvPicPr>
          <p:cNvPr id="14" name="Shape 785"/>
          <p:cNvPicPr preferRelativeResize="0"/>
          <p:nvPr/>
        </p:nvPicPr>
        <p:blipFill>
          <a:blip r:embed="rId3">
            <a:alphaModFix/>
          </a:blip>
          <a:stretch>
            <a:fillRect/>
          </a:stretch>
        </p:blipFill>
        <p:spPr>
          <a:xfrm>
            <a:off x="3278162" y="3497148"/>
            <a:ext cx="1205975" cy="906299"/>
          </a:xfrm>
          <a:prstGeom prst="rect">
            <a:avLst/>
          </a:prstGeom>
          <a:noFill/>
          <a:ln>
            <a:noFill/>
          </a:ln>
        </p:spPr>
      </p:pic>
      <p:cxnSp>
        <p:nvCxnSpPr>
          <p:cNvPr id="15" name="Shape 805"/>
          <p:cNvCxnSpPr>
            <a:cxnSpLocks/>
          </p:cNvCxnSpPr>
          <p:nvPr/>
        </p:nvCxnSpPr>
        <p:spPr>
          <a:xfrm>
            <a:off x="3042948" y="1714500"/>
            <a:ext cx="655561" cy="1741373"/>
          </a:xfrm>
          <a:prstGeom prst="straightConnector1">
            <a:avLst/>
          </a:prstGeom>
          <a:noFill/>
          <a:ln w="19050" cap="flat">
            <a:solidFill>
              <a:srgbClr val="FF0000"/>
            </a:solidFill>
            <a:prstDash val="solid"/>
            <a:round/>
            <a:headEnd type="none" w="lg" len="lg"/>
            <a:tailEnd type="triangle" w="lg" len="lg"/>
          </a:ln>
        </p:spPr>
      </p:cxnSp>
      <p:pic>
        <p:nvPicPr>
          <p:cNvPr id="16" name="Shape 804"/>
          <p:cNvPicPr preferRelativeResize="0"/>
          <p:nvPr/>
        </p:nvPicPr>
        <p:blipFill>
          <a:blip r:embed="rId4">
            <a:alphaModFix/>
          </a:blip>
          <a:stretch>
            <a:fillRect/>
          </a:stretch>
        </p:blipFill>
        <p:spPr>
          <a:xfrm>
            <a:off x="1680092" y="3477812"/>
            <a:ext cx="1362856" cy="906299"/>
          </a:xfrm>
          <a:prstGeom prst="rect">
            <a:avLst/>
          </a:prstGeom>
          <a:noFill/>
          <a:ln>
            <a:noFill/>
          </a:ln>
        </p:spPr>
      </p:pic>
      <p:cxnSp>
        <p:nvCxnSpPr>
          <p:cNvPr id="17" name="Shape 805"/>
          <p:cNvCxnSpPr>
            <a:cxnSpLocks/>
            <a:endCxn id="16" idx="0"/>
          </p:cNvCxnSpPr>
          <p:nvPr/>
        </p:nvCxnSpPr>
        <p:spPr>
          <a:xfrm>
            <a:off x="1143000" y="1714500"/>
            <a:ext cx="1218520" cy="1763312"/>
          </a:xfrm>
          <a:prstGeom prst="straightConnector1">
            <a:avLst/>
          </a:prstGeom>
          <a:noFill/>
          <a:ln w="19050" cap="flat">
            <a:solidFill>
              <a:srgbClr val="FF0000"/>
            </a:solidFill>
            <a:prstDash val="solid"/>
            <a:round/>
            <a:headEnd type="none" w="lg" len="lg"/>
            <a:tailEnd type="triangle" w="lg" len="lg"/>
          </a:ln>
        </p:spPr>
      </p:cxnSp>
      <p:sp>
        <p:nvSpPr>
          <p:cNvPr id="18" name="Shape 848"/>
          <p:cNvSpPr txBox="1"/>
          <p:nvPr/>
        </p:nvSpPr>
        <p:spPr>
          <a:xfrm>
            <a:off x="-1796" y="4498452"/>
            <a:ext cx="9144000" cy="615523"/>
          </a:xfrm>
          <a:prstGeom prst="rect">
            <a:avLst/>
          </a:prstGeom>
          <a:noFill/>
          <a:ln>
            <a:noFill/>
          </a:ln>
        </p:spPr>
        <p:txBody>
          <a:bodyPr wrap="square" lIns="91425" tIns="91425" rIns="91425" bIns="91425" anchor="t" anchorCtr="0">
            <a:spAutoFit/>
          </a:bodyPr>
          <a:lstStyle/>
          <a:p>
            <a:pPr lvl="0" rtl="0">
              <a:spcBef>
                <a:spcPts val="0"/>
              </a:spcBef>
              <a:buNone/>
            </a:pPr>
            <a:r>
              <a:rPr lang="en" dirty="0">
                <a:solidFill>
                  <a:srgbClr val="FF0000"/>
                </a:solidFill>
              </a:rPr>
              <a:t>The </a:t>
            </a:r>
            <a:r>
              <a:rPr lang="en" dirty="0">
                <a:solidFill>
                  <a:srgbClr val="0000FF"/>
                </a:solidFill>
                <a:latin typeface="Consolas" charset="0"/>
                <a:ea typeface="Consolas" charset="0"/>
                <a:cs typeface="Consolas" charset="0"/>
              </a:rPr>
              <a:t>DogGroomer</a:t>
            </a:r>
            <a:r>
              <a:rPr lang="en" dirty="0">
                <a:solidFill>
                  <a:srgbClr val="FF0000"/>
                </a:solidFill>
              </a:rPr>
              <a:t> sets its </a:t>
            </a:r>
            <a:r>
              <a:rPr lang="en" dirty="0">
                <a:solidFill>
                  <a:srgbClr val="0000FF"/>
                </a:solidFill>
                <a:latin typeface="Consolas" charset="0"/>
                <a:ea typeface="Consolas" charset="0"/>
                <a:cs typeface="Consolas" charset="0"/>
              </a:rPr>
              <a:t>_petShop </a:t>
            </a:r>
            <a:r>
              <a:rPr lang="en" dirty="0">
                <a:solidFill>
                  <a:srgbClr val="FF0000"/>
                </a:solidFill>
              </a:rPr>
              <a:t>instance variable to point to the same </a:t>
            </a:r>
            <a:r>
              <a:rPr lang="en" dirty="0">
                <a:solidFill>
                  <a:srgbClr val="0000FF"/>
                </a:solidFill>
                <a:latin typeface="Consolas" charset="0"/>
                <a:ea typeface="Consolas" charset="0"/>
                <a:cs typeface="Consolas" charset="0"/>
              </a:rPr>
              <a:t>PetShop</a:t>
            </a:r>
            <a:r>
              <a:rPr lang="en" dirty="0">
                <a:solidFill>
                  <a:srgbClr val="0000FF"/>
                </a:solidFill>
              </a:rPr>
              <a:t> </a:t>
            </a:r>
            <a:r>
              <a:rPr lang="en" dirty="0">
                <a:solidFill>
                  <a:srgbClr val="FF0000"/>
                </a:solidFill>
              </a:rPr>
              <a:t>it received as an argument. Now it “knows about” the </a:t>
            </a:r>
            <a:r>
              <a:rPr lang="en-US" dirty="0">
                <a:solidFill>
                  <a:srgbClr val="0000FF"/>
                </a:solidFill>
                <a:latin typeface="Consolas" charset="0"/>
                <a:ea typeface="Consolas" charset="0"/>
                <a:cs typeface="Consolas" charset="0"/>
              </a:rPr>
              <a:t>P</a:t>
            </a:r>
            <a:r>
              <a:rPr lang="en" dirty="0" err="1">
                <a:solidFill>
                  <a:srgbClr val="0000FF"/>
                </a:solidFill>
                <a:latin typeface="Consolas" charset="0"/>
                <a:ea typeface="Consolas" charset="0"/>
                <a:cs typeface="Consolas" charset="0"/>
              </a:rPr>
              <a:t>etShop</a:t>
            </a:r>
            <a:r>
              <a:rPr lang="en" dirty="0">
                <a:solidFill>
                  <a:srgbClr val="FF0000"/>
                </a:solidFill>
                <a:latin typeface="Consolas" charset="0"/>
                <a:ea typeface="Consolas" charset="0"/>
                <a:cs typeface="Consolas" charset="0"/>
              </a:rPr>
              <a:t> </a:t>
            </a:r>
            <a:r>
              <a:rPr lang="en" dirty="0">
                <a:solidFill>
                  <a:srgbClr val="FF0000"/>
                </a:solidFill>
              </a:rPr>
              <a:t>that instantiated it</a:t>
            </a:r>
            <a:r>
              <a:rPr lang="en-US" dirty="0">
                <a:solidFill>
                  <a:srgbClr val="FF0000"/>
                </a:solidFill>
              </a:rPr>
              <a:t>, and</a:t>
            </a:r>
            <a:r>
              <a:rPr lang="en" dirty="0">
                <a:solidFill>
                  <a:srgbClr val="FF0000"/>
                </a:solidFill>
              </a:rPr>
              <a:t> so do all its methods</a:t>
            </a:r>
            <a:r>
              <a:rPr lang="en-US" dirty="0">
                <a:solidFill>
                  <a:srgbClr val="FF0000"/>
                </a:solidFill>
              </a:rPr>
              <a:t> (see slide 69!)</a:t>
            </a:r>
            <a:endParaRPr lang="en" dirty="0">
              <a:solidFill>
                <a:srgbClr val="FF0000"/>
              </a:solidFill>
            </a:endParaRPr>
          </a:p>
        </p:txBody>
      </p:sp>
      <p:cxnSp>
        <p:nvCxnSpPr>
          <p:cNvPr id="19" name="Shape 849"/>
          <p:cNvCxnSpPr>
            <a:cxnSpLocks/>
          </p:cNvCxnSpPr>
          <p:nvPr/>
        </p:nvCxnSpPr>
        <p:spPr>
          <a:xfrm flipH="1">
            <a:off x="4216401" y="1485900"/>
            <a:ext cx="3121670" cy="1991800"/>
          </a:xfrm>
          <a:prstGeom prst="straightConnector1">
            <a:avLst/>
          </a:prstGeom>
          <a:noFill/>
          <a:ln w="19050" cap="flat">
            <a:solidFill>
              <a:srgbClr val="FF0000"/>
            </a:solidFill>
            <a:prstDash val="solid"/>
            <a:round/>
            <a:headEnd type="none" w="lg" len="lg"/>
            <a:tailEnd type="triangle" w="lg" len="lg"/>
          </a:ln>
        </p:spPr>
      </p:cxnSp>
      <p:cxnSp>
        <p:nvCxnSpPr>
          <p:cNvPr id="20" name="Shape 852"/>
          <p:cNvCxnSpPr>
            <a:cxnSpLocks/>
          </p:cNvCxnSpPr>
          <p:nvPr/>
        </p:nvCxnSpPr>
        <p:spPr>
          <a:xfrm flipH="1">
            <a:off x="4003041" y="1714500"/>
            <a:ext cx="1442452" cy="1776850"/>
          </a:xfrm>
          <a:prstGeom prst="straightConnector1">
            <a:avLst/>
          </a:prstGeom>
          <a:noFill/>
          <a:ln w="19050" cap="flat">
            <a:solidFill>
              <a:srgbClr val="FF0000"/>
            </a:solidFill>
            <a:prstDash val="solid"/>
            <a:round/>
            <a:headEnd type="none" w="lg" len="lg"/>
            <a:tailEnd type="triangle" w="lg" len="lg"/>
          </a:ln>
        </p:spPr>
      </p:cxnSp>
    </p:spTree>
    <p:extLst>
      <p:ext uri="{BB962C8B-B14F-4D97-AF65-F5344CB8AC3E}">
        <p14:creationId xmlns:p14="http://schemas.microsoft.com/office/powerpoint/2010/main" val="16991646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25"/>
            <a:ext cx="8229600" cy="857250"/>
          </a:xfrm>
        </p:spPr>
        <p:txBody>
          <a:bodyPr/>
          <a:lstStyle/>
          <a:p>
            <a:r>
              <a:rPr lang="en-US" dirty="0"/>
              <a:t>TopHat </a:t>
            </a:r>
            <a:r>
              <a:rPr lang="x-none" dirty="0"/>
              <a:t>Question </a:t>
            </a:r>
            <a:endParaRPr lang="en-US" dirty="0"/>
          </a:p>
        </p:txBody>
      </p:sp>
      <p:cxnSp>
        <p:nvCxnSpPr>
          <p:cNvPr id="7" name="Straight Connector 6"/>
          <p:cNvCxnSpPr/>
          <p:nvPr/>
        </p:nvCxnSpPr>
        <p:spPr>
          <a:xfrm flipH="1">
            <a:off x="4722471" y="1709542"/>
            <a:ext cx="1" cy="156966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7200" y="1480268"/>
            <a:ext cx="4790193" cy="2308324"/>
          </a:xfrm>
          <a:prstGeom prst="rect">
            <a:avLst/>
          </a:prstGeom>
        </p:spPr>
        <p:txBody>
          <a:bodyPr rtlCol="0">
            <a:spAutoFit/>
          </a:bodyPr>
          <a:lstStyle/>
          <a:p>
            <a:r>
              <a:rPr lang="x-none" sz="1600" dirty="0">
                <a:solidFill>
                  <a:schemeClr val="tx1"/>
                </a:solidFill>
                <a:latin typeface="Consolas"/>
                <a:cs typeface="Consolas"/>
              </a:rPr>
              <a:t>public class School</a:t>
            </a:r>
            <a:r>
              <a:rPr lang="en-US" sz="1600" dirty="0">
                <a:solidFill>
                  <a:schemeClr val="tx1"/>
                </a:solidFill>
                <a:latin typeface="Consolas"/>
                <a:cs typeface="Consolas"/>
              </a:rPr>
              <a:t> </a:t>
            </a:r>
            <a:r>
              <a:rPr lang="x-none" sz="1600" dirty="0">
                <a:solidFill>
                  <a:schemeClr val="tx1"/>
                </a:solidFill>
                <a:latin typeface="Consolas"/>
                <a:cs typeface="Consolas"/>
              </a:rPr>
              <a:t>{</a:t>
            </a:r>
          </a:p>
          <a:p>
            <a:r>
              <a:rPr lang="en-US" sz="1600" dirty="0">
                <a:solidFill>
                  <a:schemeClr val="tx1"/>
                </a:solidFill>
                <a:latin typeface="Consolas"/>
                <a:cs typeface="Consolas"/>
              </a:rPr>
              <a:t>  </a:t>
            </a:r>
            <a:r>
              <a:rPr lang="x-none" sz="1600">
                <a:solidFill>
                  <a:schemeClr val="tx1"/>
                </a:solidFill>
                <a:latin typeface="Consolas"/>
                <a:cs typeface="Consolas"/>
              </a:rPr>
              <a:t>private </a:t>
            </a:r>
            <a:r>
              <a:rPr lang="x-none" sz="1600" dirty="0">
                <a:solidFill>
                  <a:schemeClr val="tx1"/>
                </a:solidFill>
                <a:latin typeface="Consolas"/>
                <a:cs typeface="Consolas"/>
              </a:rPr>
              <a:t>Teacher _</a:t>
            </a:r>
            <a:r>
              <a:rPr lang="x-none" sz="1600">
                <a:solidFill>
                  <a:schemeClr val="tx1"/>
                </a:solidFill>
                <a:latin typeface="Consolas"/>
                <a:cs typeface="Consolas"/>
              </a:rPr>
              <a:t>teacher;</a:t>
            </a:r>
            <a:endParaRPr lang="en-US" sz="1600" dirty="0">
              <a:solidFill>
                <a:schemeClr val="tx1"/>
              </a:solidFill>
              <a:latin typeface="Consolas"/>
              <a:cs typeface="Consolas"/>
            </a:endParaRPr>
          </a:p>
          <a:p>
            <a:endParaRPr lang="x-none" sz="1600" dirty="0">
              <a:solidFill>
                <a:schemeClr val="tx1"/>
              </a:solidFill>
              <a:latin typeface="Consolas"/>
              <a:cs typeface="Consolas"/>
            </a:endParaRPr>
          </a:p>
          <a:p>
            <a:r>
              <a:rPr lang="x-none" sz="1600" dirty="0">
                <a:solidFill>
                  <a:schemeClr val="tx1"/>
                </a:solidFill>
                <a:latin typeface="Consolas"/>
                <a:cs typeface="Consolas"/>
              </a:rPr>
              <a:t>  public School() {</a:t>
            </a:r>
          </a:p>
          <a:p>
            <a:r>
              <a:rPr lang="x-none" sz="1600" dirty="0">
                <a:solidFill>
                  <a:schemeClr val="tx1"/>
                </a:solidFill>
                <a:latin typeface="Consolas"/>
                <a:cs typeface="Consolas"/>
              </a:rPr>
              <a:t>  </a:t>
            </a:r>
            <a:r>
              <a:rPr lang="en-US" sz="1600" dirty="0">
                <a:solidFill>
                  <a:schemeClr val="tx1"/>
                </a:solidFill>
                <a:latin typeface="Consolas"/>
                <a:cs typeface="Consolas"/>
              </a:rPr>
              <a:t>    </a:t>
            </a:r>
            <a:r>
              <a:rPr lang="x-none" sz="1600" dirty="0">
                <a:solidFill>
                  <a:schemeClr val="tx1"/>
                </a:solidFill>
                <a:latin typeface="Consolas"/>
                <a:cs typeface="Consolas"/>
              </a:rPr>
              <a:t>_teacher = new Teacher(this);</a:t>
            </a:r>
            <a:endParaRPr lang="en-US" sz="1600" dirty="0">
              <a:solidFill>
                <a:schemeClr val="tx1"/>
              </a:solidFill>
              <a:latin typeface="Consolas"/>
              <a:cs typeface="Consolas"/>
            </a:endParaRPr>
          </a:p>
          <a:p>
            <a:r>
              <a:rPr lang="en-US" sz="1600" dirty="0">
                <a:solidFill>
                  <a:schemeClr val="tx1"/>
                </a:solidFill>
                <a:latin typeface="Consolas"/>
                <a:cs typeface="Consolas"/>
              </a:rPr>
              <a:t>  </a:t>
            </a:r>
            <a:r>
              <a:rPr lang="x-none" sz="1600" dirty="0">
                <a:solidFill>
                  <a:schemeClr val="tx1"/>
                </a:solidFill>
                <a:latin typeface="Consolas"/>
                <a:cs typeface="Consolas"/>
              </a:rPr>
              <a:t>}</a:t>
            </a:r>
            <a:endParaRPr lang="en-US" sz="1600" dirty="0">
              <a:solidFill>
                <a:schemeClr val="tx1"/>
              </a:solidFill>
              <a:latin typeface="Consolas"/>
              <a:cs typeface="Consolas"/>
            </a:endParaRPr>
          </a:p>
          <a:p>
            <a:r>
              <a:rPr lang="en-US" sz="1600" dirty="0">
                <a:solidFill>
                  <a:schemeClr val="tx1"/>
                </a:solidFill>
                <a:latin typeface="Consolas"/>
                <a:cs typeface="Consolas"/>
              </a:rPr>
              <a:t>  //additional methods, some using </a:t>
            </a:r>
          </a:p>
          <a:p>
            <a:r>
              <a:rPr lang="en-US" sz="1600" dirty="0">
                <a:solidFill>
                  <a:schemeClr val="tx1"/>
                </a:solidFill>
                <a:latin typeface="Consolas"/>
                <a:cs typeface="Consolas"/>
              </a:rPr>
              <a:t>  //_teacher</a:t>
            </a:r>
          </a:p>
          <a:p>
            <a:r>
              <a:rPr lang="en-US" sz="1600" dirty="0">
                <a:solidFill>
                  <a:schemeClr val="tx1"/>
                </a:solidFill>
                <a:latin typeface="Consolas"/>
                <a:cs typeface="Consolas"/>
              </a:rPr>
              <a:t>}</a:t>
            </a:r>
          </a:p>
        </p:txBody>
      </p:sp>
      <p:sp>
        <p:nvSpPr>
          <p:cNvPr id="9" name="TextBox 8"/>
          <p:cNvSpPr txBox="1"/>
          <p:nvPr/>
        </p:nvSpPr>
        <p:spPr>
          <a:xfrm>
            <a:off x="4880822" y="1603379"/>
            <a:ext cx="4149718" cy="2308324"/>
          </a:xfrm>
          <a:prstGeom prst="rect">
            <a:avLst/>
          </a:prstGeom>
        </p:spPr>
        <p:txBody>
          <a:bodyPr rtlCol="0">
            <a:spAutoFit/>
          </a:bodyPr>
          <a:lstStyle/>
          <a:p>
            <a:r>
              <a:rPr lang="en-US" sz="1600" dirty="0">
                <a:solidFill>
                  <a:schemeClr val="tx1"/>
                </a:solidFill>
                <a:latin typeface="Consolas"/>
                <a:cs typeface="Consolas"/>
              </a:rPr>
              <a:t>public class Teacher {</a:t>
            </a:r>
          </a:p>
          <a:p>
            <a:r>
              <a:rPr lang="en-US" sz="1600" dirty="0">
                <a:solidFill>
                  <a:schemeClr val="tx1"/>
                </a:solidFill>
                <a:latin typeface="Consolas"/>
                <a:cs typeface="Consolas"/>
              </a:rPr>
              <a:t>  private School _school;</a:t>
            </a:r>
          </a:p>
          <a:p>
            <a:endParaRPr lang="en-US" sz="1600" dirty="0">
              <a:solidFill>
                <a:schemeClr val="tx1"/>
              </a:solidFill>
              <a:latin typeface="Consolas"/>
              <a:cs typeface="Consolas"/>
            </a:endParaRPr>
          </a:p>
          <a:p>
            <a:r>
              <a:rPr lang="en-US" sz="1600" dirty="0">
                <a:solidFill>
                  <a:schemeClr val="tx1"/>
                </a:solidFill>
                <a:latin typeface="Consolas"/>
                <a:cs typeface="Consolas"/>
              </a:rPr>
              <a:t>  public Teacher(School school) {</a:t>
            </a:r>
          </a:p>
          <a:p>
            <a:r>
              <a:rPr lang="en-US" sz="1600" dirty="0">
                <a:solidFill>
                  <a:schemeClr val="tx1"/>
                </a:solidFill>
                <a:latin typeface="Consolas"/>
                <a:cs typeface="Consolas"/>
              </a:rPr>
              <a:t>      _school = school;</a:t>
            </a:r>
          </a:p>
          <a:p>
            <a:r>
              <a:rPr lang="en-US" sz="1600" dirty="0">
                <a:solidFill>
                  <a:schemeClr val="tx1"/>
                </a:solidFill>
                <a:latin typeface="Consolas"/>
                <a:cs typeface="Consolas"/>
              </a:rPr>
              <a:t>  }</a:t>
            </a:r>
          </a:p>
          <a:p>
            <a:r>
              <a:rPr lang="en-US" sz="1600" dirty="0">
                <a:solidFill>
                  <a:schemeClr val="tx1"/>
                </a:solidFill>
                <a:latin typeface="Consolas"/>
                <a:cs typeface="Consolas"/>
              </a:rPr>
              <a:t>  //additional methods, some using</a:t>
            </a:r>
          </a:p>
          <a:p>
            <a:r>
              <a:rPr lang="en-US" sz="1600" dirty="0">
                <a:solidFill>
                  <a:schemeClr val="tx1"/>
                </a:solidFill>
                <a:latin typeface="Consolas"/>
                <a:cs typeface="Consolas"/>
              </a:rPr>
              <a:t>  // _school    </a:t>
            </a:r>
          </a:p>
          <a:p>
            <a:r>
              <a:rPr lang="en-US" sz="1600" dirty="0">
                <a:solidFill>
                  <a:schemeClr val="tx1"/>
                </a:solidFill>
                <a:latin typeface="Consolas"/>
                <a:cs typeface="Consolas"/>
              </a:rPr>
              <a:t>}</a:t>
            </a:r>
          </a:p>
        </p:txBody>
      </p:sp>
      <p:sp>
        <p:nvSpPr>
          <p:cNvPr id="10" name="TextBox 9"/>
          <p:cNvSpPr txBox="1"/>
          <p:nvPr/>
        </p:nvSpPr>
        <p:spPr>
          <a:xfrm>
            <a:off x="250672" y="916238"/>
            <a:ext cx="8517407" cy="738664"/>
          </a:xfrm>
          <a:prstGeom prst="rect">
            <a:avLst/>
          </a:prstGeom>
          <a:noFill/>
        </p:spPr>
        <p:txBody>
          <a:bodyPr wrap="square" rtlCol="0">
            <a:spAutoFit/>
          </a:bodyPr>
          <a:lstStyle/>
          <a:p>
            <a:r>
              <a:rPr lang="en-US" dirty="0"/>
              <a:t>Which of the following statements is correct, given the code below that establishes an association from </a:t>
            </a:r>
            <a:r>
              <a:rPr lang="en-US" dirty="0">
                <a:solidFill>
                  <a:srgbClr val="0000FF"/>
                </a:solidFill>
                <a:latin typeface="Consolas" charset="0"/>
                <a:ea typeface="Consolas" charset="0"/>
                <a:cs typeface="Consolas" charset="0"/>
              </a:rPr>
              <a:t>Teacher</a:t>
            </a:r>
            <a:r>
              <a:rPr lang="en-US" dirty="0">
                <a:solidFill>
                  <a:srgbClr val="0000FF"/>
                </a:solidFill>
              </a:rPr>
              <a:t> </a:t>
            </a:r>
            <a:r>
              <a:rPr lang="en-US" dirty="0"/>
              <a:t>to </a:t>
            </a:r>
            <a:r>
              <a:rPr lang="en-US" dirty="0">
                <a:solidFill>
                  <a:srgbClr val="0000FF"/>
                </a:solidFill>
                <a:latin typeface="Consolas" charset="0"/>
                <a:ea typeface="Consolas" charset="0"/>
                <a:cs typeface="Consolas" charset="0"/>
              </a:rPr>
              <a:t>School</a:t>
            </a:r>
            <a:r>
              <a:rPr lang="en-US" dirty="0"/>
              <a:t>?</a:t>
            </a:r>
          </a:p>
          <a:p>
            <a:endParaRPr lang="en-US" dirty="0"/>
          </a:p>
        </p:txBody>
      </p:sp>
      <p:sp>
        <p:nvSpPr>
          <p:cNvPr id="12" name="TextBox 11"/>
          <p:cNvSpPr txBox="1"/>
          <p:nvPr/>
        </p:nvSpPr>
        <p:spPr>
          <a:xfrm>
            <a:off x="233680" y="3805542"/>
            <a:ext cx="8453120" cy="1169551"/>
          </a:xfrm>
          <a:prstGeom prst="rect">
            <a:avLst/>
          </a:prstGeom>
          <a:noFill/>
        </p:spPr>
        <p:txBody>
          <a:bodyPr wrap="square" rtlCol="0">
            <a:spAutoFit/>
          </a:bodyPr>
          <a:lstStyle/>
          <a:p>
            <a:pPr marL="514350" indent="-514350">
              <a:buClr>
                <a:schemeClr val="tx1"/>
              </a:buClr>
              <a:buAutoNum type="alphaUcPeriod"/>
            </a:pPr>
            <a:r>
              <a:rPr lang="x-none" dirty="0">
                <a:solidFill>
                  <a:srgbClr val="0000FF"/>
                </a:solidFill>
                <a:latin typeface="Consolas"/>
              </a:rPr>
              <a:t>School </a:t>
            </a:r>
            <a:r>
              <a:rPr lang="en-US" dirty="0"/>
              <a:t>can send messages to </a:t>
            </a:r>
            <a:r>
              <a:rPr lang="x-none" dirty="0">
                <a:solidFill>
                  <a:srgbClr val="0000FF"/>
                </a:solidFill>
                <a:latin typeface="Consolas"/>
              </a:rPr>
              <a:t>Teacher</a:t>
            </a:r>
            <a:r>
              <a:rPr lang="en-US" dirty="0"/>
              <a:t>, but </a:t>
            </a:r>
            <a:r>
              <a:rPr lang="x-none" dirty="0">
                <a:solidFill>
                  <a:srgbClr val="0000FF"/>
                </a:solidFill>
                <a:latin typeface="Consolas"/>
              </a:rPr>
              <a:t>Teacher </a:t>
            </a:r>
            <a:r>
              <a:rPr lang="en-US" dirty="0"/>
              <a:t>cannot send messages to </a:t>
            </a:r>
            <a:r>
              <a:rPr lang="x-none" dirty="0">
                <a:solidFill>
                  <a:srgbClr val="0000FF"/>
                </a:solidFill>
                <a:latin typeface="Consolas"/>
              </a:rPr>
              <a:t>School</a:t>
            </a:r>
            <a:endParaRPr lang="en-US" dirty="0"/>
          </a:p>
          <a:p>
            <a:pPr marL="514350" indent="-514350">
              <a:buClr>
                <a:schemeClr val="tx1"/>
              </a:buClr>
              <a:buAutoNum type="alphaUcPeriod"/>
            </a:pPr>
            <a:r>
              <a:rPr lang="x-none" dirty="0">
                <a:solidFill>
                  <a:srgbClr val="0000FF"/>
                </a:solidFill>
                <a:latin typeface="Consolas"/>
              </a:rPr>
              <a:t>Teacher </a:t>
            </a:r>
            <a:r>
              <a:rPr lang="en-US" dirty="0"/>
              <a:t>can send messages to </a:t>
            </a:r>
            <a:r>
              <a:rPr lang="x-none" dirty="0">
                <a:solidFill>
                  <a:srgbClr val="0000FF"/>
                </a:solidFill>
                <a:latin typeface="Consolas"/>
              </a:rPr>
              <a:t>School</a:t>
            </a:r>
            <a:r>
              <a:rPr lang="en-US" dirty="0"/>
              <a:t>, but </a:t>
            </a:r>
            <a:r>
              <a:rPr lang="x-none" dirty="0">
                <a:solidFill>
                  <a:srgbClr val="0000FF"/>
                </a:solidFill>
                <a:latin typeface="Consolas"/>
              </a:rPr>
              <a:t>School </a:t>
            </a:r>
            <a:r>
              <a:rPr lang="en-US" dirty="0"/>
              <a:t>cannot send messages to </a:t>
            </a:r>
            <a:r>
              <a:rPr lang="x-none" dirty="0">
                <a:solidFill>
                  <a:srgbClr val="0000FF"/>
                </a:solidFill>
                <a:latin typeface="Consolas"/>
              </a:rPr>
              <a:t>Teacher</a:t>
            </a:r>
            <a:endParaRPr lang="en-US" dirty="0"/>
          </a:p>
          <a:p>
            <a:pPr marL="514350" indent="-514350">
              <a:buClr>
                <a:schemeClr val="tx1"/>
              </a:buClr>
              <a:buAutoNum type="alphaUcPeriod"/>
            </a:pPr>
            <a:r>
              <a:rPr lang="x-none" dirty="0">
                <a:solidFill>
                  <a:srgbClr val="0000FF"/>
                </a:solidFill>
                <a:latin typeface="Consolas"/>
              </a:rPr>
              <a:t>School </a:t>
            </a:r>
            <a:r>
              <a:rPr lang="en-US" dirty="0"/>
              <a:t>can send messages to </a:t>
            </a:r>
            <a:r>
              <a:rPr lang="x-none" dirty="0">
                <a:solidFill>
                  <a:srgbClr val="0000FF"/>
                </a:solidFill>
                <a:latin typeface="Consolas"/>
              </a:rPr>
              <a:t>Teacher</a:t>
            </a:r>
            <a:r>
              <a:rPr lang="en-US" dirty="0"/>
              <a:t>, and </a:t>
            </a:r>
            <a:r>
              <a:rPr lang="x-none" dirty="0">
                <a:solidFill>
                  <a:srgbClr val="0000FF"/>
                </a:solidFill>
                <a:latin typeface="Consolas"/>
              </a:rPr>
              <a:t>Teacher </a:t>
            </a:r>
            <a:r>
              <a:rPr lang="en-US" dirty="0"/>
              <a:t>can send messages to </a:t>
            </a:r>
            <a:r>
              <a:rPr lang="x-none" dirty="0">
                <a:solidFill>
                  <a:srgbClr val="0000FF"/>
                </a:solidFill>
                <a:latin typeface="Consolas"/>
              </a:rPr>
              <a:t>School</a:t>
            </a:r>
            <a:endParaRPr lang="en-US" dirty="0"/>
          </a:p>
          <a:p>
            <a:pPr marL="514350" indent="-514350">
              <a:buClr>
                <a:schemeClr val="tx1"/>
              </a:buClr>
              <a:buAutoNum type="alphaUcPeriod"/>
            </a:pPr>
            <a:r>
              <a:rPr lang="en-US" dirty="0"/>
              <a:t>Neither School nor </a:t>
            </a:r>
            <a:r>
              <a:rPr lang="x-none" dirty="0">
                <a:solidFill>
                  <a:srgbClr val="0000FF"/>
                </a:solidFill>
                <a:latin typeface="Consolas"/>
              </a:rPr>
              <a:t>Teacher</a:t>
            </a:r>
            <a:r>
              <a:rPr lang="en-US" dirty="0">
                <a:solidFill>
                  <a:srgbClr val="0000FF"/>
                </a:solidFill>
                <a:latin typeface="Consolas"/>
              </a:rPr>
              <a:t> </a:t>
            </a:r>
            <a:r>
              <a:rPr lang="en-US" dirty="0"/>
              <a:t>can send messages to each other</a:t>
            </a:r>
            <a:endParaRPr lang="x-none" dirty="0"/>
          </a:p>
          <a:p>
            <a:endParaRPr lang="en-US" dirty="0"/>
          </a:p>
        </p:txBody>
      </p:sp>
    </p:spTree>
    <p:extLst>
      <p:ext uri="{BB962C8B-B14F-4D97-AF65-F5344CB8AC3E}">
        <p14:creationId xmlns:p14="http://schemas.microsoft.com/office/powerpoint/2010/main" val="1475714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6729" y="55832"/>
            <a:ext cx="8229600" cy="703897"/>
          </a:xfrm>
        </p:spPr>
        <p:txBody>
          <a:bodyPr/>
          <a:lstStyle/>
          <a:p>
            <a:r>
              <a:rPr lang="en-US" dirty="0"/>
              <a:t>TopHat Question Review</a:t>
            </a:r>
            <a:r>
              <a:rPr lang="x-none" dirty="0"/>
              <a:t> </a:t>
            </a:r>
            <a:endParaRPr lang="en-US" dirty="0"/>
          </a:p>
        </p:txBody>
      </p:sp>
      <p:sp>
        <p:nvSpPr>
          <p:cNvPr id="5" name="Shape 207"/>
          <p:cNvSpPr txBox="1">
            <a:spLocks/>
          </p:cNvSpPr>
          <p:nvPr/>
        </p:nvSpPr>
        <p:spPr>
          <a:xfrm>
            <a:off x="109331" y="2930587"/>
            <a:ext cx="8577469" cy="2024472"/>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90000"/>
              </a:lnSpc>
              <a:spcBef>
                <a:spcPts val="0"/>
              </a:spcBef>
              <a:buFont typeface=".LucidaGrandeUI" charset="0"/>
              <a:buChar char="●"/>
              <a:defRPr sz="24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6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buFont typeface="System Font Regular"/>
              <a:buChar char="●"/>
            </a:pPr>
            <a:r>
              <a:rPr lang="en-US" sz="1800" dirty="0">
                <a:latin typeface="Arial"/>
                <a:cs typeface="Arial"/>
              </a:rPr>
              <a:t>Does </a:t>
            </a:r>
            <a:r>
              <a:rPr lang="x-none" sz="1800" dirty="0">
                <a:solidFill>
                  <a:srgbClr val="0432FF"/>
                </a:solidFill>
                <a:latin typeface="Consolas"/>
                <a:cs typeface="Consolas"/>
              </a:rPr>
              <a:t>School</a:t>
            </a:r>
            <a:r>
              <a:rPr lang="en-US" sz="1800" dirty="0">
                <a:latin typeface="Consolas"/>
                <a:cs typeface="Consolas"/>
              </a:rPr>
              <a:t> </a:t>
            </a:r>
            <a:r>
              <a:rPr lang="en-US" sz="1800" dirty="0">
                <a:latin typeface="Arial"/>
                <a:cs typeface="Arial"/>
              </a:rPr>
              <a:t>contain </a:t>
            </a:r>
            <a:r>
              <a:rPr lang="x-none" sz="1800" dirty="0">
                <a:solidFill>
                  <a:srgbClr val="0432FF"/>
                </a:solidFill>
                <a:latin typeface="Consolas"/>
                <a:cs typeface="Consolas"/>
              </a:rPr>
              <a:t>Teacher</a:t>
            </a:r>
            <a:r>
              <a:rPr lang="en-US" sz="1800" dirty="0">
                <a:latin typeface="Arial"/>
                <a:cs typeface="Arial"/>
              </a:rPr>
              <a:t>?</a:t>
            </a:r>
            <a:endParaRPr lang="x-none" sz="1800" dirty="0">
              <a:latin typeface="Arial"/>
              <a:cs typeface="Arial"/>
            </a:endParaRPr>
          </a:p>
          <a:p>
            <a:pPr lvl="1">
              <a:buFont typeface="Courier New" panose="02070309020205020404" pitchFamily="49" charset="0"/>
              <a:buChar char="o"/>
            </a:pPr>
            <a:r>
              <a:rPr lang="en-US" sz="1800" dirty="0">
                <a:latin typeface="Arial"/>
                <a:cs typeface="Arial"/>
              </a:rPr>
              <a:t>yes! </a:t>
            </a:r>
            <a:r>
              <a:rPr lang="x-none" sz="1800" dirty="0">
                <a:solidFill>
                  <a:srgbClr val="0432FF"/>
                </a:solidFill>
                <a:latin typeface="Consolas"/>
                <a:cs typeface="Consolas"/>
              </a:rPr>
              <a:t>School</a:t>
            </a:r>
            <a:r>
              <a:rPr lang="en-US" sz="1800" dirty="0">
                <a:latin typeface="Consolas"/>
                <a:cs typeface="Consolas"/>
              </a:rPr>
              <a:t> </a:t>
            </a:r>
            <a:r>
              <a:rPr lang="en-US" sz="1800" dirty="0">
                <a:latin typeface="Arial"/>
                <a:cs typeface="Arial"/>
              </a:rPr>
              <a:t>instantiated </a:t>
            </a:r>
            <a:r>
              <a:rPr lang="en-US" sz="1800" dirty="0">
                <a:solidFill>
                  <a:srgbClr val="0432FF"/>
                </a:solidFill>
                <a:latin typeface="Consolas"/>
                <a:cs typeface="Consolas"/>
              </a:rPr>
              <a:t>Teacher</a:t>
            </a:r>
            <a:r>
              <a:rPr lang="en-US" sz="1800" dirty="0">
                <a:latin typeface="Arial"/>
                <a:cs typeface="Arial"/>
              </a:rPr>
              <a:t>, therefore </a:t>
            </a:r>
            <a:r>
              <a:rPr lang="x-none" sz="1800" dirty="0">
                <a:solidFill>
                  <a:srgbClr val="0432FF"/>
                </a:solidFill>
                <a:latin typeface="Consolas"/>
                <a:cs typeface="Consolas"/>
              </a:rPr>
              <a:t>School</a:t>
            </a:r>
            <a:r>
              <a:rPr lang="en-US" sz="1800" dirty="0">
                <a:latin typeface="Consolas"/>
                <a:cs typeface="Consolas"/>
              </a:rPr>
              <a:t> </a:t>
            </a:r>
            <a:r>
              <a:rPr lang="en-US" sz="1800" dirty="0">
                <a:solidFill>
                  <a:srgbClr val="FF0000"/>
                </a:solidFill>
                <a:latin typeface="Arial"/>
                <a:cs typeface="Arial"/>
              </a:rPr>
              <a:t>contains</a:t>
            </a:r>
            <a:r>
              <a:rPr lang="en-US" sz="1800" dirty="0">
                <a:latin typeface="Arial"/>
                <a:cs typeface="Arial"/>
              </a:rPr>
              <a:t> a </a:t>
            </a:r>
            <a:r>
              <a:rPr lang="x-none" sz="1800" dirty="0">
                <a:solidFill>
                  <a:srgbClr val="0432FF"/>
                </a:solidFill>
                <a:latin typeface="Consolas"/>
                <a:cs typeface="Consolas"/>
              </a:rPr>
              <a:t>Teacher</a:t>
            </a:r>
            <a:r>
              <a:rPr lang="en-US" sz="1800" dirty="0">
                <a:latin typeface="Consolas"/>
                <a:cs typeface="Consolas"/>
              </a:rPr>
              <a:t>.</a:t>
            </a:r>
            <a:r>
              <a:rPr lang="en-US" sz="1800" dirty="0">
                <a:latin typeface="Arial"/>
                <a:cs typeface="Arial"/>
              </a:rPr>
              <a:t> </a:t>
            </a:r>
            <a:r>
              <a:rPr lang="x-none" sz="1800" dirty="0">
                <a:solidFill>
                  <a:srgbClr val="0432FF"/>
                </a:solidFill>
                <a:latin typeface="Consolas"/>
                <a:cs typeface="Consolas"/>
              </a:rPr>
              <a:t>Teacher</a:t>
            </a:r>
            <a:r>
              <a:rPr lang="en-US" sz="1800" dirty="0">
                <a:latin typeface="Consolas"/>
                <a:cs typeface="Consolas"/>
              </a:rPr>
              <a:t> </a:t>
            </a:r>
            <a:r>
              <a:rPr lang="en-US" sz="1800" dirty="0">
                <a:latin typeface="Arial"/>
                <a:cs typeface="Arial"/>
              </a:rPr>
              <a:t>is a </a:t>
            </a:r>
            <a:r>
              <a:rPr lang="en-US" sz="1800" dirty="0">
                <a:solidFill>
                  <a:srgbClr val="FF0000"/>
                </a:solidFill>
                <a:latin typeface="Arial"/>
                <a:cs typeface="Arial"/>
              </a:rPr>
              <a:t>component</a:t>
            </a:r>
            <a:r>
              <a:rPr lang="en-US" sz="1800" dirty="0">
                <a:latin typeface="Arial"/>
                <a:cs typeface="Arial"/>
              </a:rPr>
              <a:t> of </a:t>
            </a:r>
            <a:r>
              <a:rPr lang="x-none" sz="1800" dirty="0">
                <a:solidFill>
                  <a:srgbClr val="0432FF"/>
                </a:solidFill>
                <a:latin typeface="Consolas"/>
                <a:cs typeface="Consolas"/>
              </a:rPr>
              <a:t>School</a:t>
            </a:r>
            <a:endParaRPr lang="en-US" sz="1800" dirty="0">
              <a:solidFill>
                <a:srgbClr val="0432FF"/>
              </a:solidFill>
              <a:latin typeface="Consolas"/>
              <a:cs typeface="Consolas"/>
            </a:endParaRPr>
          </a:p>
          <a:p>
            <a:pPr>
              <a:buFont typeface="System Font Regular"/>
              <a:buChar char="●"/>
            </a:pPr>
            <a:r>
              <a:rPr lang="en-US" sz="1800" dirty="0">
                <a:latin typeface="Arial"/>
                <a:cs typeface="Arial"/>
              </a:rPr>
              <a:t>Can </a:t>
            </a:r>
            <a:r>
              <a:rPr lang="x-none" sz="1800" dirty="0">
                <a:solidFill>
                  <a:srgbClr val="0432FF"/>
                </a:solidFill>
                <a:latin typeface="Consolas"/>
                <a:cs typeface="Consolas"/>
              </a:rPr>
              <a:t>School</a:t>
            </a:r>
            <a:r>
              <a:rPr lang="en-US" sz="1800" dirty="0">
                <a:latin typeface="Consolas"/>
                <a:cs typeface="Consolas"/>
              </a:rPr>
              <a:t> </a:t>
            </a:r>
            <a:r>
              <a:rPr lang="en-US" sz="1800" dirty="0">
                <a:latin typeface="Arial"/>
                <a:cs typeface="Arial"/>
              </a:rPr>
              <a:t>send messages to </a:t>
            </a:r>
            <a:r>
              <a:rPr lang="x-none" sz="1800" dirty="0">
                <a:solidFill>
                  <a:srgbClr val="0432FF"/>
                </a:solidFill>
                <a:latin typeface="Consolas"/>
                <a:cs typeface="Consolas"/>
              </a:rPr>
              <a:t>Teacher</a:t>
            </a:r>
            <a:r>
              <a:rPr lang="en-US" sz="1800" dirty="0">
                <a:latin typeface="Arial"/>
                <a:cs typeface="Arial"/>
              </a:rPr>
              <a:t>? </a:t>
            </a:r>
          </a:p>
          <a:p>
            <a:pPr lvl="1">
              <a:buFont typeface="Courier New" panose="02070309020205020404" pitchFamily="49" charset="0"/>
              <a:buChar char="o"/>
            </a:pPr>
            <a:r>
              <a:rPr lang="en-US" sz="1800" dirty="0">
                <a:latin typeface="Arial"/>
                <a:cs typeface="Arial"/>
              </a:rPr>
              <a:t>Yes! </a:t>
            </a:r>
            <a:r>
              <a:rPr lang="x-none" sz="1800" dirty="0">
                <a:solidFill>
                  <a:srgbClr val="0432FF"/>
                </a:solidFill>
                <a:latin typeface="Consolas"/>
                <a:cs typeface="Consolas"/>
              </a:rPr>
              <a:t>School</a:t>
            </a:r>
            <a:r>
              <a:rPr lang="en-US" sz="1800" dirty="0">
                <a:latin typeface="Arial"/>
                <a:cs typeface="Arial"/>
              </a:rPr>
              <a:t> can send messages to all its components that it created</a:t>
            </a:r>
          </a:p>
          <a:p>
            <a:pPr>
              <a:buFont typeface="System Font Regular"/>
              <a:buChar char="●"/>
            </a:pPr>
            <a:r>
              <a:rPr lang="en-US" sz="1800" dirty="0">
                <a:latin typeface="Arial"/>
                <a:cs typeface="Arial"/>
              </a:rPr>
              <a:t>Does </a:t>
            </a:r>
            <a:r>
              <a:rPr lang="x-none" sz="1800" dirty="0">
                <a:solidFill>
                  <a:srgbClr val="0432FF"/>
                </a:solidFill>
                <a:latin typeface="Consolas"/>
                <a:cs typeface="Consolas"/>
              </a:rPr>
              <a:t>Teacher</a:t>
            </a:r>
            <a:r>
              <a:rPr lang="x-none" sz="1800" dirty="0">
                <a:latin typeface="Consolas"/>
                <a:cs typeface="Consolas"/>
              </a:rPr>
              <a:t> </a:t>
            </a:r>
            <a:r>
              <a:rPr lang="en-US" sz="1800" dirty="0">
                <a:latin typeface="Arial"/>
                <a:cs typeface="Arial"/>
              </a:rPr>
              <a:t>contain </a:t>
            </a:r>
            <a:r>
              <a:rPr lang="en-US" sz="1800" dirty="0">
                <a:solidFill>
                  <a:srgbClr val="0432FF"/>
                </a:solidFill>
                <a:latin typeface="Consolas"/>
                <a:cs typeface="Consolas"/>
              </a:rPr>
              <a:t>School</a:t>
            </a:r>
            <a:r>
              <a:rPr lang="en-US" sz="1800" dirty="0">
                <a:latin typeface="Arial"/>
                <a:cs typeface="Arial"/>
              </a:rPr>
              <a:t>?</a:t>
            </a:r>
          </a:p>
          <a:p>
            <a:pPr lvl="1">
              <a:buFont typeface="Courier New" panose="02070309020205020404" pitchFamily="49" charset="0"/>
              <a:buChar char="o"/>
            </a:pPr>
            <a:r>
              <a:rPr lang="en-US" sz="1800" dirty="0">
                <a:latin typeface="Arial"/>
                <a:cs typeface="Arial"/>
              </a:rPr>
              <a:t>no! </a:t>
            </a:r>
            <a:r>
              <a:rPr lang="en-US" sz="1800" dirty="0">
                <a:solidFill>
                  <a:srgbClr val="0432FF"/>
                </a:solidFill>
                <a:latin typeface="Consolas"/>
                <a:cs typeface="Consolas"/>
              </a:rPr>
              <a:t>Teacher</a:t>
            </a:r>
            <a:r>
              <a:rPr lang="en-US" sz="1800" dirty="0">
                <a:latin typeface="Arial"/>
                <a:cs typeface="Arial"/>
              </a:rPr>
              <a:t> </a:t>
            </a:r>
            <a:r>
              <a:rPr lang="en-US" sz="1800" dirty="0">
                <a:solidFill>
                  <a:srgbClr val="FF0000"/>
                </a:solidFill>
                <a:latin typeface="Arial"/>
                <a:cs typeface="Arial"/>
              </a:rPr>
              <a:t>knows about </a:t>
            </a:r>
            <a:r>
              <a:rPr lang="x-none" sz="1800" dirty="0">
                <a:solidFill>
                  <a:srgbClr val="0432FF"/>
                </a:solidFill>
                <a:latin typeface="Consolas"/>
                <a:cs typeface="Consolas"/>
              </a:rPr>
              <a:t>School</a:t>
            </a:r>
            <a:r>
              <a:rPr lang="en-US" sz="1800" dirty="0">
                <a:latin typeface="Consolas"/>
                <a:cs typeface="Consolas"/>
              </a:rPr>
              <a:t> </a:t>
            </a:r>
            <a:r>
              <a:rPr lang="en-US" sz="1800" dirty="0">
                <a:latin typeface="Arial"/>
                <a:cs typeface="Arial"/>
              </a:rPr>
              <a:t>that created it, but does not contain it</a:t>
            </a:r>
          </a:p>
          <a:p>
            <a:pPr lvl="1">
              <a:buFont typeface="Courier New" panose="02070309020205020404" pitchFamily="49" charset="0"/>
              <a:buChar char="o"/>
            </a:pPr>
            <a:r>
              <a:rPr lang="en-US" sz="1800" dirty="0">
                <a:latin typeface="Arial"/>
                <a:cs typeface="Arial"/>
              </a:rPr>
              <a:t>but can send messages to </a:t>
            </a:r>
            <a:r>
              <a:rPr lang="en-US" sz="1800" dirty="0">
                <a:solidFill>
                  <a:srgbClr val="0432FF"/>
                </a:solidFill>
                <a:latin typeface="Consolas"/>
                <a:cs typeface="Consolas"/>
              </a:rPr>
              <a:t>School</a:t>
            </a:r>
            <a:r>
              <a:rPr lang="en-US" sz="1800" dirty="0">
                <a:latin typeface="Arial"/>
                <a:cs typeface="Arial"/>
              </a:rPr>
              <a:t> because it “knows about” </a:t>
            </a:r>
            <a:r>
              <a:rPr lang="en-US" sz="1800" dirty="0">
                <a:solidFill>
                  <a:srgbClr val="0432FF"/>
                </a:solidFill>
                <a:latin typeface="Consolas"/>
                <a:cs typeface="Consolas"/>
              </a:rPr>
              <a:t>School</a:t>
            </a:r>
            <a:r>
              <a:rPr lang="en-US" sz="1800" dirty="0">
                <a:latin typeface="Arial"/>
                <a:cs typeface="Arial"/>
              </a:rPr>
              <a:t>  </a:t>
            </a:r>
            <a:endParaRPr lang="x-none" sz="1800" dirty="0">
              <a:latin typeface="Arial"/>
              <a:cs typeface="Arial"/>
            </a:endParaRPr>
          </a:p>
        </p:txBody>
      </p:sp>
      <p:sp>
        <p:nvSpPr>
          <p:cNvPr id="6" name="TextBox 5"/>
          <p:cNvSpPr txBox="1"/>
          <p:nvPr/>
        </p:nvSpPr>
        <p:spPr>
          <a:xfrm>
            <a:off x="240890" y="691302"/>
            <a:ext cx="4790193" cy="2308324"/>
          </a:xfrm>
          <a:prstGeom prst="rect">
            <a:avLst/>
          </a:prstGeom>
        </p:spPr>
        <p:txBody>
          <a:bodyPr rtlCol="0">
            <a:spAutoFit/>
          </a:bodyPr>
          <a:lstStyle/>
          <a:p>
            <a:r>
              <a:rPr lang="x-none" sz="1600" dirty="0">
                <a:solidFill>
                  <a:schemeClr val="tx1"/>
                </a:solidFill>
                <a:latin typeface="Consolas"/>
                <a:cs typeface="Consolas"/>
              </a:rPr>
              <a:t>public class School{</a:t>
            </a:r>
          </a:p>
          <a:p>
            <a:r>
              <a:rPr lang="x-none" sz="1600" dirty="0">
                <a:solidFill>
                  <a:schemeClr val="tx1"/>
                </a:solidFill>
                <a:latin typeface="Consolas"/>
                <a:cs typeface="Consolas"/>
              </a:rPr>
              <a:t>  private Teacher _</a:t>
            </a:r>
            <a:r>
              <a:rPr lang="x-none" sz="1600">
                <a:solidFill>
                  <a:schemeClr val="tx1"/>
                </a:solidFill>
                <a:latin typeface="Consolas"/>
                <a:cs typeface="Consolas"/>
              </a:rPr>
              <a:t>teacher;</a:t>
            </a:r>
            <a:endParaRPr lang="en-US" sz="1600" dirty="0">
              <a:solidFill>
                <a:schemeClr val="tx1"/>
              </a:solidFill>
              <a:latin typeface="Consolas"/>
              <a:cs typeface="Consolas"/>
            </a:endParaRPr>
          </a:p>
          <a:p>
            <a:endParaRPr lang="x-none" sz="1600" dirty="0">
              <a:solidFill>
                <a:schemeClr val="tx1"/>
              </a:solidFill>
              <a:latin typeface="Consolas"/>
              <a:cs typeface="Consolas"/>
            </a:endParaRPr>
          </a:p>
          <a:p>
            <a:r>
              <a:rPr lang="x-none" sz="1600" dirty="0">
                <a:solidFill>
                  <a:schemeClr val="tx1"/>
                </a:solidFill>
                <a:latin typeface="Consolas"/>
                <a:cs typeface="Consolas"/>
              </a:rPr>
              <a:t>  public School() {</a:t>
            </a:r>
          </a:p>
          <a:p>
            <a:r>
              <a:rPr lang="x-none" sz="1600" dirty="0">
                <a:solidFill>
                  <a:schemeClr val="tx1"/>
                </a:solidFill>
                <a:latin typeface="Consolas"/>
                <a:cs typeface="Consolas"/>
              </a:rPr>
              <a:t>  </a:t>
            </a:r>
            <a:r>
              <a:rPr lang="en-US" sz="1600" dirty="0">
                <a:solidFill>
                  <a:schemeClr val="tx1"/>
                </a:solidFill>
                <a:latin typeface="Consolas"/>
                <a:cs typeface="Consolas"/>
              </a:rPr>
              <a:t>    </a:t>
            </a:r>
            <a:r>
              <a:rPr lang="x-none" sz="1600" dirty="0">
                <a:solidFill>
                  <a:schemeClr val="tx1"/>
                </a:solidFill>
                <a:latin typeface="Consolas"/>
                <a:cs typeface="Consolas"/>
              </a:rPr>
              <a:t>_teacher = new Teacher(this);</a:t>
            </a:r>
            <a:endParaRPr lang="en-US" sz="1600" dirty="0">
              <a:solidFill>
                <a:schemeClr val="tx1"/>
              </a:solidFill>
              <a:latin typeface="Consolas"/>
              <a:cs typeface="Consolas"/>
            </a:endParaRPr>
          </a:p>
          <a:p>
            <a:r>
              <a:rPr lang="en-US" sz="1600" dirty="0">
                <a:solidFill>
                  <a:schemeClr val="tx1"/>
                </a:solidFill>
                <a:latin typeface="Consolas"/>
                <a:cs typeface="Consolas"/>
              </a:rPr>
              <a:t>  </a:t>
            </a:r>
            <a:r>
              <a:rPr lang="x-none" sz="1600" dirty="0">
                <a:solidFill>
                  <a:schemeClr val="tx1"/>
                </a:solidFill>
                <a:latin typeface="Consolas"/>
                <a:cs typeface="Consolas"/>
              </a:rPr>
              <a:t>}</a:t>
            </a:r>
            <a:endParaRPr lang="en-US" sz="1600" dirty="0">
              <a:solidFill>
                <a:schemeClr val="tx1"/>
              </a:solidFill>
              <a:latin typeface="Consolas"/>
              <a:cs typeface="Consolas"/>
            </a:endParaRPr>
          </a:p>
          <a:p>
            <a:r>
              <a:rPr lang="en-US" sz="1600" dirty="0">
                <a:solidFill>
                  <a:schemeClr val="tx1"/>
                </a:solidFill>
                <a:latin typeface="Consolas"/>
                <a:cs typeface="Consolas"/>
              </a:rPr>
              <a:t>  //additional methods, some using </a:t>
            </a:r>
          </a:p>
          <a:p>
            <a:r>
              <a:rPr lang="en-US" sz="1600" dirty="0">
                <a:solidFill>
                  <a:schemeClr val="tx1"/>
                </a:solidFill>
                <a:latin typeface="Consolas"/>
                <a:cs typeface="Consolas"/>
              </a:rPr>
              <a:t>  //_teacher</a:t>
            </a:r>
          </a:p>
          <a:p>
            <a:r>
              <a:rPr lang="en-US" sz="1600" dirty="0">
                <a:solidFill>
                  <a:schemeClr val="tx1"/>
                </a:solidFill>
                <a:latin typeface="Consolas"/>
                <a:cs typeface="Consolas"/>
              </a:rPr>
              <a:t>}</a:t>
            </a:r>
          </a:p>
        </p:txBody>
      </p:sp>
      <p:sp>
        <p:nvSpPr>
          <p:cNvPr id="7" name="TextBox 6"/>
          <p:cNvSpPr txBox="1"/>
          <p:nvPr/>
        </p:nvSpPr>
        <p:spPr>
          <a:xfrm>
            <a:off x="4870990" y="691301"/>
            <a:ext cx="4149718" cy="2554545"/>
          </a:xfrm>
          <a:prstGeom prst="rect">
            <a:avLst/>
          </a:prstGeom>
        </p:spPr>
        <p:txBody>
          <a:bodyPr rtlCol="0">
            <a:spAutoFit/>
          </a:bodyPr>
          <a:lstStyle/>
          <a:p>
            <a:r>
              <a:rPr lang="en-US" sz="1600" dirty="0">
                <a:solidFill>
                  <a:schemeClr val="tx1"/>
                </a:solidFill>
                <a:latin typeface="Consolas"/>
                <a:cs typeface="Consolas"/>
              </a:rPr>
              <a:t>public class Teacher{</a:t>
            </a:r>
          </a:p>
          <a:p>
            <a:r>
              <a:rPr lang="en-US" sz="1600" dirty="0">
                <a:solidFill>
                  <a:schemeClr val="tx1"/>
                </a:solidFill>
                <a:latin typeface="Consolas"/>
                <a:cs typeface="Consolas"/>
              </a:rPr>
              <a:t>  private School _school;</a:t>
            </a:r>
          </a:p>
          <a:p>
            <a:endParaRPr lang="en-US" sz="1600" dirty="0">
              <a:solidFill>
                <a:schemeClr val="tx1"/>
              </a:solidFill>
              <a:latin typeface="Consolas"/>
              <a:cs typeface="Consolas"/>
            </a:endParaRPr>
          </a:p>
          <a:p>
            <a:r>
              <a:rPr lang="en-US" sz="1600" dirty="0">
                <a:solidFill>
                  <a:schemeClr val="tx1"/>
                </a:solidFill>
                <a:latin typeface="Consolas"/>
                <a:cs typeface="Consolas"/>
              </a:rPr>
              <a:t>  public Teacher(School school) {</a:t>
            </a:r>
          </a:p>
          <a:p>
            <a:r>
              <a:rPr lang="en-US" sz="1600" dirty="0">
                <a:solidFill>
                  <a:schemeClr val="tx1"/>
                </a:solidFill>
                <a:latin typeface="Consolas"/>
                <a:cs typeface="Consolas"/>
              </a:rPr>
              <a:t>      _school = school;</a:t>
            </a:r>
          </a:p>
          <a:p>
            <a:r>
              <a:rPr lang="en-US" sz="1600" dirty="0">
                <a:solidFill>
                  <a:schemeClr val="tx1"/>
                </a:solidFill>
                <a:latin typeface="Consolas"/>
                <a:cs typeface="Consolas"/>
              </a:rPr>
              <a:t>  }</a:t>
            </a:r>
          </a:p>
          <a:p>
            <a:r>
              <a:rPr lang="en-US" sz="1600" dirty="0">
                <a:solidFill>
                  <a:schemeClr val="tx1"/>
                </a:solidFill>
                <a:latin typeface="Consolas"/>
                <a:cs typeface="Consolas"/>
              </a:rPr>
              <a:t>  //additional methods, some using</a:t>
            </a:r>
          </a:p>
          <a:p>
            <a:r>
              <a:rPr lang="en-US" sz="1600" dirty="0">
                <a:solidFill>
                  <a:schemeClr val="tx1"/>
                </a:solidFill>
                <a:latin typeface="Consolas"/>
                <a:cs typeface="Consolas"/>
              </a:rPr>
              <a:t>  // _school    </a:t>
            </a:r>
          </a:p>
          <a:p>
            <a:r>
              <a:rPr lang="en-US" sz="1600" dirty="0">
                <a:solidFill>
                  <a:schemeClr val="tx1"/>
                </a:solidFill>
                <a:latin typeface="Consolas"/>
                <a:cs typeface="Consolas"/>
              </a:rPr>
              <a:t>   </a:t>
            </a:r>
          </a:p>
          <a:p>
            <a:r>
              <a:rPr lang="en-US" sz="1600" dirty="0">
                <a:solidFill>
                  <a:schemeClr val="tx1"/>
                </a:solidFill>
                <a:latin typeface="Consolas"/>
                <a:cs typeface="Consolas"/>
              </a:rPr>
              <a:t>}</a:t>
            </a:r>
          </a:p>
        </p:txBody>
      </p:sp>
      <p:cxnSp>
        <p:nvCxnSpPr>
          <p:cNvPr id="8" name="Straight Connector 7"/>
          <p:cNvCxnSpPr/>
          <p:nvPr/>
        </p:nvCxnSpPr>
        <p:spPr>
          <a:xfrm flipH="1">
            <a:off x="4572000" y="1168768"/>
            <a:ext cx="1" cy="19876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50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Shape 48"/>
          <p:cNvSpPr txBox="1">
            <a:spLocks noGrp="1"/>
          </p:cNvSpPr>
          <p:nvPr>
            <p:ph type="title"/>
          </p:nvPr>
        </p:nvSpPr>
        <p:spPr>
          <a:xfrm>
            <a:off x="457200" y="393844"/>
            <a:ext cx="8229600" cy="669384"/>
          </a:xfrm>
          <a:prstGeom prst="rect">
            <a:avLst/>
          </a:prstGeom>
        </p:spPr>
        <p:txBody>
          <a:bodyPr lIns="91425" tIns="91425" rIns="91425" bIns="91425" anchor="b" anchorCtr="0">
            <a:spAutoFit/>
          </a:bodyPr>
          <a:lstStyle/>
          <a:p>
            <a:pPr lvl="0" rtl="0">
              <a:spcBef>
                <a:spcPts val="0"/>
              </a:spcBef>
              <a:buNone/>
            </a:pPr>
            <a:r>
              <a:rPr lang="x-none" sz="3500" dirty="0"/>
              <a:t>Review: Constructors and Instances</a:t>
            </a:r>
            <a:endParaRPr lang="en" sz="3500" dirty="0"/>
          </a:p>
        </p:txBody>
      </p:sp>
      <p:sp>
        <p:nvSpPr>
          <p:cNvPr id="47" name="Shape 47"/>
          <p:cNvSpPr txBox="1">
            <a:spLocks noGrp="1"/>
          </p:cNvSpPr>
          <p:nvPr>
            <p:ph type="body" idx="1"/>
          </p:nvPr>
        </p:nvSpPr>
        <p:spPr>
          <a:xfrm>
            <a:off x="631371" y="1063228"/>
            <a:ext cx="8229600" cy="3657125"/>
          </a:xfrm>
          <a:prstGeom prst="rect">
            <a:avLst/>
          </a:prstGeom>
        </p:spPr>
        <p:txBody>
          <a:bodyPr lIns="91425" tIns="91425" rIns="91425" bIns="91425" anchor="t" anchorCtr="0">
            <a:spAutoFit/>
          </a:bodyPr>
          <a:lstStyle/>
          <a:p>
            <a:pPr marL="457200" lvl="0" indent="-381000" rtl="0">
              <a:lnSpc>
                <a:spcPct val="110000"/>
              </a:lnSpc>
              <a:spcBef>
                <a:spcPts val="1000"/>
              </a:spcBef>
              <a:buClr>
                <a:srgbClr val="000000"/>
              </a:buClr>
              <a:buSzPct val="100000"/>
              <a:buFont typeface="Arial"/>
              <a:buChar char="●"/>
            </a:pPr>
            <a:r>
              <a:rPr lang="en" sz="2400" dirty="0">
                <a:solidFill>
                  <a:srgbClr val="000000"/>
                </a:solidFill>
              </a:rPr>
              <a:t>Declare a </a:t>
            </a:r>
            <a:r>
              <a:rPr lang="en" sz="2400" b="1" dirty="0">
                <a:solidFill>
                  <a:srgbClr val="000000"/>
                </a:solidFill>
              </a:rPr>
              <a:t>constructor</a:t>
            </a:r>
            <a:r>
              <a:rPr lang="en" sz="2400" dirty="0">
                <a:solidFill>
                  <a:srgbClr val="000000"/>
                </a:solidFill>
              </a:rPr>
              <a:t> (a method called whenever an object is “born”)</a:t>
            </a:r>
          </a:p>
          <a:p>
            <a:pPr lvl="0" defTabSz="571500" rtl="0">
              <a:lnSpc>
                <a:spcPct val="110000"/>
              </a:lnSpc>
              <a:spcBef>
                <a:spcPts val="1000"/>
              </a:spcBef>
              <a:buNone/>
            </a:pPr>
            <a:r>
              <a:rPr lang="en" sz="2400" dirty="0">
                <a:solidFill>
                  <a:srgbClr val="073763"/>
                </a:solidFill>
                <a:latin typeface="Consolas"/>
                <a:ea typeface="Consolas"/>
                <a:cs typeface="Consolas"/>
                <a:sym typeface="Consolas"/>
              </a:rPr>
              <a:t>	</a:t>
            </a:r>
            <a:r>
              <a:rPr lang="en-US" sz="2400" dirty="0">
                <a:solidFill>
                  <a:srgbClr val="073763"/>
                </a:solidFill>
                <a:latin typeface="Consolas"/>
                <a:ea typeface="Consolas"/>
                <a:cs typeface="Consolas"/>
                <a:sym typeface="Consolas"/>
              </a:rPr>
              <a:t>		</a:t>
            </a:r>
            <a:r>
              <a:rPr lang="en" sz="2400" dirty="0">
                <a:solidFill>
                  <a:srgbClr val="0000FF"/>
                </a:solidFill>
                <a:latin typeface="Consolas"/>
                <a:ea typeface="Consolas"/>
                <a:cs typeface="Consolas"/>
                <a:sym typeface="Consolas"/>
              </a:rPr>
              <a:t>public Calculator() {</a:t>
            </a:r>
          </a:p>
          <a:p>
            <a:pPr lvl="0" defTabSz="571500" rtl="0">
              <a:lnSpc>
                <a:spcPct val="110000"/>
              </a:lnSpc>
              <a:spcBef>
                <a:spcPts val="1000"/>
              </a:spcBef>
              <a:buNone/>
            </a:pPr>
            <a:r>
              <a:rPr lang="en" sz="2400" dirty="0">
                <a:solidFill>
                  <a:srgbClr val="073763"/>
                </a:solidFill>
                <a:latin typeface="Consolas"/>
                <a:ea typeface="Consolas"/>
                <a:cs typeface="Consolas"/>
                <a:sym typeface="Consolas"/>
              </a:rPr>
              <a:t>		</a:t>
            </a:r>
            <a:r>
              <a:rPr lang="en-US" sz="2400" dirty="0">
                <a:solidFill>
                  <a:srgbClr val="073763"/>
                </a:solidFill>
                <a:latin typeface="Consolas"/>
                <a:ea typeface="Consolas"/>
                <a:cs typeface="Consolas"/>
                <a:sym typeface="Consolas"/>
              </a:rPr>
              <a:t>		</a:t>
            </a:r>
            <a:r>
              <a:rPr lang="en" sz="2400" dirty="0">
                <a:solidFill>
                  <a:srgbClr val="999999"/>
                </a:solidFill>
                <a:latin typeface="Consolas"/>
                <a:ea typeface="Consolas"/>
                <a:cs typeface="Consolas"/>
                <a:sym typeface="Consolas"/>
              </a:rPr>
              <a:t>// code for setting up Calculator</a:t>
            </a:r>
          </a:p>
          <a:p>
            <a:pPr lvl="0" defTabSz="571500" rtl="0">
              <a:lnSpc>
                <a:spcPct val="110000"/>
              </a:lnSpc>
              <a:spcBef>
                <a:spcPts val="1000"/>
              </a:spcBef>
              <a:buNone/>
            </a:pPr>
            <a:r>
              <a:rPr lang="en" sz="2400" dirty="0">
                <a:solidFill>
                  <a:srgbClr val="073763"/>
                </a:solidFill>
                <a:latin typeface="Consolas"/>
                <a:ea typeface="Consolas"/>
                <a:cs typeface="Consolas"/>
                <a:sym typeface="Consolas"/>
              </a:rPr>
              <a:t>	</a:t>
            </a:r>
            <a:r>
              <a:rPr lang="en-US" sz="2400" dirty="0">
                <a:solidFill>
                  <a:srgbClr val="073763"/>
                </a:solidFill>
                <a:latin typeface="Consolas"/>
                <a:ea typeface="Consolas"/>
                <a:cs typeface="Consolas"/>
                <a:sym typeface="Consolas"/>
              </a:rPr>
              <a:t>		</a:t>
            </a:r>
            <a:r>
              <a:rPr lang="en" sz="2400" dirty="0">
                <a:solidFill>
                  <a:srgbClr val="0000FF"/>
                </a:solidFill>
                <a:latin typeface="Consolas"/>
                <a:ea typeface="Consolas"/>
                <a:cs typeface="Consolas"/>
                <a:sym typeface="Consolas"/>
              </a:rPr>
              <a:t>}</a:t>
            </a:r>
          </a:p>
          <a:p>
            <a:pPr marL="457200" lvl="0" indent="-381000" rtl="0">
              <a:lnSpc>
                <a:spcPct val="110000"/>
              </a:lnSpc>
              <a:spcBef>
                <a:spcPts val="1000"/>
              </a:spcBef>
              <a:buClr>
                <a:schemeClr val="dk1"/>
              </a:buClr>
              <a:buSzPct val="100000"/>
              <a:buFont typeface="Arial"/>
              <a:buChar char="●"/>
            </a:pPr>
            <a:r>
              <a:rPr lang="en" sz="2400" dirty="0"/>
              <a:t>Create an </a:t>
            </a:r>
            <a:r>
              <a:rPr lang="en" sz="2400" b="1" dirty="0"/>
              <a:t>instance</a:t>
            </a:r>
            <a:r>
              <a:rPr lang="en" sz="2400" dirty="0"/>
              <a:t> of a class with the </a:t>
            </a:r>
            <a:r>
              <a:rPr lang="en" sz="2400" dirty="0">
                <a:solidFill>
                  <a:srgbClr val="0000FF"/>
                </a:solidFill>
                <a:latin typeface="Consolas"/>
                <a:ea typeface="Consolas"/>
                <a:cs typeface="Consolas"/>
                <a:sym typeface="Consolas"/>
              </a:rPr>
              <a:t>new</a:t>
            </a:r>
            <a:r>
              <a:rPr lang="en" sz="2400" dirty="0">
                <a:solidFill>
                  <a:srgbClr val="0000FF"/>
                </a:solidFill>
              </a:rPr>
              <a:t> </a:t>
            </a:r>
            <a:r>
              <a:rPr lang="en" sz="2400" dirty="0"/>
              <a:t>keyword</a:t>
            </a:r>
          </a:p>
          <a:p>
            <a:pPr lvl="0" rtl="0">
              <a:lnSpc>
                <a:spcPct val="110000"/>
              </a:lnSpc>
              <a:spcBef>
                <a:spcPts val="1000"/>
              </a:spcBef>
              <a:buNone/>
            </a:pPr>
            <a:r>
              <a:rPr lang="en" sz="2400" dirty="0"/>
              <a:t>	</a:t>
            </a:r>
            <a:r>
              <a:rPr lang="en-US" sz="2400" dirty="0"/>
              <a:t>	</a:t>
            </a:r>
            <a:r>
              <a:rPr lang="en-US" sz="2400" dirty="0">
                <a:solidFill>
                  <a:srgbClr val="0000FF"/>
                </a:solidFill>
              </a:rPr>
              <a:t>   </a:t>
            </a:r>
            <a:r>
              <a:rPr lang="en" sz="2400" dirty="0">
                <a:solidFill>
                  <a:srgbClr val="0000FF"/>
                </a:solidFill>
                <a:latin typeface="Consolas"/>
                <a:ea typeface="Consolas"/>
                <a:cs typeface="Consolas"/>
                <a:sym typeface="Consolas"/>
              </a:rPr>
              <a:t>new Calculator();</a:t>
            </a:r>
          </a:p>
        </p:txBody>
      </p:sp>
    </p:spTree>
    <p:extLst>
      <p:ext uri="{BB962C8B-B14F-4D97-AF65-F5344CB8AC3E}">
        <p14:creationId xmlns:p14="http://schemas.microsoft.com/office/powerpoint/2010/main" val="6840824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10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xEl>
                                              <p:pRg st="2" end="2"/>
                                            </p:txEl>
                                          </p:spTgt>
                                        </p:tgtEl>
                                        <p:attrNameLst>
                                          <p:attrName>style.visibility</p:attrName>
                                        </p:attrNameLst>
                                      </p:cBhvr>
                                      <p:to>
                                        <p:strVal val="visible"/>
                                      </p:to>
                                    </p:set>
                                    <p:animEffect transition="in" filter="fade">
                                      <p:cBhvr>
                                        <p:cTn id="15" dur="500"/>
                                        <p:tgtEl>
                                          <p:spTgt spid="4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xEl>
                                              <p:pRg st="3" end="3"/>
                                            </p:txEl>
                                          </p:spTgt>
                                        </p:tgtEl>
                                        <p:attrNameLst>
                                          <p:attrName>style.visibility</p:attrName>
                                        </p:attrNameLst>
                                      </p:cBhvr>
                                      <p:to>
                                        <p:strVal val="visible"/>
                                      </p:to>
                                    </p:set>
                                    <p:animEffect transition="in" filter="fade">
                                      <p:cBhvr>
                                        <p:cTn id="18" dur="500"/>
                                        <p:tgtEl>
                                          <p:spTgt spid="4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1000"/>
                                        <p:tgtEl>
                                          <p:spTgt spid="4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
                                            <p:txEl>
                                              <p:pRg st="5" end="5"/>
                                            </p:txEl>
                                          </p:spTgt>
                                        </p:tgtEl>
                                        <p:attrNameLst>
                                          <p:attrName>style.visibility</p:attrName>
                                        </p:attrNameLst>
                                      </p:cBhvr>
                                      <p:to>
                                        <p:strVal val="visible"/>
                                      </p:to>
                                    </p:set>
                                    <p:animEffect transition="in" filter="fade">
                                      <p:cBhvr>
                                        <p:cTn id="28" dur="500"/>
                                        <p:tgtEl>
                                          <p:spTgt spid="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Shape 863"/>
          <p:cNvSpPr txBox="1">
            <a:spLocks noGrp="1"/>
          </p:cNvSpPr>
          <p:nvPr>
            <p:ph type="title"/>
          </p:nvPr>
        </p:nvSpPr>
        <p:spPr>
          <a:xfrm>
            <a:off x="457200" y="270416"/>
            <a:ext cx="8229600" cy="683234"/>
          </a:xfrm>
          <a:prstGeom prst="rect">
            <a:avLst/>
          </a:prstGeom>
        </p:spPr>
        <p:txBody>
          <a:bodyPr lIns="91425" tIns="91425" rIns="91425" bIns="91425" anchor="b" anchorCtr="0">
            <a:spAutoFit/>
          </a:bodyPr>
          <a:lstStyle/>
          <a:p>
            <a:pPr>
              <a:spcBef>
                <a:spcPts val="0"/>
              </a:spcBef>
              <a:buNone/>
            </a:pPr>
            <a:r>
              <a:rPr lang="en" dirty="0"/>
              <a:t>Another Example: Association (1/6)</a:t>
            </a:r>
          </a:p>
        </p:txBody>
      </p:sp>
      <p:sp>
        <p:nvSpPr>
          <p:cNvPr id="865" name="Shape 865"/>
          <p:cNvSpPr txBox="1">
            <a:spLocks noGrp="1"/>
          </p:cNvSpPr>
          <p:nvPr>
            <p:ph type="body" idx="2"/>
          </p:nvPr>
        </p:nvSpPr>
        <p:spPr>
          <a:xfrm>
            <a:off x="4671157" y="953650"/>
            <a:ext cx="4692274" cy="3674822"/>
          </a:xfrm>
          <a:prstGeom prst="rect">
            <a:avLst/>
          </a:prstGeom>
        </p:spPr>
        <p:txBody>
          <a:bodyPr wrap="square" lIns="91425" tIns="91425" rIns="91425" bIns="91425" anchor="t" anchorCtr="0">
            <a:spAutoFit/>
          </a:bodyPr>
          <a:lstStyle/>
          <a:p>
            <a:pPr lvl="0" defTabSz="403225" rtl="0">
              <a:spcBef>
                <a:spcPts val="0"/>
              </a:spcBef>
              <a:buNone/>
            </a:pPr>
            <a:r>
              <a:rPr lang="en" sz="1400" dirty="0">
                <a:latin typeface="Consolas"/>
                <a:ea typeface="Consolas"/>
                <a:cs typeface="Consolas"/>
                <a:sym typeface="Consolas"/>
              </a:rPr>
              <a:t>public class CS15Professor {</a:t>
            </a:r>
          </a:p>
          <a:p>
            <a:pPr lvl="0" defTabSz="403225" rtl="0">
              <a:spcBef>
                <a:spcPts val="0"/>
              </a:spcBef>
              <a:buNone/>
            </a:pPr>
            <a:endParaRPr sz="1400" dirty="0">
              <a:latin typeface="Consolas"/>
              <a:ea typeface="Consolas"/>
              <a:cs typeface="Consolas"/>
              <a:sym typeface="Consolas"/>
            </a:endParaRPr>
          </a:p>
          <a:p>
            <a:pPr lvl="0" defTabSz="403225" rtl="0">
              <a:spcBef>
                <a:spcPts val="0"/>
              </a:spcBef>
              <a:buClr>
                <a:schemeClr val="dk1"/>
              </a:buClr>
              <a:buSzPct val="78571"/>
              <a:buFont typeface="Arial"/>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 declare instance variables here</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and here…</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and here…</a:t>
            </a:r>
            <a:endParaRPr lang="en-US" sz="1400" b="1" dirty="0">
              <a:solidFill>
                <a:srgbClr val="FF0000"/>
              </a:solidFill>
              <a:latin typeface="Consolas"/>
              <a:ea typeface="Consolas"/>
              <a:cs typeface="Consolas"/>
              <a:sym typeface="Consolas"/>
            </a:endParaRPr>
          </a:p>
          <a:p>
            <a:pPr lvl="0" defTabSz="403225" rtl="0">
              <a:spcBef>
                <a:spcPts val="0"/>
              </a:spcBef>
              <a:buClr>
                <a:schemeClr val="dk1"/>
              </a:buClr>
              <a:buSzPct val="78571"/>
              <a:buFont typeface="Arial"/>
              <a:buNone/>
            </a:pPr>
            <a:r>
              <a:rPr lang="en-US" sz="1400" b="1" dirty="0">
                <a:solidFill>
                  <a:srgbClr val="FF0000"/>
                </a:solidFill>
                <a:latin typeface="Consolas"/>
                <a:ea typeface="Consolas"/>
                <a:cs typeface="Consolas"/>
                <a:sym typeface="Consolas"/>
              </a:rPr>
              <a:t>	// and here!</a:t>
            </a:r>
            <a:endParaRPr lang="en" sz="1400" b="1" dirty="0">
              <a:solidFill>
                <a:srgbClr val="FF0000"/>
              </a:solidFill>
              <a:latin typeface="Consolas"/>
              <a:ea typeface="Consolas"/>
              <a:cs typeface="Consolas"/>
              <a:sym typeface="Consolas"/>
            </a:endParaRP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public CS15Professor(</a:t>
            </a:r>
            <a:r>
              <a:rPr lang="en" sz="1400" b="1" dirty="0">
                <a:solidFill>
                  <a:srgbClr val="FF0000"/>
                </a:solidFill>
                <a:latin typeface="Consolas"/>
                <a:ea typeface="Consolas"/>
                <a:cs typeface="Consolas"/>
                <a:sym typeface="Consolas"/>
              </a:rPr>
              <a:t>/* parameters */</a:t>
            </a: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endParaRPr sz="1400" dirty="0">
              <a:latin typeface="Consolas"/>
              <a:ea typeface="Consolas"/>
              <a:cs typeface="Consolas"/>
              <a:sym typeface="Consolas"/>
            </a:endParaRPr>
          </a:p>
          <a:p>
            <a:pPr lvl="0" defTabSz="403225" rtl="0">
              <a:spcBef>
                <a:spcPts val="0"/>
              </a:spcBef>
              <a:buClr>
                <a:schemeClr val="dk1"/>
              </a:buClr>
              <a:buSzPct val="78571"/>
              <a:buFont typeface="Arial"/>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 initialize instance variables!</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t>
            </a:r>
            <a:endParaRPr lang="en-US" sz="1400" b="1" dirty="0">
              <a:solidFill>
                <a:srgbClr val="FF0000"/>
              </a:solidFill>
              <a:latin typeface="Consolas"/>
              <a:ea typeface="Consolas"/>
              <a:cs typeface="Consolas"/>
              <a:sym typeface="Consolas"/>
            </a:endParaRPr>
          </a:p>
          <a:p>
            <a:pPr lvl="0" defTabSz="403225" rtl="0">
              <a:spcBef>
                <a:spcPts val="0"/>
              </a:spcBef>
              <a:buClr>
                <a:schemeClr val="dk1"/>
              </a:buClr>
              <a:buSzPct val="78571"/>
              <a:buFont typeface="Arial"/>
              <a:buNone/>
            </a:pPr>
            <a:r>
              <a:rPr lang="en-US" sz="1400" b="1" dirty="0">
                <a:solidFill>
                  <a:srgbClr val="FF0000"/>
                </a:solidFill>
                <a:latin typeface="Consolas"/>
                <a:ea typeface="Consolas"/>
                <a:cs typeface="Consolas"/>
                <a:sym typeface="Consolas"/>
              </a:rPr>
              <a:t>		// …</a:t>
            </a:r>
            <a:endParaRPr lang="en" sz="1400" b="1" dirty="0">
              <a:solidFill>
                <a:srgbClr val="FF0000"/>
              </a:solidFill>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r>
              <a:rPr lang="en" sz="1400" dirty="0">
                <a:solidFill>
                  <a:srgbClr val="B7B7B7"/>
                </a:solidFill>
                <a:latin typeface="Consolas"/>
                <a:ea typeface="Consolas"/>
                <a:cs typeface="Consolas"/>
                <a:sym typeface="Consolas"/>
              </a:rPr>
              <a:t>/* additional methods elided */</a:t>
            </a:r>
          </a:p>
          <a:p>
            <a:pPr lvl="0" defTabSz="403225" rtl="0">
              <a:spcBef>
                <a:spcPts val="0"/>
              </a:spcBef>
              <a:buNone/>
            </a:pPr>
            <a:r>
              <a:rPr lang="en" sz="1400" dirty="0">
                <a:latin typeface="Consolas"/>
                <a:ea typeface="Consolas"/>
                <a:cs typeface="Consolas"/>
                <a:sym typeface="Consolas"/>
              </a:rPr>
              <a:t>}</a:t>
            </a:r>
          </a:p>
        </p:txBody>
      </p:sp>
      <p:sp>
        <p:nvSpPr>
          <p:cNvPr id="2" name="Rectangle 1"/>
          <p:cNvSpPr/>
          <p:nvPr/>
        </p:nvSpPr>
        <p:spPr>
          <a:xfrm>
            <a:off x="457199" y="953650"/>
            <a:ext cx="4213957" cy="4031873"/>
          </a:xfrm>
          <a:prstGeom prst="rect">
            <a:avLst/>
          </a:prstGeom>
        </p:spPr>
        <p:txBody>
          <a:bodyPr wrap="square">
            <a:spAutoFit/>
          </a:bodyPr>
          <a:lstStyle/>
          <a:p>
            <a:pPr marL="457200" lvl="0" indent="-381000">
              <a:spcAft>
                <a:spcPts val="1000"/>
              </a:spcAft>
              <a:buClr>
                <a:schemeClr val="dk1"/>
              </a:buClr>
              <a:buSzPct val="100000"/>
              <a:buFont typeface="Arial"/>
              <a:buChar char="●"/>
            </a:pPr>
            <a:r>
              <a:rPr lang="en" sz="2100" dirty="0"/>
              <a:t>Here we have the class </a:t>
            </a:r>
            <a:r>
              <a:rPr lang="en" sz="2100" dirty="0">
                <a:solidFill>
                  <a:srgbClr val="0000FF"/>
                </a:solidFill>
                <a:latin typeface="Consolas"/>
                <a:ea typeface="Consolas"/>
                <a:cs typeface="Consolas"/>
                <a:sym typeface="Consolas"/>
              </a:rPr>
              <a:t>CS15Professor</a:t>
            </a:r>
            <a:endParaRPr lang="en-US" sz="2100" dirty="0">
              <a:solidFill>
                <a:srgbClr val="0000FF"/>
              </a:solidFill>
              <a:latin typeface="Consolas"/>
              <a:ea typeface="Consolas"/>
              <a:cs typeface="Consolas"/>
              <a:sym typeface="Consolas"/>
            </a:endParaRPr>
          </a:p>
          <a:p>
            <a:pPr marL="457200" lvl="0" indent="-381000">
              <a:spcAft>
                <a:spcPts val="1000"/>
              </a:spcAft>
              <a:buClr>
                <a:schemeClr val="dk1"/>
              </a:buClr>
              <a:buSzPct val="100000"/>
              <a:buFont typeface="Arial"/>
              <a:buChar char="●"/>
            </a:pPr>
            <a:r>
              <a:rPr lang="en" sz="2100" dirty="0"/>
              <a:t>We want </a:t>
            </a:r>
            <a:r>
              <a:rPr lang="en" sz="2100" dirty="0">
                <a:solidFill>
                  <a:srgbClr val="0000FF"/>
                </a:solidFill>
                <a:latin typeface="Consolas"/>
                <a:ea typeface="Consolas"/>
                <a:cs typeface="Consolas"/>
                <a:sym typeface="Consolas"/>
              </a:rPr>
              <a:t>CS15Professor</a:t>
            </a:r>
            <a:r>
              <a:rPr lang="en" sz="2100" dirty="0"/>
              <a:t> to know about his Head TAs</a:t>
            </a:r>
            <a:r>
              <a:rPr lang="en-US" sz="2100" dirty="0"/>
              <a:t>—</a:t>
            </a:r>
            <a:r>
              <a:rPr lang="en" sz="2100" dirty="0"/>
              <a:t>he didn’t create them or vice versa, hence no containment – they are peer objects</a:t>
            </a:r>
            <a:endParaRPr lang="en-US" sz="2100" dirty="0"/>
          </a:p>
          <a:p>
            <a:pPr marL="457200" lvl="0" indent="-381000">
              <a:spcAft>
                <a:spcPts val="1000"/>
              </a:spcAft>
              <a:buClr>
                <a:schemeClr val="dk1"/>
              </a:buClr>
              <a:buSzPct val="100000"/>
              <a:buFont typeface="Arial"/>
              <a:buChar char="●"/>
            </a:pPr>
            <a:r>
              <a:rPr lang="en" sz="2100" dirty="0"/>
              <a:t>And we also want Head T</a:t>
            </a:r>
            <a:r>
              <a:rPr lang="en-US" sz="2100" dirty="0"/>
              <a:t>As to know about </a:t>
            </a:r>
            <a:r>
              <a:rPr lang="en-US" sz="2100" dirty="0">
                <a:solidFill>
                  <a:srgbClr val="0000FF"/>
                </a:solidFill>
                <a:latin typeface="Consolas" panose="020B0609020204030204" pitchFamily="49" charset="0"/>
                <a:cs typeface="Consolas" panose="020B0609020204030204" pitchFamily="49" charset="0"/>
              </a:rPr>
              <a:t>CS15Professor</a:t>
            </a:r>
            <a:endParaRPr lang="en" sz="2100" dirty="0"/>
          </a:p>
          <a:p>
            <a:pPr marL="457200" lvl="0" indent="-381000">
              <a:spcAft>
                <a:spcPts val="1000"/>
              </a:spcAft>
              <a:buClr>
                <a:schemeClr val="dk1"/>
              </a:buClr>
              <a:buSzPct val="100000"/>
              <a:buFont typeface="Arial"/>
              <a:buChar char="●"/>
            </a:pPr>
            <a:r>
              <a:rPr lang="en" sz="2100" dirty="0"/>
              <a:t>Let’s set up associations!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fade">
                                      <p:cBhvr>
                                        <p:cTn id="7" dur="500"/>
                                        <p:tgtEl>
                                          <p:spTgt spid="86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Shape 863"/>
          <p:cNvSpPr txBox="1">
            <a:spLocks noGrp="1"/>
          </p:cNvSpPr>
          <p:nvPr>
            <p:ph type="title"/>
          </p:nvPr>
        </p:nvSpPr>
        <p:spPr>
          <a:xfrm>
            <a:off x="457200" y="270416"/>
            <a:ext cx="8229600" cy="683234"/>
          </a:xfrm>
          <a:prstGeom prst="rect">
            <a:avLst/>
          </a:prstGeom>
        </p:spPr>
        <p:txBody>
          <a:bodyPr lIns="91425" tIns="91425" rIns="91425" bIns="91425" anchor="b" anchorCtr="0">
            <a:spAutoFit/>
          </a:bodyPr>
          <a:lstStyle/>
          <a:p>
            <a:r>
              <a:rPr lang="en" dirty="0"/>
              <a:t>Another Example: Association (2/6)</a:t>
            </a:r>
          </a:p>
        </p:txBody>
      </p:sp>
      <p:sp>
        <p:nvSpPr>
          <p:cNvPr id="865" name="Shape 865"/>
          <p:cNvSpPr txBox="1">
            <a:spLocks noGrp="1"/>
          </p:cNvSpPr>
          <p:nvPr>
            <p:ph type="body" idx="2"/>
          </p:nvPr>
        </p:nvSpPr>
        <p:spPr>
          <a:xfrm>
            <a:off x="4671157" y="953650"/>
            <a:ext cx="4692274" cy="3674822"/>
          </a:xfrm>
          <a:prstGeom prst="rect">
            <a:avLst/>
          </a:prstGeom>
        </p:spPr>
        <p:txBody>
          <a:bodyPr wrap="square" lIns="91425" tIns="91425" rIns="91425" bIns="91425" anchor="t" anchorCtr="0">
            <a:spAutoFit/>
          </a:bodyPr>
          <a:lstStyle/>
          <a:p>
            <a:pPr lvl="0" defTabSz="403225" rtl="0">
              <a:spcBef>
                <a:spcPts val="0"/>
              </a:spcBef>
              <a:buNone/>
            </a:pPr>
            <a:r>
              <a:rPr lang="en" sz="1400" dirty="0">
                <a:latin typeface="Consolas"/>
                <a:ea typeface="Consolas"/>
                <a:cs typeface="Consolas"/>
                <a:sym typeface="Consolas"/>
              </a:rPr>
              <a:t>public class CS15Professor {</a:t>
            </a:r>
          </a:p>
          <a:p>
            <a:pPr lvl="0" defTabSz="403225" rtl="0">
              <a:spcBef>
                <a:spcPts val="0"/>
              </a:spcBef>
              <a:buNone/>
            </a:pPr>
            <a:endParaRPr sz="1400" dirty="0">
              <a:latin typeface="Consolas"/>
              <a:ea typeface="Consolas"/>
              <a:cs typeface="Consolas"/>
              <a:sym typeface="Consolas"/>
            </a:endParaRPr>
          </a:p>
          <a:p>
            <a:pPr lvl="0" defTabSz="403225" rtl="0">
              <a:spcBef>
                <a:spcPts val="0"/>
              </a:spcBef>
              <a:buClr>
                <a:schemeClr val="dk1"/>
              </a:buClr>
              <a:buSzPct val="78571"/>
              <a:buFont typeface="Arial"/>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 declare instance variables here</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and here…</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and here…</a:t>
            </a:r>
            <a:endParaRPr lang="en-US" sz="1400" b="1" dirty="0">
              <a:solidFill>
                <a:srgbClr val="FF0000"/>
              </a:solidFill>
              <a:latin typeface="Consolas"/>
              <a:ea typeface="Consolas"/>
              <a:cs typeface="Consolas"/>
              <a:sym typeface="Consolas"/>
            </a:endParaRPr>
          </a:p>
          <a:p>
            <a:pPr lvl="0" defTabSz="403225" rtl="0">
              <a:spcBef>
                <a:spcPts val="0"/>
              </a:spcBef>
              <a:buClr>
                <a:schemeClr val="dk1"/>
              </a:buClr>
              <a:buSzPct val="78571"/>
              <a:buFont typeface="Arial"/>
              <a:buNone/>
            </a:pPr>
            <a:r>
              <a:rPr lang="en-US" sz="1400" b="1" dirty="0">
                <a:solidFill>
                  <a:srgbClr val="FF0000"/>
                </a:solidFill>
                <a:latin typeface="Consolas"/>
                <a:ea typeface="Consolas"/>
                <a:cs typeface="Consolas"/>
                <a:sym typeface="Consolas"/>
              </a:rPr>
              <a:t>	// and here!</a:t>
            </a:r>
            <a:endParaRPr lang="en" sz="1400" b="1" dirty="0">
              <a:solidFill>
                <a:srgbClr val="FF0000"/>
              </a:solidFill>
              <a:latin typeface="Consolas"/>
              <a:ea typeface="Consolas"/>
              <a:cs typeface="Consolas"/>
              <a:sym typeface="Consolas"/>
            </a:endParaRP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public CS15Professor(</a:t>
            </a:r>
            <a:r>
              <a:rPr lang="en" sz="1400" b="1" dirty="0">
                <a:solidFill>
                  <a:srgbClr val="FF0000"/>
                </a:solidFill>
                <a:latin typeface="Consolas"/>
                <a:ea typeface="Consolas"/>
                <a:cs typeface="Consolas"/>
                <a:sym typeface="Consolas"/>
              </a:rPr>
              <a:t>/* parameters */</a:t>
            </a: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endParaRPr sz="1400" dirty="0">
              <a:latin typeface="Consolas"/>
              <a:ea typeface="Consolas"/>
              <a:cs typeface="Consolas"/>
              <a:sym typeface="Consolas"/>
            </a:endParaRPr>
          </a:p>
          <a:p>
            <a:pPr lvl="0" defTabSz="403225" rtl="0">
              <a:spcBef>
                <a:spcPts val="0"/>
              </a:spcBef>
              <a:buClr>
                <a:schemeClr val="dk1"/>
              </a:buClr>
              <a:buSzPct val="78571"/>
              <a:buFont typeface="Arial"/>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 initialize instance variables!</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t>
            </a:r>
          </a:p>
          <a:p>
            <a:pPr lvl="0" defTabSz="403225" rtl="0">
              <a:spcBef>
                <a:spcPts val="0"/>
              </a:spcBef>
              <a:buClr>
                <a:schemeClr val="dk1"/>
              </a:buClr>
              <a:buSzPct val="78571"/>
              <a:buFont typeface="Arial"/>
              <a:buNone/>
            </a:pPr>
            <a:r>
              <a:rPr lang="en" sz="1400" b="1" dirty="0">
                <a:solidFill>
                  <a:srgbClr val="FF0000"/>
                </a:solidFill>
                <a:latin typeface="Consolas"/>
                <a:ea typeface="Consolas"/>
                <a:cs typeface="Consolas"/>
                <a:sym typeface="Consolas"/>
              </a:rPr>
              <a:t>		// …</a:t>
            </a:r>
            <a:endParaRPr lang="en-US" sz="1400" b="1" dirty="0">
              <a:solidFill>
                <a:srgbClr val="FF0000"/>
              </a:solidFill>
              <a:latin typeface="Consolas"/>
              <a:ea typeface="Consolas"/>
              <a:cs typeface="Consolas"/>
              <a:sym typeface="Consolas"/>
            </a:endParaRPr>
          </a:p>
          <a:p>
            <a:pPr lvl="0" defTabSz="403225" rtl="0">
              <a:spcBef>
                <a:spcPts val="0"/>
              </a:spcBef>
              <a:buClr>
                <a:schemeClr val="dk1"/>
              </a:buClr>
              <a:buSzPct val="78571"/>
              <a:buFont typeface="Arial"/>
              <a:buNone/>
            </a:pPr>
            <a:r>
              <a:rPr lang="en-US" sz="1400" b="1" dirty="0">
                <a:solidFill>
                  <a:srgbClr val="FF0000"/>
                </a:solidFill>
                <a:latin typeface="Consolas"/>
                <a:ea typeface="Consolas"/>
                <a:cs typeface="Consolas"/>
                <a:sym typeface="Consolas"/>
              </a:rPr>
              <a:t>		// …</a:t>
            </a:r>
            <a:endParaRPr lang="en" sz="1400" b="1" dirty="0">
              <a:solidFill>
                <a:srgbClr val="FF0000"/>
              </a:solidFill>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r>
              <a:rPr lang="en" sz="1400" dirty="0">
                <a:solidFill>
                  <a:srgbClr val="B7B7B7"/>
                </a:solidFill>
                <a:latin typeface="Consolas"/>
                <a:ea typeface="Consolas"/>
                <a:cs typeface="Consolas"/>
                <a:sym typeface="Consolas"/>
              </a:rPr>
              <a:t>/* additional methods elided */</a:t>
            </a:r>
          </a:p>
          <a:p>
            <a:pPr lvl="0" defTabSz="403225" rtl="0">
              <a:spcBef>
                <a:spcPts val="0"/>
              </a:spcBef>
              <a:buNone/>
            </a:pPr>
            <a:r>
              <a:rPr lang="en" sz="1400" dirty="0">
                <a:latin typeface="Consolas"/>
                <a:ea typeface="Consolas"/>
                <a:cs typeface="Consolas"/>
                <a:sym typeface="Consolas"/>
              </a:rPr>
              <a:t>}</a:t>
            </a:r>
          </a:p>
        </p:txBody>
      </p:sp>
      <p:sp>
        <p:nvSpPr>
          <p:cNvPr id="2" name="Rectangle 1"/>
          <p:cNvSpPr/>
          <p:nvPr/>
        </p:nvSpPr>
        <p:spPr>
          <a:xfrm>
            <a:off x="344128" y="953650"/>
            <a:ext cx="4275657" cy="4072910"/>
          </a:xfrm>
          <a:prstGeom prst="rect">
            <a:avLst/>
          </a:prstGeom>
        </p:spPr>
        <p:txBody>
          <a:bodyPr wrap="square">
            <a:spAutoFit/>
          </a:bodyPr>
          <a:lstStyle/>
          <a:p>
            <a:pPr marL="457200" lvl="0" indent="-342900">
              <a:spcAft>
                <a:spcPts val="1000"/>
              </a:spcAft>
              <a:buClr>
                <a:schemeClr val="dk1"/>
              </a:buClr>
              <a:buSzPct val="100000"/>
              <a:buFont typeface="Arial"/>
              <a:buChar char="●"/>
            </a:pPr>
            <a:r>
              <a:rPr lang="en" sz="2200" dirty="0"/>
              <a:t>The </a:t>
            </a:r>
            <a:r>
              <a:rPr lang="en" sz="2200" dirty="0">
                <a:solidFill>
                  <a:srgbClr val="0000FF"/>
                </a:solidFill>
                <a:latin typeface="Consolas"/>
                <a:ea typeface="Consolas"/>
                <a:cs typeface="Consolas"/>
                <a:sym typeface="Consolas"/>
              </a:rPr>
              <a:t>CS15Professor</a:t>
            </a:r>
            <a:r>
              <a:rPr lang="en" sz="2200" dirty="0"/>
              <a:t> needs to know about </a:t>
            </a:r>
            <a:r>
              <a:rPr lang="en-US" sz="2200" dirty="0"/>
              <a:t>5</a:t>
            </a:r>
            <a:r>
              <a:rPr lang="en" sz="2200" dirty="0"/>
              <a:t> Head TAs, all of whom will be instances of the class </a:t>
            </a:r>
            <a:r>
              <a:rPr lang="en" sz="2200" dirty="0" err="1">
                <a:solidFill>
                  <a:srgbClr val="0000FF"/>
                </a:solidFill>
                <a:latin typeface="Consolas"/>
                <a:ea typeface="Consolas"/>
                <a:cs typeface="Consolas"/>
                <a:sym typeface="Consolas"/>
              </a:rPr>
              <a:t>HeadTA</a:t>
            </a:r>
            <a:endParaRPr lang="en" sz="2200" dirty="0">
              <a:solidFill>
                <a:srgbClr val="0000FF"/>
              </a:solidFill>
              <a:latin typeface="Consolas"/>
              <a:ea typeface="Consolas"/>
              <a:cs typeface="Consolas"/>
              <a:sym typeface="Consolas"/>
            </a:endParaRPr>
          </a:p>
          <a:p>
            <a:pPr marL="457200" lvl="0" indent="-342900">
              <a:spcAft>
                <a:spcPts val="1000"/>
              </a:spcAft>
              <a:buClr>
                <a:srgbClr val="000000"/>
              </a:buClr>
              <a:buSzPct val="100000"/>
              <a:buFont typeface="Arial"/>
              <a:buChar char="●"/>
            </a:pPr>
            <a:r>
              <a:rPr lang="en" sz="2200" dirty="0"/>
              <a:t>Once he knows about them, he can call methods of the class </a:t>
            </a:r>
            <a:r>
              <a:rPr lang="en" sz="2200" dirty="0" err="1">
                <a:solidFill>
                  <a:srgbClr val="0000FF"/>
                </a:solidFill>
                <a:latin typeface="Consolas"/>
                <a:ea typeface="Consolas"/>
                <a:cs typeface="Consolas"/>
              </a:rPr>
              <a:t>HeadTA</a:t>
            </a:r>
            <a:r>
              <a:rPr lang="en" sz="2200" dirty="0"/>
              <a:t> on them:  </a:t>
            </a:r>
            <a:r>
              <a:rPr lang="en" sz="2200" dirty="0" err="1">
                <a:solidFill>
                  <a:srgbClr val="0000FF"/>
                </a:solidFill>
                <a:latin typeface="Consolas"/>
                <a:ea typeface="Consolas"/>
                <a:cs typeface="Consolas"/>
                <a:sym typeface="Consolas"/>
              </a:rPr>
              <a:t>remindHeadTA</a:t>
            </a:r>
            <a:r>
              <a:rPr lang="en" sz="2200" dirty="0"/>
              <a:t>, </a:t>
            </a:r>
            <a:r>
              <a:rPr lang="en" sz="2200" dirty="0" err="1">
                <a:solidFill>
                  <a:srgbClr val="0000FF"/>
                </a:solidFill>
                <a:latin typeface="Consolas"/>
                <a:ea typeface="Consolas"/>
                <a:cs typeface="Consolas"/>
                <a:sym typeface="Consolas"/>
              </a:rPr>
              <a:t>setUpLecture</a:t>
            </a:r>
            <a:r>
              <a:rPr lang="en" sz="2200" dirty="0"/>
              <a:t>, etc.</a:t>
            </a:r>
          </a:p>
          <a:p>
            <a:pPr marL="457200" lvl="0" indent="-342900">
              <a:spcAft>
                <a:spcPts val="1000"/>
              </a:spcAft>
              <a:buClr>
                <a:schemeClr val="dk1"/>
              </a:buClr>
              <a:buSzPct val="100000"/>
              <a:buFont typeface="Arial"/>
              <a:buChar char="●"/>
            </a:pPr>
            <a:r>
              <a:rPr lang="en" sz="2200" dirty="0"/>
              <a:t>Take a minute and try to fill in this class</a:t>
            </a:r>
          </a:p>
        </p:txBody>
      </p:sp>
    </p:spTree>
    <p:extLst>
      <p:ext uri="{BB962C8B-B14F-4D97-AF65-F5344CB8AC3E}">
        <p14:creationId xmlns:p14="http://schemas.microsoft.com/office/powerpoint/2010/main" val="11630812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Shape 863"/>
          <p:cNvSpPr txBox="1">
            <a:spLocks noGrp="1"/>
          </p:cNvSpPr>
          <p:nvPr>
            <p:ph type="title"/>
          </p:nvPr>
        </p:nvSpPr>
        <p:spPr>
          <a:xfrm>
            <a:off x="457200" y="270416"/>
            <a:ext cx="8229600" cy="683234"/>
          </a:xfrm>
          <a:prstGeom prst="rect">
            <a:avLst/>
          </a:prstGeom>
        </p:spPr>
        <p:txBody>
          <a:bodyPr lIns="91425" tIns="91425" rIns="91425" bIns="91425" anchor="b" anchorCtr="0">
            <a:spAutoFit/>
          </a:bodyPr>
          <a:lstStyle/>
          <a:p>
            <a:r>
              <a:rPr lang="en" dirty="0"/>
              <a:t>Another Example: Association (3/6)</a:t>
            </a:r>
          </a:p>
        </p:txBody>
      </p:sp>
      <p:sp>
        <p:nvSpPr>
          <p:cNvPr id="865" name="Shape 865"/>
          <p:cNvSpPr txBox="1">
            <a:spLocks noGrp="1"/>
          </p:cNvSpPr>
          <p:nvPr>
            <p:ph type="body" idx="2"/>
          </p:nvPr>
        </p:nvSpPr>
        <p:spPr>
          <a:xfrm>
            <a:off x="4619786" y="828023"/>
            <a:ext cx="4692274" cy="4256520"/>
          </a:xfrm>
          <a:prstGeom prst="rect">
            <a:avLst/>
          </a:prstGeom>
        </p:spPr>
        <p:txBody>
          <a:bodyPr wrap="square" lIns="91425" tIns="91425" rIns="91425" bIns="91425" anchor="t" anchorCtr="0">
            <a:spAutoFit/>
          </a:bodyPr>
          <a:lstStyle/>
          <a:p>
            <a:pPr lvl="0" defTabSz="403225" rtl="0">
              <a:spcBef>
                <a:spcPts val="0"/>
              </a:spcBef>
              <a:buNone/>
            </a:pPr>
            <a:r>
              <a:rPr lang="en" sz="1400" dirty="0">
                <a:latin typeface="Consolas"/>
                <a:ea typeface="Consolas"/>
                <a:cs typeface="Consolas"/>
                <a:sym typeface="Consolas"/>
              </a:rPr>
              <a:t>public class CS15Professor {</a:t>
            </a:r>
          </a:p>
          <a:p>
            <a:pPr lvl="0" defTabSz="403225" rtl="0">
              <a:spcBef>
                <a:spcPts val="0"/>
              </a:spcBef>
              <a:buNone/>
            </a:pPr>
            <a:endParaRPr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private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_hta1;</a:t>
            </a:r>
          </a:p>
          <a:p>
            <a:pPr lvl="0" defTabSz="403225">
              <a:buClr>
                <a:schemeClr val="dk1"/>
              </a:buClr>
              <a:buSzPct val="78571"/>
              <a:buNone/>
            </a:pPr>
            <a:r>
              <a:rPr lang="en" sz="1400" b="1" dirty="0">
                <a:solidFill>
                  <a:srgbClr val="FF0000"/>
                </a:solidFill>
                <a:latin typeface="Consolas"/>
                <a:ea typeface="Consolas"/>
                <a:cs typeface="Consolas"/>
                <a:sym typeface="Consolas"/>
              </a:rPr>
              <a:t>	private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_hta2;</a:t>
            </a:r>
          </a:p>
          <a:p>
            <a:pPr lvl="0" defTabSz="403225">
              <a:buClr>
                <a:schemeClr val="dk1"/>
              </a:buClr>
              <a:buSzPct val="78571"/>
              <a:buNone/>
            </a:pPr>
            <a:r>
              <a:rPr lang="en" sz="1400" b="1" dirty="0">
                <a:solidFill>
                  <a:srgbClr val="FF0000"/>
                </a:solidFill>
                <a:latin typeface="Consolas"/>
                <a:ea typeface="Consolas"/>
                <a:cs typeface="Consolas"/>
                <a:sym typeface="Consolas"/>
              </a:rPr>
              <a:t>	private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_hta3;</a:t>
            </a:r>
            <a:endParaRPr lang="en-US" sz="1400" b="1" dirty="0">
              <a:solidFill>
                <a:srgbClr val="FF0000"/>
              </a:solidFill>
              <a:latin typeface="Consolas"/>
              <a:ea typeface="Consolas"/>
              <a:cs typeface="Consolas"/>
              <a:sym typeface="Consolas"/>
            </a:endParaRPr>
          </a:p>
          <a:p>
            <a:pPr lvl="0" defTabSz="403225">
              <a:buClr>
                <a:schemeClr val="dk1"/>
              </a:buClr>
              <a:buSzPct val="78571"/>
              <a:buNone/>
            </a:pPr>
            <a:r>
              <a:rPr lang="en-US" sz="1400" b="1" dirty="0">
                <a:solidFill>
                  <a:srgbClr val="FF0000"/>
                </a:solidFill>
                <a:latin typeface="Consolas"/>
                <a:ea typeface="Consolas"/>
                <a:cs typeface="Consolas"/>
                <a:sym typeface="Consolas"/>
              </a:rPr>
              <a:t>	private </a:t>
            </a:r>
            <a:r>
              <a:rPr lang="en-US" sz="1400" b="1" dirty="0" err="1">
                <a:solidFill>
                  <a:srgbClr val="FF0000"/>
                </a:solidFill>
                <a:latin typeface="Consolas"/>
                <a:ea typeface="Consolas"/>
                <a:cs typeface="Consolas"/>
                <a:sym typeface="Consolas"/>
              </a:rPr>
              <a:t>HeadTA</a:t>
            </a:r>
            <a:r>
              <a:rPr lang="en-US" sz="1400" b="1" dirty="0">
                <a:solidFill>
                  <a:srgbClr val="FF0000"/>
                </a:solidFill>
                <a:latin typeface="Consolas"/>
                <a:ea typeface="Consolas"/>
                <a:cs typeface="Consolas"/>
                <a:sym typeface="Consolas"/>
              </a:rPr>
              <a:t> _hta4;</a:t>
            </a:r>
          </a:p>
          <a:p>
            <a:pPr defTabSz="403225">
              <a:buClr>
                <a:schemeClr val="dk1"/>
              </a:buClr>
              <a:buSzPct val="78571"/>
              <a:buNone/>
            </a:pPr>
            <a:r>
              <a:rPr lang="en-US" sz="1400" b="1" dirty="0">
                <a:solidFill>
                  <a:srgbClr val="FF0000"/>
                </a:solidFill>
                <a:latin typeface="Consolas"/>
                <a:ea typeface="Consolas"/>
                <a:cs typeface="Consolas"/>
                <a:sym typeface="Consolas"/>
              </a:rPr>
              <a:t>	private </a:t>
            </a:r>
            <a:r>
              <a:rPr lang="en-US" sz="1400" b="1" dirty="0" err="1">
                <a:solidFill>
                  <a:srgbClr val="FF0000"/>
                </a:solidFill>
                <a:latin typeface="Consolas"/>
                <a:ea typeface="Consolas"/>
                <a:cs typeface="Consolas"/>
                <a:sym typeface="Consolas"/>
              </a:rPr>
              <a:t>HeadTA</a:t>
            </a:r>
            <a:r>
              <a:rPr lang="en-US" sz="1400" b="1" dirty="0">
                <a:solidFill>
                  <a:srgbClr val="FF0000"/>
                </a:solidFill>
                <a:latin typeface="Consolas"/>
                <a:ea typeface="Consolas"/>
                <a:cs typeface="Consolas"/>
                <a:sym typeface="Consolas"/>
              </a:rPr>
              <a:t> _hta5;</a:t>
            </a:r>
            <a:endParaRPr lang="en" sz="1400" b="1" dirty="0">
              <a:solidFill>
                <a:srgbClr val="FF0000"/>
              </a:solidFill>
              <a:latin typeface="Consolas"/>
              <a:ea typeface="Consolas"/>
              <a:cs typeface="Consolas"/>
              <a:sym typeface="Consolas"/>
            </a:endParaRPr>
          </a:p>
          <a:p>
            <a:pPr lvl="0" defTabSz="403225" rtl="0">
              <a:spcBef>
                <a:spcPts val="0"/>
              </a:spcBef>
              <a:buNone/>
            </a:pPr>
            <a:endParaRPr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public CS15Professor(</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a:t>
            </a:r>
            <a:r>
              <a:rPr lang="en" sz="1400" b="1" dirty="0" err="1">
                <a:solidFill>
                  <a:srgbClr val="FF0000"/>
                </a:solidFill>
                <a:latin typeface="Consolas"/>
                <a:ea typeface="Consolas"/>
                <a:cs typeface="Consolas"/>
                <a:sym typeface="Consolas"/>
              </a:rPr>
              <a:t>firstTA</a:t>
            </a:r>
            <a:r>
              <a:rPr lang="en" sz="1400" b="1" dirty="0">
                <a:solidFill>
                  <a:srgbClr val="FF0000"/>
                </a:solidFill>
                <a:latin typeface="Consolas"/>
                <a:ea typeface="Consolas"/>
                <a:cs typeface="Consolas"/>
                <a:sym typeface="Consolas"/>
              </a:rPr>
              <a:t>,</a:t>
            </a:r>
          </a:p>
          <a:p>
            <a:pPr marL="457200" lvl="0" indent="457200" defTabSz="403225">
              <a:buClr>
                <a:schemeClr val="dk1"/>
              </a:buClr>
              <a:buSzPct val="78571"/>
              <a:buNone/>
            </a:pP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a:t>
            </a:r>
            <a:r>
              <a:rPr lang="en" sz="1400" b="1" dirty="0" err="1">
                <a:solidFill>
                  <a:srgbClr val="FF0000"/>
                </a:solidFill>
                <a:latin typeface="Consolas"/>
                <a:ea typeface="Consolas"/>
                <a:cs typeface="Consolas"/>
                <a:sym typeface="Consolas"/>
              </a:rPr>
              <a:t>secondTA</a:t>
            </a:r>
            <a:r>
              <a:rPr lang="en" sz="1400" b="1" dirty="0">
                <a:solidFill>
                  <a:srgbClr val="FF0000"/>
                </a:solidFill>
                <a:latin typeface="Consolas"/>
                <a:ea typeface="Consolas"/>
                <a:cs typeface="Consolas"/>
                <a:sym typeface="Consolas"/>
              </a:rPr>
              <a:t>,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a:t>
            </a:r>
            <a:r>
              <a:rPr lang="en" sz="1400" b="1" dirty="0" err="1">
                <a:solidFill>
                  <a:srgbClr val="FF0000"/>
                </a:solidFill>
                <a:latin typeface="Consolas"/>
                <a:ea typeface="Consolas"/>
                <a:cs typeface="Consolas"/>
                <a:sym typeface="Consolas"/>
              </a:rPr>
              <a:t>thirdTA</a:t>
            </a:r>
            <a:endParaRPr lang="en-US" sz="1400" b="1" dirty="0">
              <a:solidFill>
                <a:srgbClr val="FF0000"/>
              </a:solidFill>
              <a:latin typeface="Consolas"/>
              <a:ea typeface="Consolas"/>
              <a:cs typeface="Consolas"/>
              <a:sym typeface="Consolas"/>
            </a:endParaRPr>
          </a:p>
          <a:p>
            <a:pPr marL="457200" lvl="0" indent="457200" defTabSz="403225">
              <a:buClr>
                <a:schemeClr val="dk1"/>
              </a:buClr>
              <a:buSzPct val="78571"/>
              <a:buNone/>
            </a:pPr>
            <a:r>
              <a:rPr lang="en-US" sz="1400" b="1" dirty="0" err="1">
                <a:solidFill>
                  <a:srgbClr val="FF0000"/>
                </a:solidFill>
                <a:latin typeface="Consolas"/>
                <a:ea typeface="Consolas"/>
                <a:cs typeface="Consolas"/>
                <a:sym typeface="Consolas"/>
              </a:rPr>
              <a:t>HeadTA</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fourthTA</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HeadTA</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fifthTA</a:t>
            </a: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_hta1 = </a:t>
            </a:r>
            <a:r>
              <a:rPr lang="en" sz="1400" b="1" dirty="0" err="1">
                <a:solidFill>
                  <a:srgbClr val="FF0000"/>
                </a:solidFill>
                <a:latin typeface="Consolas"/>
                <a:ea typeface="Consolas"/>
                <a:cs typeface="Consolas"/>
                <a:sym typeface="Consolas"/>
              </a:rPr>
              <a:t>firstTA</a:t>
            </a:r>
            <a:r>
              <a:rPr lang="en" sz="1400" b="1" dirty="0">
                <a:solidFill>
                  <a:srgbClr val="FF0000"/>
                </a:solidFill>
                <a:latin typeface="Consolas"/>
                <a:ea typeface="Consolas"/>
                <a:cs typeface="Consolas"/>
                <a:sym typeface="Consolas"/>
              </a:rPr>
              <a:t>;</a:t>
            </a:r>
          </a:p>
          <a:p>
            <a:pPr lvl="0" defTabSz="403225">
              <a:buClr>
                <a:schemeClr val="dk1"/>
              </a:buClr>
              <a:buSzPct val="78571"/>
              <a:buNone/>
            </a:pPr>
            <a:r>
              <a:rPr lang="en" sz="1400" b="1" dirty="0">
                <a:solidFill>
                  <a:srgbClr val="FF0000"/>
                </a:solidFill>
                <a:latin typeface="Consolas"/>
                <a:ea typeface="Consolas"/>
                <a:cs typeface="Consolas"/>
                <a:sym typeface="Consolas"/>
              </a:rPr>
              <a:t>		_hta2 = </a:t>
            </a:r>
            <a:r>
              <a:rPr lang="en" sz="1400" b="1" dirty="0" err="1">
                <a:solidFill>
                  <a:srgbClr val="FF0000"/>
                </a:solidFill>
                <a:latin typeface="Consolas"/>
                <a:ea typeface="Consolas"/>
                <a:cs typeface="Consolas"/>
                <a:sym typeface="Consolas"/>
              </a:rPr>
              <a:t>secondTA</a:t>
            </a:r>
            <a:r>
              <a:rPr lang="en" sz="1400" b="1" dirty="0">
                <a:solidFill>
                  <a:srgbClr val="FF0000"/>
                </a:solidFill>
                <a:latin typeface="Consolas"/>
                <a:ea typeface="Consolas"/>
                <a:cs typeface="Consolas"/>
                <a:sym typeface="Consolas"/>
              </a:rPr>
              <a:t>;</a:t>
            </a:r>
          </a:p>
          <a:p>
            <a:pPr lvl="0" defTabSz="403225">
              <a:buClr>
                <a:schemeClr val="dk1"/>
              </a:buClr>
              <a:buSzPct val="78571"/>
              <a:buNone/>
            </a:pPr>
            <a:r>
              <a:rPr lang="en" sz="1400" b="1" dirty="0">
                <a:solidFill>
                  <a:srgbClr val="FF0000"/>
                </a:solidFill>
                <a:latin typeface="Consolas"/>
                <a:ea typeface="Consolas"/>
                <a:cs typeface="Consolas"/>
                <a:sym typeface="Consolas"/>
              </a:rPr>
              <a:t>		_hta3 = </a:t>
            </a:r>
            <a:r>
              <a:rPr lang="en" sz="1400" b="1" dirty="0" err="1">
                <a:solidFill>
                  <a:srgbClr val="FF0000"/>
                </a:solidFill>
                <a:latin typeface="Consolas"/>
                <a:ea typeface="Consolas"/>
                <a:cs typeface="Consolas"/>
                <a:sym typeface="Consolas"/>
              </a:rPr>
              <a:t>thirdTA</a:t>
            </a:r>
            <a:r>
              <a:rPr lang="en" sz="1400" b="1" dirty="0">
                <a:solidFill>
                  <a:srgbClr val="FF0000"/>
                </a:solidFill>
                <a:latin typeface="Consolas"/>
                <a:ea typeface="Consolas"/>
                <a:cs typeface="Consolas"/>
                <a:sym typeface="Consolas"/>
              </a:rPr>
              <a:t>;</a:t>
            </a:r>
            <a:endParaRPr lang="en-US" sz="1400" b="1" dirty="0">
              <a:solidFill>
                <a:srgbClr val="FF0000"/>
              </a:solidFill>
              <a:latin typeface="Consolas"/>
              <a:ea typeface="Consolas"/>
              <a:cs typeface="Consolas"/>
              <a:sym typeface="Consolas"/>
            </a:endParaRPr>
          </a:p>
          <a:p>
            <a:pPr lvl="0" defTabSz="403225">
              <a:buClr>
                <a:schemeClr val="dk1"/>
              </a:buClr>
              <a:buSzPct val="78571"/>
              <a:buNone/>
            </a:pPr>
            <a:r>
              <a:rPr lang="en-US" sz="1400" b="1" dirty="0">
                <a:solidFill>
                  <a:srgbClr val="FF0000"/>
                </a:solidFill>
                <a:latin typeface="Consolas"/>
                <a:ea typeface="Consolas"/>
                <a:cs typeface="Consolas"/>
                <a:sym typeface="Consolas"/>
              </a:rPr>
              <a:t>		_hta4 = </a:t>
            </a:r>
            <a:r>
              <a:rPr lang="en-US" sz="1400" b="1" dirty="0" err="1">
                <a:solidFill>
                  <a:srgbClr val="FF0000"/>
                </a:solidFill>
                <a:latin typeface="Consolas"/>
                <a:ea typeface="Consolas"/>
                <a:cs typeface="Consolas"/>
                <a:sym typeface="Consolas"/>
              </a:rPr>
              <a:t>fourthTA</a:t>
            </a:r>
            <a:r>
              <a:rPr lang="en-US" sz="1400" b="1" dirty="0">
                <a:solidFill>
                  <a:srgbClr val="FF0000"/>
                </a:solidFill>
                <a:latin typeface="Consolas"/>
                <a:ea typeface="Consolas"/>
                <a:cs typeface="Consolas"/>
                <a:sym typeface="Consolas"/>
              </a:rPr>
              <a:t>;</a:t>
            </a:r>
          </a:p>
          <a:p>
            <a:pPr lvl="0" defTabSz="403225">
              <a:buClr>
                <a:schemeClr val="dk1"/>
              </a:buClr>
              <a:buSzPct val="78571"/>
              <a:buNone/>
            </a:pPr>
            <a:r>
              <a:rPr lang="en-US" sz="1400" b="1" dirty="0">
                <a:solidFill>
                  <a:srgbClr val="FF0000"/>
                </a:solidFill>
                <a:latin typeface="Consolas"/>
                <a:ea typeface="Consolas"/>
                <a:cs typeface="Consolas"/>
                <a:sym typeface="Consolas"/>
              </a:rPr>
              <a:t>		_hta5 = </a:t>
            </a:r>
            <a:r>
              <a:rPr lang="en-US" sz="1400" b="1" dirty="0" err="1">
                <a:solidFill>
                  <a:srgbClr val="FF0000"/>
                </a:solidFill>
                <a:latin typeface="Consolas"/>
                <a:ea typeface="Consolas"/>
                <a:cs typeface="Consolas"/>
                <a:sym typeface="Consolas"/>
              </a:rPr>
              <a:t>fifthTA</a:t>
            </a:r>
            <a:r>
              <a:rPr lang="en-US" sz="1400" b="1" dirty="0">
                <a:solidFill>
                  <a:srgbClr val="FF0000"/>
                </a:solidFill>
                <a:latin typeface="Consolas"/>
                <a:ea typeface="Consolas"/>
                <a:cs typeface="Consolas"/>
                <a:sym typeface="Consolas"/>
              </a:rPr>
              <a:t>;</a:t>
            </a:r>
            <a:endParaRPr lang="en" sz="1400" b="1" dirty="0">
              <a:solidFill>
                <a:srgbClr val="FF0000"/>
              </a:solidFill>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r>
              <a:rPr lang="en" sz="1400" dirty="0">
                <a:solidFill>
                  <a:srgbClr val="B7B7B7"/>
                </a:solidFill>
                <a:latin typeface="Consolas"/>
                <a:ea typeface="Consolas"/>
                <a:cs typeface="Consolas"/>
                <a:sym typeface="Consolas"/>
              </a:rPr>
              <a:t>/* additional methods elided */</a:t>
            </a:r>
          </a:p>
          <a:p>
            <a:pPr lvl="0" defTabSz="403225" rtl="0">
              <a:spcBef>
                <a:spcPts val="0"/>
              </a:spcBef>
              <a:buNone/>
            </a:pPr>
            <a:r>
              <a:rPr lang="en" sz="1400" dirty="0">
                <a:latin typeface="Consolas"/>
                <a:ea typeface="Consolas"/>
                <a:cs typeface="Consolas"/>
                <a:sym typeface="Consolas"/>
              </a:rPr>
              <a:t>}</a:t>
            </a:r>
          </a:p>
        </p:txBody>
      </p:sp>
      <p:sp>
        <p:nvSpPr>
          <p:cNvPr id="2" name="Rectangle 1"/>
          <p:cNvSpPr/>
          <p:nvPr/>
        </p:nvSpPr>
        <p:spPr>
          <a:xfrm>
            <a:off x="457200" y="953650"/>
            <a:ext cx="4162586" cy="3962623"/>
          </a:xfrm>
          <a:prstGeom prst="rect">
            <a:avLst/>
          </a:prstGeom>
        </p:spPr>
        <p:txBody>
          <a:bodyPr wrap="square">
            <a:spAutoFit/>
          </a:bodyPr>
          <a:lstStyle/>
          <a:p>
            <a:pPr marL="457200" lvl="0" indent="-342900">
              <a:spcAft>
                <a:spcPts val="1000"/>
              </a:spcAft>
              <a:buClr>
                <a:schemeClr val="dk1"/>
              </a:buClr>
              <a:buSzPct val="100000"/>
              <a:buFont typeface="Arial"/>
              <a:buChar char="●"/>
            </a:pPr>
            <a:r>
              <a:rPr lang="en" sz="2250" dirty="0"/>
              <a:t>Here’s our solution!</a:t>
            </a:r>
          </a:p>
          <a:p>
            <a:pPr marL="457200" lvl="0" indent="-342900">
              <a:spcAft>
                <a:spcPts val="1000"/>
              </a:spcAft>
              <a:buClr>
                <a:schemeClr val="dk1"/>
              </a:buClr>
              <a:buSzPct val="100000"/>
              <a:buFont typeface="Arial"/>
              <a:buChar char="●"/>
            </a:pPr>
            <a:r>
              <a:rPr lang="en" sz="2250" dirty="0"/>
              <a:t>Remember, you can choose your own names for the instance variables and parameters</a:t>
            </a:r>
          </a:p>
          <a:p>
            <a:pPr marL="457200" lvl="0" indent="-342900">
              <a:spcAft>
                <a:spcPts val="1000"/>
              </a:spcAft>
              <a:buClr>
                <a:schemeClr val="dk1"/>
              </a:buClr>
              <a:buSzPct val="100000"/>
              <a:buFont typeface="Arial"/>
              <a:buChar char="●"/>
            </a:pPr>
            <a:r>
              <a:rPr lang="en-US" sz="2400" dirty="0"/>
              <a:t>T</a:t>
            </a:r>
            <a:r>
              <a:rPr lang="en" sz="2400" dirty="0"/>
              <a:t>he </a:t>
            </a:r>
            <a:r>
              <a:rPr lang="en" sz="2400" dirty="0">
                <a:solidFill>
                  <a:srgbClr val="0000FF"/>
                </a:solidFill>
                <a:latin typeface="Consolas"/>
                <a:ea typeface="Consolas"/>
                <a:cs typeface="Consolas"/>
                <a:sym typeface="Consolas"/>
              </a:rPr>
              <a:t>CS15Professor</a:t>
            </a:r>
            <a:r>
              <a:rPr lang="en" sz="2250" dirty="0"/>
              <a:t> can now send a message to one of his </a:t>
            </a:r>
            <a:r>
              <a:rPr lang="en" sz="2400" dirty="0" err="1">
                <a:solidFill>
                  <a:srgbClr val="0000FF"/>
                </a:solidFill>
                <a:latin typeface="Consolas"/>
                <a:ea typeface="Consolas"/>
                <a:cs typeface="Consolas"/>
              </a:rPr>
              <a:t>HeadTA</a:t>
            </a:r>
            <a:r>
              <a:rPr lang="en" sz="2250" dirty="0" err="1"/>
              <a:t>s</a:t>
            </a:r>
            <a:r>
              <a:rPr lang="en" sz="2250" dirty="0"/>
              <a:t> like this:</a:t>
            </a:r>
          </a:p>
          <a:p>
            <a:pPr lvl="0" indent="457200">
              <a:spcAft>
                <a:spcPts val="1000"/>
              </a:spcAft>
            </a:pPr>
            <a:r>
              <a:rPr lang="en" sz="2250" dirty="0">
                <a:solidFill>
                  <a:srgbClr val="0000FF"/>
                </a:solidFill>
                <a:latin typeface="Consolas"/>
                <a:ea typeface="Consolas"/>
                <a:cs typeface="Consolas"/>
                <a:sym typeface="Consolas"/>
              </a:rPr>
              <a:t>_hta2.setUpLecture();</a:t>
            </a:r>
          </a:p>
        </p:txBody>
      </p:sp>
    </p:spTree>
    <p:extLst>
      <p:ext uri="{BB962C8B-B14F-4D97-AF65-F5344CB8AC3E}">
        <p14:creationId xmlns:p14="http://schemas.microsoft.com/office/powerpoint/2010/main" val="131119067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xEl>
                                              <p:pRg st="2" end="2"/>
                                            </p:txEl>
                                          </p:spTgt>
                                        </p:tgtEl>
                                        <p:attrNameLst>
                                          <p:attrName>style.visibility</p:attrName>
                                        </p:attrNameLst>
                                      </p:cBhvr>
                                      <p:to>
                                        <p:strVal val="visible"/>
                                      </p:to>
                                    </p:set>
                                    <p:animEffect transition="in" filter="fade">
                                      <p:cBhvr>
                                        <p:cTn id="12" dur="500"/>
                                        <p:tgtEl>
                                          <p:spTgt spid="86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65">
                                            <p:txEl>
                                              <p:pRg st="3" end="3"/>
                                            </p:txEl>
                                          </p:spTgt>
                                        </p:tgtEl>
                                        <p:attrNameLst>
                                          <p:attrName>style.visibility</p:attrName>
                                        </p:attrNameLst>
                                      </p:cBhvr>
                                      <p:to>
                                        <p:strVal val="visible"/>
                                      </p:to>
                                    </p:set>
                                    <p:animEffect transition="in" filter="fade">
                                      <p:cBhvr>
                                        <p:cTn id="15" dur="500"/>
                                        <p:tgtEl>
                                          <p:spTgt spid="86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xEl>
                                              <p:pRg st="4" end="4"/>
                                            </p:txEl>
                                          </p:spTgt>
                                        </p:tgtEl>
                                        <p:attrNameLst>
                                          <p:attrName>style.visibility</p:attrName>
                                        </p:attrNameLst>
                                      </p:cBhvr>
                                      <p:to>
                                        <p:strVal val="visible"/>
                                      </p:to>
                                    </p:set>
                                    <p:animEffect transition="in" filter="fade">
                                      <p:cBhvr>
                                        <p:cTn id="18" dur="500"/>
                                        <p:tgtEl>
                                          <p:spTgt spid="86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65">
                                            <p:txEl>
                                              <p:pRg st="5" end="5"/>
                                            </p:txEl>
                                          </p:spTgt>
                                        </p:tgtEl>
                                        <p:attrNameLst>
                                          <p:attrName>style.visibility</p:attrName>
                                        </p:attrNameLst>
                                      </p:cBhvr>
                                      <p:to>
                                        <p:strVal val="visible"/>
                                      </p:to>
                                    </p:set>
                                    <p:animEffect transition="in" filter="fade">
                                      <p:cBhvr>
                                        <p:cTn id="21" dur="500"/>
                                        <p:tgtEl>
                                          <p:spTgt spid="86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65">
                                            <p:txEl>
                                              <p:pRg st="6" end="6"/>
                                            </p:txEl>
                                          </p:spTgt>
                                        </p:tgtEl>
                                        <p:attrNameLst>
                                          <p:attrName>style.visibility</p:attrName>
                                        </p:attrNameLst>
                                      </p:cBhvr>
                                      <p:to>
                                        <p:strVal val="visible"/>
                                      </p:to>
                                    </p:set>
                                    <p:animEffect transition="in" filter="fade">
                                      <p:cBhvr>
                                        <p:cTn id="24" dur="500"/>
                                        <p:tgtEl>
                                          <p:spTgt spid="86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5">
                                            <p:txEl>
                                              <p:pRg st="8" end="8"/>
                                            </p:txEl>
                                          </p:spTgt>
                                        </p:tgtEl>
                                        <p:attrNameLst>
                                          <p:attrName>style.visibility</p:attrName>
                                        </p:attrNameLst>
                                      </p:cBhvr>
                                      <p:to>
                                        <p:strVal val="visible"/>
                                      </p:to>
                                    </p:set>
                                    <p:animEffect transition="in" filter="fade">
                                      <p:cBhvr>
                                        <p:cTn id="29" dur="500"/>
                                        <p:tgtEl>
                                          <p:spTgt spid="865">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65">
                                            <p:txEl>
                                              <p:pRg st="9" end="9"/>
                                            </p:txEl>
                                          </p:spTgt>
                                        </p:tgtEl>
                                        <p:attrNameLst>
                                          <p:attrName>style.visibility</p:attrName>
                                        </p:attrNameLst>
                                      </p:cBhvr>
                                      <p:to>
                                        <p:strVal val="visible"/>
                                      </p:to>
                                    </p:set>
                                    <p:animEffect transition="in" filter="fade">
                                      <p:cBhvr>
                                        <p:cTn id="32" dur="500"/>
                                        <p:tgtEl>
                                          <p:spTgt spid="865">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65">
                                            <p:txEl>
                                              <p:pRg st="10" end="10"/>
                                            </p:txEl>
                                          </p:spTgt>
                                        </p:tgtEl>
                                        <p:attrNameLst>
                                          <p:attrName>style.visibility</p:attrName>
                                        </p:attrNameLst>
                                      </p:cBhvr>
                                      <p:to>
                                        <p:strVal val="visible"/>
                                      </p:to>
                                    </p:set>
                                    <p:animEffect transition="in" filter="fade">
                                      <p:cBhvr>
                                        <p:cTn id="35" dur="500"/>
                                        <p:tgtEl>
                                          <p:spTgt spid="865">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65">
                                            <p:txEl>
                                              <p:pRg st="17" end="17"/>
                                            </p:txEl>
                                          </p:spTgt>
                                        </p:tgtEl>
                                        <p:attrNameLst>
                                          <p:attrName>style.visibility</p:attrName>
                                        </p:attrNameLst>
                                      </p:cBhvr>
                                      <p:to>
                                        <p:strVal val="visible"/>
                                      </p:to>
                                    </p:set>
                                    <p:animEffect transition="in" filter="fade">
                                      <p:cBhvr>
                                        <p:cTn id="38" dur="500"/>
                                        <p:tgtEl>
                                          <p:spTgt spid="865">
                                            <p:txEl>
                                              <p:pRg st="17" end="1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65">
                                            <p:txEl>
                                              <p:pRg st="12" end="12"/>
                                            </p:txEl>
                                          </p:spTgt>
                                        </p:tgtEl>
                                        <p:attrNameLst>
                                          <p:attrName>style.visibility</p:attrName>
                                        </p:attrNameLst>
                                      </p:cBhvr>
                                      <p:to>
                                        <p:strVal val="visible"/>
                                      </p:to>
                                    </p:set>
                                    <p:animEffect transition="in" filter="fade">
                                      <p:cBhvr>
                                        <p:cTn id="43" dur="500"/>
                                        <p:tgtEl>
                                          <p:spTgt spid="865">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65">
                                            <p:txEl>
                                              <p:pRg st="13" end="13"/>
                                            </p:txEl>
                                          </p:spTgt>
                                        </p:tgtEl>
                                        <p:attrNameLst>
                                          <p:attrName>style.visibility</p:attrName>
                                        </p:attrNameLst>
                                      </p:cBhvr>
                                      <p:to>
                                        <p:strVal val="visible"/>
                                      </p:to>
                                    </p:set>
                                    <p:animEffect transition="in" filter="fade">
                                      <p:cBhvr>
                                        <p:cTn id="46" dur="500"/>
                                        <p:tgtEl>
                                          <p:spTgt spid="865">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65">
                                            <p:txEl>
                                              <p:pRg st="14" end="14"/>
                                            </p:txEl>
                                          </p:spTgt>
                                        </p:tgtEl>
                                        <p:attrNameLst>
                                          <p:attrName>style.visibility</p:attrName>
                                        </p:attrNameLst>
                                      </p:cBhvr>
                                      <p:to>
                                        <p:strVal val="visible"/>
                                      </p:to>
                                    </p:set>
                                    <p:animEffect transition="in" filter="fade">
                                      <p:cBhvr>
                                        <p:cTn id="49" dur="500"/>
                                        <p:tgtEl>
                                          <p:spTgt spid="865">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65">
                                            <p:txEl>
                                              <p:pRg st="15" end="15"/>
                                            </p:txEl>
                                          </p:spTgt>
                                        </p:tgtEl>
                                        <p:attrNameLst>
                                          <p:attrName>style.visibility</p:attrName>
                                        </p:attrNameLst>
                                      </p:cBhvr>
                                      <p:to>
                                        <p:strVal val="visible"/>
                                      </p:to>
                                    </p:set>
                                    <p:animEffect transition="in" filter="fade">
                                      <p:cBhvr>
                                        <p:cTn id="52" dur="500"/>
                                        <p:tgtEl>
                                          <p:spTgt spid="865">
                                            <p:txEl>
                                              <p:pRg st="15" end="1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865">
                                            <p:txEl>
                                              <p:pRg st="16" end="16"/>
                                            </p:txEl>
                                          </p:spTgt>
                                        </p:tgtEl>
                                        <p:attrNameLst>
                                          <p:attrName>style.visibility</p:attrName>
                                        </p:attrNameLst>
                                      </p:cBhvr>
                                      <p:to>
                                        <p:strVal val="visible"/>
                                      </p:to>
                                    </p:set>
                                    <p:animEffect transition="in" filter="fade">
                                      <p:cBhvr>
                                        <p:cTn id="55" dur="500"/>
                                        <p:tgtEl>
                                          <p:spTgt spid="865">
                                            <p:txEl>
                                              <p:pRg st="16" end="1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
                                            <p:txEl>
                                              <p:pRg st="1" end="1"/>
                                            </p:txEl>
                                          </p:spTgt>
                                        </p:tgtEl>
                                        <p:attrNameLst>
                                          <p:attrName>style.visibility</p:attrName>
                                        </p:attrNameLst>
                                      </p:cBhvr>
                                      <p:to>
                                        <p:strVal val="visible"/>
                                      </p:to>
                                    </p:set>
                                    <p:animEffect transition="in" filter="fade">
                                      <p:cBhvr>
                                        <p:cTn id="60" dur="500"/>
                                        <p:tgtEl>
                                          <p:spTgt spid="2">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
                                            <p:txEl>
                                              <p:pRg st="2" end="2"/>
                                            </p:txEl>
                                          </p:spTgt>
                                        </p:tgtEl>
                                        <p:attrNameLst>
                                          <p:attrName>style.visibility</p:attrName>
                                        </p:attrNameLst>
                                      </p:cBhvr>
                                      <p:to>
                                        <p:strVal val="visible"/>
                                      </p:to>
                                    </p:set>
                                    <p:animEffect transition="in" filter="fade">
                                      <p:cBhvr>
                                        <p:cTn id="65" dur="500"/>
                                        <p:tgtEl>
                                          <p:spTgt spid="2">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
                                            <p:txEl>
                                              <p:pRg st="3" end="3"/>
                                            </p:txEl>
                                          </p:spTgt>
                                        </p:tgtEl>
                                        <p:attrNameLst>
                                          <p:attrName>style.visibility</p:attrName>
                                        </p:attrNameLst>
                                      </p:cBhvr>
                                      <p:to>
                                        <p:strVal val="visible"/>
                                      </p:to>
                                    </p:set>
                                    <p:animEffect transition="in" filter="fade">
                                      <p:cBhvr>
                                        <p:cTn id="6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body" idx="1"/>
          </p:nvPr>
        </p:nvSpPr>
        <p:spPr>
          <a:xfrm>
            <a:off x="4451725" y="1140037"/>
            <a:ext cx="4542899" cy="3093124"/>
          </a:xfrm>
          <a:prstGeom prst="rect">
            <a:avLst/>
          </a:prstGeom>
        </p:spPr>
        <p:txBody>
          <a:bodyPr lIns="91425" tIns="91425" rIns="91425" bIns="91425" anchor="t" anchorCtr="0">
            <a:spAutoFit/>
          </a:bodyPr>
          <a:lstStyle/>
          <a:p>
            <a:pPr lvl="0" defTabSz="403225" rtl="0">
              <a:spcBef>
                <a:spcPts val="0"/>
              </a:spcBef>
              <a:buNone/>
            </a:pPr>
            <a:r>
              <a:rPr lang="en" sz="1400" dirty="0">
                <a:latin typeface="Consolas"/>
                <a:ea typeface="Consolas"/>
                <a:cs typeface="Consolas"/>
                <a:sym typeface="Consolas"/>
              </a:rPr>
              <a:t>public class CS15App {</a:t>
            </a: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 declare CS15Professor instance </a:t>
            </a:r>
            <a:r>
              <a:rPr lang="en" sz="1400" b="1" dirty="0" err="1">
                <a:solidFill>
                  <a:srgbClr val="FF0000"/>
                </a:solidFill>
                <a:latin typeface="Consolas"/>
                <a:ea typeface="Consolas"/>
                <a:cs typeface="Consolas"/>
                <a:sym typeface="Consolas"/>
              </a:rPr>
              <a:t>var</a:t>
            </a:r>
            <a:endParaRPr lang="en" sz="1400" b="1" dirty="0">
              <a:solidFill>
                <a:srgbClr val="FF0000"/>
              </a:solidFill>
              <a:latin typeface="Consolas"/>
              <a:ea typeface="Consolas"/>
              <a:cs typeface="Consolas"/>
              <a:sym typeface="Consolas"/>
            </a:endParaRPr>
          </a:p>
          <a:p>
            <a:pPr lvl="0" defTabSz="403225" rtl="0">
              <a:spcBef>
                <a:spcPts val="0"/>
              </a:spcBef>
              <a:buNone/>
            </a:pPr>
            <a:r>
              <a:rPr lang="en" sz="1400" b="1" dirty="0">
                <a:solidFill>
                  <a:srgbClr val="FF0000"/>
                </a:solidFill>
                <a:latin typeface="Consolas"/>
                <a:ea typeface="Consolas"/>
                <a:cs typeface="Consolas"/>
                <a:sym typeface="Consolas"/>
              </a:rPr>
              <a:t>	// declare </a:t>
            </a:r>
            <a:r>
              <a:rPr lang="en-US" sz="1400" b="1" dirty="0">
                <a:solidFill>
                  <a:srgbClr val="FF0000"/>
                </a:solidFill>
                <a:latin typeface="Consolas"/>
                <a:ea typeface="Consolas"/>
                <a:cs typeface="Consolas"/>
                <a:sym typeface="Consolas"/>
              </a:rPr>
              <a:t>five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instance </a:t>
            </a:r>
            <a:r>
              <a:rPr lang="en" sz="1400" b="1" dirty="0" err="1">
                <a:solidFill>
                  <a:srgbClr val="FF0000"/>
                </a:solidFill>
                <a:latin typeface="Consolas"/>
                <a:ea typeface="Consolas"/>
                <a:cs typeface="Consolas"/>
                <a:sym typeface="Consolas"/>
              </a:rPr>
              <a:t>vars</a:t>
            </a:r>
            <a:endParaRPr lang="en" sz="1400" b="1" dirty="0">
              <a:solidFill>
                <a:srgbClr val="FF0000"/>
              </a:solidFill>
              <a:latin typeface="Consolas"/>
              <a:ea typeface="Consolas"/>
              <a:cs typeface="Consolas"/>
              <a:sym typeface="Consolas"/>
            </a:endParaRPr>
          </a:p>
          <a:p>
            <a:pPr lvl="0" defTabSz="403225" rtl="0">
              <a:spcBef>
                <a:spcPts val="0"/>
              </a:spcBef>
              <a:buNone/>
            </a:pPr>
            <a:r>
              <a:rPr lang="en" sz="1400" b="1" dirty="0">
                <a:solidFill>
                  <a:srgbClr val="FF0000"/>
                </a:solidFill>
                <a:latin typeface="Consolas"/>
                <a:ea typeface="Consolas"/>
                <a:cs typeface="Consolas"/>
                <a:sym typeface="Consolas"/>
              </a:rPr>
              <a:t>	// …</a:t>
            </a:r>
          </a:p>
          <a:p>
            <a:pPr lvl="0" defTabSz="403225" rtl="0">
              <a:spcBef>
                <a:spcPts val="0"/>
              </a:spcBef>
              <a:buNone/>
            </a:pPr>
            <a:r>
              <a:rPr lang="en" sz="1400" b="1" dirty="0">
                <a:solidFill>
                  <a:srgbClr val="FF0000"/>
                </a:solidFill>
                <a:latin typeface="Consolas"/>
                <a:ea typeface="Consolas"/>
                <a:cs typeface="Consolas"/>
                <a:sym typeface="Consolas"/>
              </a:rPr>
              <a:t>	// …</a:t>
            </a:r>
            <a:endParaRPr lang="en-US" sz="1400" b="1" dirty="0">
              <a:solidFill>
                <a:srgbClr val="FF0000"/>
              </a:solidFill>
              <a:latin typeface="Consolas"/>
              <a:ea typeface="Consolas"/>
              <a:cs typeface="Consolas"/>
              <a:sym typeface="Consolas"/>
            </a:endParaRPr>
          </a:p>
          <a:p>
            <a:pPr lvl="0" defTabSz="403225" rtl="0">
              <a:spcBef>
                <a:spcPts val="0"/>
              </a:spcBef>
              <a:buNone/>
            </a:pPr>
            <a:r>
              <a:rPr lang="en-US" sz="1400" b="1" dirty="0">
                <a:solidFill>
                  <a:srgbClr val="FF0000"/>
                </a:solidFill>
                <a:latin typeface="Consolas"/>
                <a:ea typeface="Consolas"/>
                <a:cs typeface="Consolas"/>
                <a:sym typeface="Consolas"/>
              </a:rPr>
              <a:t>	// …</a:t>
            </a:r>
            <a:endParaRPr lang="en" sz="1400" b="1" dirty="0">
              <a:solidFill>
                <a:srgbClr val="FF0000"/>
              </a:solidFill>
              <a:latin typeface="Consolas"/>
              <a:ea typeface="Consolas"/>
              <a:cs typeface="Consolas"/>
              <a:sym typeface="Consolas"/>
            </a:endParaRPr>
          </a:p>
          <a:p>
            <a:pPr lvl="0" defTabSz="403225" rtl="0">
              <a:spcBef>
                <a:spcPts val="0"/>
              </a:spcBef>
              <a:buNone/>
            </a:pPr>
            <a:endParaRPr sz="1400" b="1" dirty="0">
              <a:solidFill>
                <a:srgbClr val="FF0000"/>
              </a:solidFill>
              <a:latin typeface="Consolas"/>
              <a:ea typeface="Consolas"/>
              <a:cs typeface="Consolas"/>
              <a:sym typeface="Consolas"/>
            </a:endParaRPr>
          </a:p>
          <a:p>
            <a:pPr lvl="0" defTabSz="403225" rtl="0">
              <a:spcBef>
                <a:spcPts val="0"/>
              </a:spcBef>
              <a:buNone/>
            </a:pPr>
            <a:r>
              <a:rPr lang="en" sz="1400" b="1" dirty="0">
                <a:solidFill>
                  <a:srgbClr val="FF0000"/>
                </a:solidFill>
                <a:latin typeface="Consolas"/>
                <a:ea typeface="Consolas"/>
                <a:cs typeface="Consolas"/>
                <a:sym typeface="Consolas"/>
              </a:rPr>
              <a:t>	</a:t>
            </a:r>
            <a:r>
              <a:rPr lang="en" sz="1400" dirty="0">
                <a:solidFill>
                  <a:srgbClr val="000000"/>
                </a:solidFill>
                <a:latin typeface="Consolas"/>
                <a:ea typeface="Consolas"/>
                <a:cs typeface="Consolas"/>
                <a:sym typeface="Consolas"/>
              </a:rPr>
              <a:t>public CS15App() {</a:t>
            </a:r>
          </a:p>
          <a:p>
            <a:pPr defTabSz="403225">
              <a:buNone/>
            </a:pPr>
            <a:r>
              <a:rPr lang="en" sz="1400" dirty="0">
                <a:solidFill>
                  <a:srgbClr val="00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 instantiate the professor!</a:t>
            </a:r>
          </a:p>
          <a:p>
            <a:pPr lvl="0" defTabSz="403225" rtl="0">
              <a:spcBef>
                <a:spcPts val="0"/>
              </a:spcBef>
              <a:buNone/>
            </a:pPr>
            <a:r>
              <a:rPr lang="en" sz="1400" b="1" dirty="0">
                <a:solidFill>
                  <a:srgbClr val="FF0000"/>
                </a:solidFill>
                <a:latin typeface="Consolas"/>
                <a:ea typeface="Consolas"/>
                <a:cs typeface="Consolas"/>
                <a:sym typeface="Consolas"/>
              </a:rPr>
              <a:t>		// …</a:t>
            </a:r>
          </a:p>
          <a:p>
            <a:pPr lvl="0" defTabSz="403225" rtl="0">
              <a:spcBef>
                <a:spcPts val="0"/>
              </a:spcBef>
              <a:buNone/>
            </a:pPr>
            <a:r>
              <a:rPr lang="en" sz="1400" b="1" dirty="0">
                <a:solidFill>
                  <a:srgbClr val="FF0000"/>
                </a:solidFill>
                <a:latin typeface="Consolas"/>
                <a:ea typeface="Consolas"/>
                <a:cs typeface="Consolas"/>
                <a:sym typeface="Consolas"/>
              </a:rPr>
              <a:t>		// …</a:t>
            </a:r>
          </a:p>
          <a:p>
            <a:pPr lvl="0" defTabSz="403225" rtl="0">
              <a:spcBef>
                <a:spcPts val="0"/>
              </a:spcBef>
              <a:buNone/>
            </a:pPr>
            <a:r>
              <a:rPr lang="en" sz="1400" b="1" dirty="0">
                <a:solidFill>
                  <a:srgbClr val="FF0000"/>
                </a:solidFill>
                <a:latin typeface="Consolas"/>
                <a:ea typeface="Consolas"/>
                <a:cs typeface="Consolas"/>
                <a:sym typeface="Consolas"/>
              </a:rPr>
              <a:t>		// instantiate the five </a:t>
            </a:r>
            <a:r>
              <a:rPr lang="en" sz="1400" b="1" dirty="0" err="1">
                <a:solidFill>
                  <a:srgbClr val="FF0000"/>
                </a:solidFill>
                <a:latin typeface="Consolas"/>
                <a:ea typeface="Consolas"/>
                <a:cs typeface="Consolas"/>
                <a:sym typeface="Consolas"/>
              </a:rPr>
              <a:t>HeadTAs</a:t>
            </a:r>
            <a:endParaRPr sz="1400" b="1" dirty="0">
              <a:solidFill>
                <a:srgbClr val="FF0000"/>
              </a:solidFill>
              <a:latin typeface="Consolas"/>
              <a:ea typeface="Consolas"/>
              <a:cs typeface="Consolas"/>
              <a:sym typeface="Consolas"/>
            </a:endParaRPr>
          </a:p>
          <a:p>
            <a:pPr lvl="0" defTabSz="403225" rtl="0">
              <a:spcBef>
                <a:spcPts val="0"/>
              </a:spcBef>
              <a:buNone/>
            </a:pPr>
            <a:r>
              <a:rPr lang="en" sz="1400" dirty="0">
                <a:solidFill>
                  <a:srgbClr val="000000"/>
                </a:solidFill>
                <a:latin typeface="Consolas"/>
                <a:ea typeface="Consolas"/>
                <a:cs typeface="Consolas"/>
                <a:sym typeface="Consolas"/>
              </a:rPr>
              <a:t>	}</a:t>
            </a:r>
          </a:p>
          <a:p>
            <a:pPr defTabSz="403225">
              <a:spcBef>
                <a:spcPts val="0"/>
              </a:spcBef>
              <a:buNone/>
            </a:pPr>
            <a:r>
              <a:rPr lang="en" sz="1400" dirty="0">
                <a:latin typeface="Consolas"/>
                <a:ea typeface="Consolas"/>
                <a:cs typeface="Consolas"/>
                <a:sym typeface="Consolas"/>
              </a:rPr>
              <a:t>}</a:t>
            </a:r>
          </a:p>
        </p:txBody>
      </p:sp>
      <p:sp>
        <p:nvSpPr>
          <p:cNvPr id="891" name="Shape 891"/>
          <p:cNvSpPr txBox="1">
            <a:spLocks noGrp="1"/>
          </p:cNvSpPr>
          <p:nvPr>
            <p:ph type="body" idx="2"/>
          </p:nvPr>
        </p:nvSpPr>
        <p:spPr>
          <a:xfrm>
            <a:off x="29101" y="1274102"/>
            <a:ext cx="4542899" cy="3145446"/>
          </a:xfrm>
          <a:prstGeom prst="rect">
            <a:avLst/>
          </a:prstGeom>
        </p:spPr>
        <p:txBody>
          <a:bodyPr wrap="square" lIns="91425" tIns="91425" rIns="91425" bIns="91425" anchor="ctr" anchorCtr="0">
            <a:spAutoFit/>
          </a:bodyPr>
          <a:lstStyle/>
          <a:p>
            <a:pPr marL="457200" lvl="0" indent="-381000" rtl="0">
              <a:spcBef>
                <a:spcPts val="0"/>
              </a:spcBef>
              <a:spcAft>
                <a:spcPts val="1000"/>
              </a:spcAft>
              <a:buClr>
                <a:schemeClr val="dk1"/>
              </a:buClr>
              <a:buSzPct val="100000"/>
              <a:buFont typeface="Arial"/>
              <a:buChar char="●"/>
            </a:pPr>
            <a:r>
              <a:rPr lang="en" sz="2200" dirty="0"/>
              <a:t>We’ve got the </a:t>
            </a:r>
            <a:r>
              <a:rPr lang="en" sz="2200" dirty="0">
                <a:solidFill>
                  <a:srgbClr val="0000FF"/>
                </a:solidFill>
                <a:latin typeface="Consolas"/>
                <a:ea typeface="Consolas"/>
                <a:cs typeface="Consolas"/>
                <a:sym typeface="Consolas"/>
              </a:rPr>
              <a:t>CS15Professor</a:t>
            </a:r>
            <a:r>
              <a:rPr lang="en" sz="1200" dirty="0">
                <a:solidFill>
                  <a:srgbClr val="0000FF"/>
                </a:solidFill>
                <a:latin typeface="Consolas"/>
                <a:ea typeface="Consolas"/>
                <a:cs typeface="Consolas"/>
                <a:sym typeface="Consolas"/>
              </a:rPr>
              <a:t> </a:t>
            </a:r>
            <a:r>
              <a:rPr lang="en" sz="2200" dirty="0"/>
              <a:t>class down</a:t>
            </a:r>
          </a:p>
          <a:p>
            <a:pPr marL="457200" lvl="0" indent="-381000">
              <a:spcBef>
                <a:spcPts val="0"/>
              </a:spcBef>
              <a:spcAft>
                <a:spcPts val="1000"/>
              </a:spcAft>
              <a:buClr>
                <a:schemeClr val="dk1"/>
              </a:buClr>
              <a:buSzPct val="100000"/>
              <a:buFont typeface="Arial"/>
              <a:buChar char="●"/>
            </a:pPr>
            <a:r>
              <a:rPr lang="en" sz="2200" dirty="0"/>
              <a:t>Now let’s create a professor and head TAs from a class that contains all of them: </a:t>
            </a:r>
            <a:r>
              <a:rPr lang="en" sz="2200" dirty="0">
                <a:solidFill>
                  <a:srgbClr val="0000FF"/>
                </a:solidFill>
                <a:latin typeface="Consolas"/>
                <a:ea typeface="Consolas"/>
                <a:cs typeface="Consolas"/>
                <a:sym typeface="Consolas"/>
              </a:rPr>
              <a:t>CS15App</a:t>
            </a:r>
            <a:endParaRPr lang="en-US" sz="2200" dirty="0">
              <a:solidFill>
                <a:srgbClr val="0000FF"/>
              </a:solidFill>
              <a:latin typeface="Consolas"/>
              <a:ea typeface="Consolas"/>
              <a:cs typeface="Consolas"/>
              <a:sym typeface="Consolas"/>
            </a:endParaRPr>
          </a:p>
          <a:p>
            <a:pPr marL="457200" lvl="0" indent="-381000">
              <a:spcAft>
                <a:spcPts val="1000"/>
              </a:spcAft>
              <a:buClr>
                <a:schemeClr val="dk1"/>
              </a:buClr>
              <a:buSzPct val="100000"/>
              <a:buFont typeface="Arial"/>
              <a:buChar char="●"/>
            </a:pPr>
            <a:r>
              <a:rPr lang="en" sz="2200" dirty="0"/>
              <a:t>Try and fill in this class!</a:t>
            </a:r>
          </a:p>
          <a:p>
            <a:pPr marL="914400" lvl="1" indent="-381000">
              <a:spcAft>
                <a:spcPts val="1000"/>
              </a:spcAft>
              <a:buClr>
                <a:schemeClr val="dk1"/>
              </a:buClr>
              <a:buSzPct val="100000"/>
            </a:pPr>
            <a:r>
              <a:rPr lang="en-US" sz="1800" dirty="0"/>
              <a:t>y</a:t>
            </a:r>
            <a:r>
              <a:rPr lang="en" sz="1800" dirty="0" err="1"/>
              <a:t>ou</a:t>
            </a:r>
            <a:r>
              <a:rPr lang="en" sz="1800" dirty="0"/>
              <a:t> can assume that the </a:t>
            </a:r>
            <a:r>
              <a:rPr lang="en" sz="1800" dirty="0" err="1">
                <a:solidFill>
                  <a:srgbClr val="0000FF"/>
                </a:solidFill>
                <a:latin typeface="Consolas"/>
                <a:ea typeface="Consolas"/>
                <a:cs typeface="Consolas"/>
                <a:sym typeface="Consolas"/>
              </a:rPr>
              <a:t>HeadTA</a:t>
            </a:r>
            <a:r>
              <a:rPr lang="en" sz="1800" dirty="0">
                <a:solidFill>
                  <a:srgbClr val="0000FF"/>
                </a:solidFill>
              </a:rPr>
              <a:t> </a:t>
            </a:r>
            <a:r>
              <a:rPr lang="en" sz="1800" dirty="0"/>
              <a:t>class takes no parameters in its constructor</a:t>
            </a:r>
          </a:p>
        </p:txBody>
      </p:sp>
      <p:sp>
        <p:nvSpPr>
          <p:cNvPr id="4" name="Shape 863"/>
          <p:cNvSpPr txBox="1">
            <a:spLocks noGrp="1"/>
          </p:cNvSpPr>
          <p:nvPr>
            <p:ph type="title"/>
          </p:nvPr>
        </p:nvSpPr>
        <p:spPr>
          <a:xfrm>
            <a:off x="457200" y="270416"/>
            <a:ext cx="8229600" cy="683234"/>
          </a:xfrm>
          <a:prstGeom prst="rect">
            <a:avLst/>
          </a:prstGeom>
        </p:spPr>
        <p:txBody>
          <a:bodyPr lIns="91425" tIns="91425" rIns="91425" bIns="91425" anchor="b" anchorCtr="0">
            <a:spAutoFit/>
          </a:bodyPr>
          <a:lstStyle/>
          <a:p>
            <a:r>
              <a:rPr lang="en" dirty="0"/>
              <a:t>Another Example: Association (4/6)</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1">
                                            <p:txEl>
                                              <p:pRg st="0" end="0"/>
                                            </p:txEl>
                                          </p:spTgt>
                                        </p:tgtEl>
                                        <p:attrNameLst>
                                          <p:attrName>style.visibility</p:attrName>
                                        </p:attrNameLst>
                                      </p:cBhvr>
                                      <p:to>
                                        <p:strVal val="visible"/>
                                      </p:to>
                                    </p:set>
                                    <p:animEffect transition="in" filter="fade">
                                      <p:cBhvr>
                                        <p:cTn id="7" dur="1000"/>
                                        <p:tgtEl>
                                          <p:spTgt spid="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1">
                                            <p:txEl>
                                              <p:pRg st="1" end="1"/>
                                            </p:txEl>
                                          </p:spTgt>
                                        </p:tgtEl>
                                        <p:attrNameLst>
                                          <p:attrName>style.visibility</p:attrName>
                                        </p:attrNameLst>
                                      </p:cBhvr>
                                      <p:to>
                                        <p:strVal val="visible"/>
                                      </p:to>
                                    </p:set>
                                    <p:animEffect transition="in" filter="fade">
                                      <p:cBhvr>
                                        <p:cTn id="12" dur="1000"/>
                                        <p:tgtEl>
                                          <p:spTgt spid="89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90"/>
                                        </p:tgtEl>
                                        <p:attrNameLst>
                                          <p:attrName>style.visibility</p:attrName>
                                        </p:attrNameLst>
                                      </p:cBhvr>
                                      <p:to>
                                        <p:strVal val="visible"/>
                                      </p:to>
                                    </p:set>
                                    <p:animEffect transition="in" filter="fade">
                                      <p:cBhvr>
                                        <p:cTn id="15" dur="1000"/>
                                        <p:tgtEl>
                                          <p:spTgt spid="89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91">
                                            <p:txEl>
                                              <p:pRg st="2" end="2"/>
                                            </p:txEl>
                                          </p:spTgt>
                                        </p:tgtEl>
                                        <p:attrNameLst>
                                          <p:attrName>style.visibility</p:attrName>
                                        </p:attrNameLst>
                                      </p:cBhvr>
                                      <p:to>
                                        <p:strVal val="visible"/>
                                      </p:to>
                                    </p:set>
                                    <p:animEffect transition="in" filter="fade">
                                      <p:cBhvr>
                                        <p:cTn id="20" dur="1000"/>
                                        <p:tgtEl>
                                          <p:spTgt spid="8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1">
                                            <p:txEl>
                                              <p:pRg st="3" end="3"/>
                                            </p:txEl>
                                          </p:spTgt>
                                        </p:tgtEl>
                                        <p:attrNameLst>
                                          <p:attrName>style.visibility</p:attrName>
                                        </p:attrNameLst>
                                      </p:cBhvr>
                                      <p:to>
                                        <p:strVal val="visible"/>
                                      </p:to>
                                    </p:set>
                                    <p:animEffect transition="in" filter="fade">
                                      <p:cBhvr>
                                        <p:cTn id="25" dur="1000"/>
                                        <p:tgtEl>
                                          <p:spTgt spid="8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body" idx="1"/>
          </p:nvPr>
        </p:nvSpPr>
        <p:spPr>
          <a:xfrm>
            <a:off x="4601101" y="953650"/>
            <a:ext cx="4542899" cy="4062620"/>
          </a:xfrm>
          <a:prstGeom prst="rect">
            <a:avLst/>
          </a:prstGeom>
        </p:spPr>
        <p:txBody>
          <a:bodyPr lIns="91425" tIns="91425" rIns="91425" bIns="91425" anchor="t" anchorCtr="0">
            <a:spAutoFit/>
          </a:bodyPr>
          <a:lstStyle/>
          <a:p>
            <a:pPr lvl="0" defTabSz="403225">
              <a:buNone/>
            </a:pPr>
            <a:r>
              <a:rPr lang="en" sz="1400" dirty="0">
                <a:latin typeface="Consolas"/>
                <a:ea typeface="Consolas"/>
                <a:cs typeface="Consolas"/>
                <a:sym typeface="Consolas"/>
              </a:rPr>
              <a:t>public class CS15App {</a:t>
            </a:r>
          </a:p>
          <a:p>
            <a:pPr lvl="0" defTabSz="403225">
              <a:buNone/>
            </a:pPr>
            <a:endParaRPr lang="en"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a:t>
            </a:r>
            <a:r>
              <a:rPr lang="en" sz="1400" b="1" dirty="0">
                <a:solidFill>
                  <a:srgbClr val="FF0000"/>
                </a:solidFill>
                <a:latin typeface="Consolas"/>
                <a:ea typeface="Consolas"/>
                <a:cs typeface="Consolas"/>
                <a:sym typeface="Consolas"/>
              </a:rPr>
              <a:t>private CS15Professor _andy;</a:t>
            </a:r>
          </a:p>
          <a:p>
            <a:pPr lvl="0" defTabSz="403225">
              <a:buClr>
                <a:schemeClr val="dk1"/>
              </a:buClr>
              <a:buSzPct val="78571"/>
              <a:buNone/>
            </a:pPr>
            <a:r>
              <a:rPr lang="en" sz="1400" b="1" dirty="0">
                <a:solidFill>
                  <a:srgbClr val="FF0000"/>
                </a:solidFill>
                <a:latin typeface="Consolas"/>
                <a:ea typeface="Consolas"/>
                <a:cs typeface="Consolas"/>
                <a:sym typeface="Consolas"/>
              </a:rPr>
              <a:t>	private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julie</a:t>
            </a:r>
            <a:r>
              <a:rPr lang="en" sz="1400" b="1" dirty="0">
                <a:solidFill>
                  <a:srgbClr val="FF0000"/>
                </a:solidFill>
                <a:latin typeface="Consolas"/>
                <a:ea typeface="Consolas"/>
                <a:cs typeface="Consolas"/>
                <a:sym typeface="Consolas"/>
              </a:rPr>
              <a:t>;</a:t>
            </a:r>
          </a:p>
          <a:p>
            <a:pPr lvl="0" defTabSz="403225">
              <a:buClr>
                <a:schemeClr val="dk1"/>
              </a:buClr>
              <a:buSzPct val="78571"/>
              <a:buNone/>
            </a:pPr>
            <a:r>
              <a:rPr lang="en" sz="1400" b="1" dirty="0">
                <a:solidFill>
                  <a:srgbClr val="FF0000"/>
                </a:solidFill>
                <a:latin typeface="Consolas"/>
                <a:ea typeface="Consolas"/>
                <a:cs typeface="Consolas"/>
                <a:sym typeface="Consolas"/>
              </a:rPr>
              <a:t>	private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_</a:t>
            </a:r>
            <a:r>
              <a:rPr lang="en-US" sz="1400" b="1" dirty="0">
                <a:solidFill>
                  <a:srgbClr val="FF0000"/>
                </a:solidFill>
                <a:latin typeface="Consolas"/>
                <a:ea typeface="Consolas"/>
                <a:cs typeface="Consolas"/>
                <a:sym typeface="Consolas"/>
              </a:rPr>
              <a:t>angel</a:t>
            </a:r>
            <a:r>
              <a:rPr lang="en" sz="1400" b="1" dirty="0">
                <a:solidFill>
                  <a:srgbClr val="FF0000"/>
                </a:solidFill>
                <a:latin typeface="Consolas"/>
                <a:ea typeface="Consolas"/>
                <a:cs typeface="Consolas"/>
                <a:sym typeface="Consolas"/>
              </a:rPr>
              <a:t>;</a:t>
            </a:r>
          </a:p>
          <a:p>
            <a:pPr lvl="0" defTabSz="403225">
              <a:buNone/>
            </a:pPr>
            <a:r>
              <a:rPr lang="en" sz="1400" b="1" dirty="0">
                <a:solidFill>
                  <a:srgbClr val="FF0000"/>
                </a:solidFill>
                <a:latin typeface="Consolas"/>
                <a:ea typeface="Consolas"/>
                <a:cs typeface="Consolas"/>
                <a:sym typeface="Consolas"/>
              </a:rPr>
              <a:t>	private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noah</a:t>
            </a:r>
            <a:r>
              <a:rPr lang="en" sz="1400" b="1" dirty="0">
                <a:solidFill>
                  <a:srgbClr val="FF0000"/>
                </a:solidFill>
                <a:latin typeface="Consolas"/>
                <a:ea typeface="Consolas"/>
                <a:cs typeface="Consolas"/>
                <a:sym typeface="Consolas"/>
              </a:rPr>
              <a:t>;</a:t>
            </a:r>
            <a:endParaRPr lang="en-US" sz="1400" b="1" dirty="0">
              <a:solidFill>
                <a:srgbClr val="FF0000"/>
              </a:solidFill>
              <a:latin typeface="Consolas"/>
              <a:ea typeface="Consolas"/>
              <a:cs typeface="Consolas"/>
              <a:sym typeface="Consolas"/>
            </a:endParaRPr>
          </a:p>
          <a:p>
            <a:pPr lvl="0" defTabSz="403225">
              <a:buNone/>
            </a:pPr>
            <a:r>
              <a:rPr lang="en-US" sz="1400" b="1" dirty="0">
                <a:solidFill>
                  <a:srgbClr val="FF0000"/>
                </a:solidFill>
                <a:latin typeface="Consolas"/>
                <a:ea typeface="Consolas"/>
                <a:cs typeface="Consolas"/>
                <a:sym typeface="Consolas"/>
              </a:rPr>
              <a:t>	private </a:t>
            </a:r>
            <a:r>
              <a:rPr lang="en-US" sz="1400" b="1" dirty="0" err="1">
                <a:solidFill>
                  <a:srgbClr val="FF0000"/>
                </a:solidFill>
                <a:latin typeface="Consolas"/>
                <a:ea typeface="Consolas"/>
                <a:cs typeface="Consolas"/>
                <a:sym typeface="Consolas"/>
              </a:rPr>
              <a:t>HeadTA</a:t>
            </a:r>
            <a:r>
              <a:rPr lang="en-US"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taylor</a:t>
            </a:r>
            <a:r>
              <a:rPr lang="en-US" sz="1400" b="1" dirty="0">
                <a:solidFill>
                  <a:srgbClr val="FF0000"/>
                </a:solidFill>
                <a:latin typeface="Consolas"/>
                <a:ea typeface="Consolas"/>
                <a:cs typeface="Consolas"/>
                <a:sym typeface="Consolas"/>
              </a:rPr>
              <a:t>;</a:t>
            </a:r>
          </a:p>
          <a:p>
            <a:pPr defTabSz="403225">
              <a:buNone/>
            </a:pPr>
            <a:r>
              <a:rPr lang="en-US" sz="1400" b="1" dirty="0">
                <a:solidFill>
                  <a:srgbClr val="FF0000"/>
                </a:solidFill>
                <a:latin typeface="Consolas"/>
                <a:ea typeface="Consolas"/>
                <a:cs typeface="Consolas"/>
                <a:sym typeface="Consolas"/>
              </a:rPr>
              <a:t>	private </a:t>
            </a:r>
            <a:r>
              <a:rPr lang="en-US" sz="1400" b="1" dirty="0" err="1">
                <a:solidFill>
                  <a:srgbClr val="FF0000"/>
                </a:solidFill>
                <a:latin typeface="Consolas"/>
                <a:ea typeface="Consolas"/>
                <a:cs typeface="Consolas"/>
                <a:sym typeface="Consolas"/>
              </a:rPr>
              <a:t>HeadTA</a:t>
            </a:r>
            <a:r>
              <a:rPr lang="en-US"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lucy</a:t>
            </a:r>
            <a:r>
              <a:rPr lang="en-US" sz="1400" b="1" dirty="0">
                <a:solidFill>
                  <a:srgbClr val="FF0000"/>
                </a:solidFill>
                <a:latin typeface="Consolas"/>
                <a:ea typeface="Consolas"/>
                <a:cs typeface="Consolas"/>
                <a:sym typeface="Consolas"/>
              </a:rPr>
              <a:t>;</a:t>
            </a:r>
            <a:endParaRPr lang="en" sz="1400" b="1" dirty="0">
              <a:solidFill>
                <a:srgbClr val="FF0000"/>
              </a:solidFill>
              <a:latin typeface="Consolas"/>
              <a:ea typeface="Consolas"/>
              <a:cs typeface="Consolas"/>
              <a:sym typeface="Consolas"/>
            </a:endParaRPr>
          </a:p>
          <a:p>
            <a:pPr lvl="0" defTabSz="403225">
              <a:buNone/>
            </a:pPr>
            <a:endParaRPr lang="en" sz="1400" b="1" dirty="0">
              <a:solidFill>
                <a:srgbClr val="FF0000"/>
              </a:solidFill>
              <a:latin typeface="Consolas"/>
              <a:ea typeface="Consolas"/>
              <a:cs typeface="Consolas"/>
              <a:sym typeface="Consolas"/>
            </a:endParaRPr>
          </a:p>
          <a:p>
            <a:pPr lvl="0" defTabSz="403225">
              <a:buNone/>
            </a:pPr>
            <a:r>
              <a:rPr lang="en" sz="1400" b="1" dirty="0">
                <a:solidFill>
                  <a:srgbClr val="FF0000"/>
                </a:solidFill>
                <a:latin typeface="Consolas"/>
                <a:ea typeface="Consolas"/>
                <a:cs typeface="Consolas"/>
                <a:sym typeface="Consolas"/>
              </a:rPr>
              <a:t>	</a:t>
            </a:r>
            <a:r>
              <a:rPr lang="en" sz="1400" dirty="0">
                <a:solidFill>
                  <a:srgbClr val="000000"/>
                </a:solidFill>
                <a:latin typeface="Consolas"/>
                <a:ea typeface="Consolas"/>
                <a:cs typeface="Consolas"/>
                <a:sym typeface="Consolas"/>
              </a:rPr>
              <a:t>public CS15App() {</a:t>
            </a:r>
          </a:p>
          <a:p>
            <a:pPr lvl="0" defTabSz="403225">
              <a:buClr>
                <a:schemeClr val="dk1"/>
              </a:buClr>
              <a:buSzPct val="78571"/>
              <a:buNone/>
            </a:pPr>
            <a:r>
              <a:rPr lang="en" sz="1400" dirty="0">
                <a:solidFill>
                  <a:srgbClr val="00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_</a:t>
            </a:r>
            <a:r>
              <a:rPr lang="en-US" sz="1400" b="1" dirty="0" err="1">
                <a:solidFill>
                  <a:srgbClr val="FF0000"/>
                </a:solidFill>
                <a:latin typeface="Consolas"/>
                <a:ea typeface="Consolas"/>
                <a:cs typeface="Consolas"/>
                <a:sym typeface="Consolas"/>
              </a:rPr>
              <a:t>julie</a:t>
            </a: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 new HeadTA();</a:t>
            </a:r>
          </a:p>
          <a:p>
            <a:pPr lvl="0" defTabSz="403225">
              <a:buClr>
                <a:schemeClr val="dk1"/>
              </a:buClr>
              <a:buSzPct val="78571"/>
              <a:buNone/>
            </a:pPr>
            <a:r>
              <a:rPr lang="en" sz="1400" b="1" dirty="0">
                <a:solidFill>
                  <a:srgbClr val="FF0000"/>
                </a:solidFill>
                <a:latin typeface="Consolas"/>
                <a:ea typeface="Consolas"/>
                <a:cs typeface="Consolas"/>
                <a:sym typeface="Consolas"/>
              </a:rPr>
              <a:t>		_</a:t>
            </a:r>
            <a:r>
              <a:rPr lang="en-US" sz="1400" b="1" dirty="0">
                <a:solidFill>
                  <a:srgbClr val="FF0000"/>
                </a:solidFill>
                <a:latin typeface="Consolas"/>
                <a:ea typeface="Consolas"/>
                <a:cs typeface="Consolas"/>
                <a:sym typeface="Consolas"/>
              </a:rPr>
              <a:t>angel </a:t>
            </a:r>
            <a:r>
              <a:rPr lang="en" sz="1400" b="1" dirty="0">
                <a:solidFill>
                  <a:srgbClr val="FF0000"/>
                </a:solidFill>
                <a:latin typeface="Consolas"/>
                <a:ea typeface="Consolas"/>
                <a:cs typeface="Consolas"/>
                <a:sym typeface="Consolas"/>
              </a:rPr>
              <a:t>= new HeadTA();</a:t>
            </a:r>
          </a:p>
          <a:p>
            <a:pPr lvl="0" defTabSz="403225">
              <a:buClr>
                <a:schemeClr val="dk1"/>
              </a:buClr>
              <a:buSzPct val="78571"/>
              <a:buNone/>
            </a:pPr>
            <a:r>
              <a:rPr lang="en"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noah</a:t>
            </a: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 new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a:t>
            </a:r>
          </a:p>
          <a:p>
            <a:pPr lvl="0" defTabSz="403225">
              <a:buClr>
                <a:schemeClr val="dk1"/>
              </a:buClr>
              <a:buSzPct val="78571"/>
              <a:buNone/>
            </a:pPr>
            <a:r>
              <a:rPr lang="en"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taylor</a:t>
            </a: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 new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a:t>
            </a:r>
          </a:p>
          <a:p>
            <a:pPr defTabSz="403225">
              <a:buClr>
                <a:schemeClr val="dk1"/>
              </a:buClr>
              <a:buSzPct val="78571"/>
              <a:buNone/>
            </a:pPr>
            <a:r>
              <a:rPr lang="en"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lucy</a:t>
            </a: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 new </a:t>
            </a:r>
            <a:r>
              <a:rPr lang="en" sz="1400" b="1" dirty="0" err="1">
                <a:solidFill>
                  <a:srgbClr val="FF0000"/>
                </a:solidFill>
                <a:latin typeface="Consolas"/>
                <a:ea typeface="Consolas"/>
                <a:cs typeface="Consolas"/>
                <a:sym typeface="Consolas"/>
              </a:rPr>
              <a:t>HeadTA</a:t>
            </a:r>
            <a:r>
              <a:rPr lang="en" sz="1400" b="1" dirty="0">
                <a:solidFill>
                  <a:srgbClr val="FF0000"/>
                </a:solidFill>
                <a:latin typeface="Consolas"/>
                <a:ea typeface="Consolas"/>
                <a:cs typeface="Consolas"/>
                <a:sym typeface="Consolas"/>
              </a:rPr>
              <a:t>();</a:t>
            </a:r>
            <a:endParaRPr lang="en-US" sz="1400" b="1" dirty="0">
              <a:solidFill>
                <a:srgbClr val="FF0000"/>
              </a:solidFill>
              <a:latin typeface="Consolas"/>
              <a:ea typeface="Consolas"/>
              <a:cs typeface="Consolas"/>
              <a:sym typeface="Consolas"/>
            </a:endParaRPr>
          </a:p>
          <a:p>
            <a:pPr lvl="0" defTabSz="403225">
              <a:buClr>
                <a:schemeClr val="dk1"/>
              </a:buClr>
              <a:buSzPct val="78571"/>
              <a:buNone/>
            </a:pP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_andy = new CS15Professor(_</a:t>
            </a:r>
            <a:r>
              <a:rPr lang="en-US" sz="1400" b="1" dirty="0" err="1">
                <a:solidFill>
                  <a:srgbClr val="FF0000"/>
                </a:solidFill>
                <a:latin typeface="Consolas"/>
                <a:ea typeface="Consolas"/>
                <a:cs typeface="Consolas"/>
                <a:sym typeface="Consolas"/>
              </a:rPr>
              <a:t>julie</a:t>
            </a:r>
            <a:r>
              <a:rPr lang="en" sz="1400" b="1" dirty="0">
                <a:solidFill>
                  <a:srgbClr val="FF0000"/>
                </a:solidFill>
                <a:latin typeface="Consolas"/>
                <a:ea typeface="Consolas"/>
                <a:cs typeface="Consolas"/>
                <a:sym typeface="Consolas"/>
              </a:rPr>
              <a:t>,</a:t>
            </a:r>
          </a:p>
          <a:p>
            <a:pPr marL="914400" lvl="0" indent="457200" defTabSz="403225">
              <a:buNone/>
            </a:pPr>
            <a:r>
              <a:rPr lang="en" sz="1400" b="1" dirty="0">
                <a:solidFill>
                  <a:srgbClr val="FF0000"/>
                </a:solidFill>
                <a:latin typeface="Consolas"/>
                <a:ea typeface="Consolas"/>
                <a:cs typeface="Consolas"/>
                <a:sym typeface="Consolas"/>
              </a:rPr>
              <a:t>_</a:t>
            </a:r>
            <a:r>
              <a:rPr lang="en-US" sz="1400" b="1" dirty="0">
                <a:solidFill>
                  <a:srgbClr val="FF0000"/>
                </a:solidFill>
                <a:latin typeface="Consolas"/>
                <a:ea typeface="Consolas"/>
                <a:cs typeface="Consolas"/>
                <a:sym typeface="Consolas"/>
              </a:rPr>
              <a:t>angel</a:t>
            </a:r>
            <a:r>
              <a:rPr lang="en"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noah</a:t>
            </a:r>
            <a:r>
              <a:rPr lang="en-US"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taylor</a:t>
            </a:r>
            <a:r>
              <a:rPr lang="en-US" sz="1400" b="1" dirty="0">
                <a:solidFill>
                  <a:srgbClr val="FF0000"/>
                </a:solidFill>
                <a:latin typeface="Consolas"/>
                <a:ea typeface="Consolas"/>
                <a:cs typeface="Consolas"/>
                <a:sym typeface="Consolas"/>
              </a:rPr>
              <a:t>, 		 _</a:t>
            </a:r>
            <a:r>
              <a:rPr lang="en-US" sz="1400" b="1" dirty="0" err="1">
                <a:solidFill>
                  <a:srgbClr val="FF0000"/>
                </a:solidFill>
                <a:latin typeface="Consolas"/>
                <a:ea typeface="Consolas"/>
                <a:cs typeface="Consolas"/>
                <a:sym typeface="Consolas"/>
              </a:rPr>
              <a:t>lucy</a:t>
            </a:r>
            <a:r>
              <a:rPr lang="en" sz="1400" b="1" dirty="0">
                <a:solidFill>
                  <a:srgbClr val="FF0000"/>
                </a:solidFill>
                <a:latin typeface="Consolas"/>
                <a:ea typeface="Consolas"/>
                <a:cs typeface="Consolas"/>
                <a:sym typeface="Consolas"/>
              </a:rPr>
              <a:t>);</a:t>
            </a:r>
          </a:p>
          <a:p>
            <a:pPr lvl="0" defTabSz="403225">
              <a:buNone/>
            </a:pPr>
            <a:r>
              <a:rPr lang="en" sz="1400" dirty="0">
                <a:solidFill>
                  <a:srgbClr val="000000"/>
                </a:solidFill>
                <a:latin typeface="Consolas"/>
                <a:ea typeface="Consolas"/>
                <a:cs typeface="Consolas"/>
                <a:sym typeface="Consolas"/>
              </a:rPr>
              <a:t>	}</a:t>
            </a:r>
          </a:p>
          <a:p>
            <a:pPr lvl="0" defTabSz="403225">
              <a:buNone/>
            </a:pPr>
            <a:r>
              <a:rPr lang="en" sz="1400" dirty="0">
                <a:latin typeface="Consolas"/>
                <a:ea typeface="Consolas"/>
                <a:cs typeface="Consolas"/>
                <a:sym typeface="Consolas"/>
              </a:rPr>
              <a:t>}</a:t>
            </a:r>
          </a:p>
        </p:txBody>
      </p:sp>
      <p:sp>
        <p:nvSpPr>
          <p:cNvPr id="891" name="Shape 891"/>
          <p:cNvSpPr txBox="1">
            <a:spLocks noGrp="1"/>
          </p:cNvSpPr>
          <p:nvPr>
            <p:ph type="body" idx="2"/>
          </p:nvPr>
        </p:nvSpPr>
        <p:spPr>
          <a:xfrm>
            <a:off x="349624" y="1010025"/>
            <a:ext cx="4370422" cy="3826658"/>
          </a:xfrm>
          <a:prstGeom prst="rect">
            <a:avLst/>
          </a:prstGeom>
        </p:spPr>
        <p:txBody>
          <a:bodyPr wrap="square" lIns="91425" tIns="91425" rIns="91425" bIns="91425" anchor="ctr" anchorCtr="0">
            <a:spAutoFit/>
          </a:bodyPr>
          <a:lstStyle/>
          <a:p>
            <a:pPr marL="457200" lvl="0" indent="-355600">
              <a:lnSpc>
                <a:spcPct val="100000"/>
              </a:lnSpc>
              <a:spcAft>
                <a:spcPts val="1000"/>
              </a:spcAft>
              <a:buClr>
                <a:schemeClr val="dk1"/>
              </a:buClr>
              <a:buSzPct val="100000"/>
              <a:buFont typeface="Arial"/>
              <a:buChar char="●"/>
            </a:pPr>
            <a:r>
              <a:rPr lang="en" sz="2200" dirty="0"/>
              <a:t>We declare </a:t>
            </a:r>
            <a:r>
              <a:rPr lang="en" sz="2200" dirty="0">
                <a:solidFill>
                  <a:srgbClr val="0000FF"/>
                </a:solidFill>
                <a:latin typeface="Consolas"/>
                <a:ea typeface="Consolas"/>
                <a:cs typeface="Consolas"/>
                <a:sym typeface="Consolas"/>
              </a:rPr>
              <a:t>_andy</a:t>
            </a:r>
            <a:r>
              <a:rPr lang="en" sz="2200" dirty="0"/>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julie</a:t>
            </a:r>
            <a:r>
              <a:rPr lang="en" sz="2200" dirty="0"/>
              <a:t>, </a:t>
            </a:r>
            <a:r>
              <a:rPr lang="en" sz="2200" dirty="0">
                <a:solidFill>
                  <a:srgbClr val="0000FF"/>
                </a:solidFill>
                <a:latin typeface="Consolas"/>
                <a:ea typeface="Consolas"/>
                <a:cs typeface="Consolas"/>
                <a:sym typeface="Consolas"/>
              </a:rPr>
              <a:t>_</a:t>
            </a:r>
            <a:r>
              <a:rPr lang="en-US" sz="2200" dirty="0">
                <a:solidFill>
                  <a:srgbClr val="0000FF"/>
                </a:solidFill>
                <a:latin typeface="Consolas"/>
                <a:ea typeface="Consolas"/>
                <a:cs typeface="Consolas"/>
                <a:sym typeface="Consolas"/>
              </a:rPr>
              <a:t>angel</a:t>
            </a:r>
            <a:r>
              <a:rPr lang="en" sz="2200" dirty="0"/>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noah</a:t>
            </a:r>
            <a:r>
              <a:rPr lang="en" sz="2200" dirty="0"/>
              <a:t>, </a:t>
            </a:r>
            <a:r>
              <a:rPr lang="en-US"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taylor</a:t>
            </a:r>
            <a:r>
              <a:rPr lang="en-US" sz="2200" dirty="0">
                <a:solidFill>
                  <a:srgbClr val="0000FF"/>
                </a:solidFill>
                <a:sym typeface="Consolas"/>
              </a:rPr>
              <a:t> </a:t>
            </a:r>
            <a:r>
              <a:rPr lang="en" sz="2200" dirty="0"/>
              <a:t>and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lucy</a:t>
            </a:r>
            <a:r>
              <a:rPr lang="en-US" sz="2200" dirty="0">
                <a:solidFill>
                  <a:srgbClr val="0000FF"/>
                </a:solidFill>
                <a:latin typeface="Consolas"/>
                <a:ea typeface="Consolas"/>
                <a:cs typeface="Consolas"/>
                <a:sym typeface="Consolas"/>
              </a:rPr>
              <a:t> </a:t>
            </a:r>
            <a:r>
              <a:rPr lang="en" sz="2200" dirty="0"/>
              <a:t>as instance variables</a:t>
            </a:r>
          </a:p>
          <a:p>
            <a:pPr marL="457200" lvl="0" indent="-355600">
              <a:lnSpc>
                <a:spcPct val="100000"/>
              </a:lnSpc>
              <a:spcAft>
                <a:spcPts val="1000"/>
              </a:spcAft>
              <a:buClr>
                <a:schemeClr val="dk1"/>
              </a:buClr>
              <a:buSzPct val="100000"/>
              <a:buFont typeface="Arial"/>
              <a:buChar char="●"/>
            </a:pPr>
            <a:r>
              <a:rPr lang="en" sz="2200" dirty="0"/>
              <a:t>In the constructor, we instantiate them</a:t>
            </a:r>
          </a:p>
          <a:p>
            <a:pPr marL="457200" lvl="0" indent="-355600">
              <a:lnSpc>
                <a:spcPct val="100000"/>
              </a:lnSpc>
              <a:spcAft>
                <a:spcPts val="1000"/>
              </a:spcAft>
              <a:buClr>
                <a:schemeClr val="dk1"/>
              </a:buClr>
              <a:buSzPct val="100000"/>
              <a:buFont typeface="Arial"/>
              <a:buChar char="●"/>
            </a:pPr>
            <a:r>
              <a:rPr lang="en" sz="2200" dirty="0"/>
              <a:t>Since </a:t>
            </a:r>
            <a:r>
              <a:rPr lang="en-US" sz="2200" dirty="0"/>
              <a:t>the </a:t>
            </a:r>
            <a:r>
              <a:rPr lang="en" sz="2200" dirty="0"/>
              <a:t>constructor of </a:t>
            </a:r>
            <a:r>
              <a:rPr lang="en" sz="2200" dirty="0">
                <a:solidFill>
                  <a:srgbClr val="0000FF"/>
                </a:solidFill>
                <a:latin typeface="Consolas"/>
                <a:ea typeface="Consolas"/>
                <a:cs typeface="Consolas"/>
                <a:sym typeface="Consolas"/>
              </a:rPr>
              <a:t>CS15Professor</a:t>
            </a:r>
            <a:r>
              <a:rPr lang="en" sz="2200" dirty="0"/>
              <a:t> takes in </a:t>
            </a:r>
            <a:r>
              <a:rPr lang="en-US" sz="2200" dirty="0"/>
              <a:t>5</a:t>
            </a:r>
            <a:r>
              <a:rPr lang="en" sz="2200" dirty="0"/>
              <a:t> </a:t>
            </a:r>
            <a:r>
              <a:rPr lang="en" sz="2200" dirty="0">
                <a:solidFill>
                  <a:srgbClr val="0000FF"/>
                </a:solidFill>
                <a:latin typeface="Consolas"/>
                <a:ea typeface="Consolas"/>
                <a:cs typeface="Consolas"/>
                <a:sym typeface="Consolas"/>
              </a:rPr>
              <a:t>HeadTA</a:t>
            </a:r>
            <a:r>
              <a:rPr lang="en" sz="2200" dirty="0"/>
              <a:t>s, we pass in</a:t>
            </a:r>
            <a:r>
              <a:rPr lang="en-US" sz="2200" dirty="0"/>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julie</a:t>
            </a:r>
            <a:r>
              <a:rPr lang="en" sz="2200" dirty="0"/>
              <a:t>, </a:t>
            </a:r>
            <a:r>
              <a:rPr lang="en" sz="2200" dirty="0">
                <a:solidFill>
                  <a:srgbClr val="0000FF"/>
                </a:solidFill>
                <a:latin typeface="Consolas"/>
                <a:ea typeface="Consolas"/>
                <a:cs typeface="Consolas"/>
                <a:sym typeface="Consolas"/>
              </a:rPr>
              <a:t>_</a:t>
            </a:r>
            <a:r>
              <a:rPr lang="en-US" sz="2200" dirty="0">
                <a:solidFill>
                  <a:srgbClr val="0000FF"/>
                </a:solidFill>
                <a:latin typeface="Consolas"/>
                <a:ea typeface="Consolas"/>
                <a:cs typeface="Consolas"/>
                <a:sym typeface="Consolas"/>
              </a:rPr>
              <a:t>angel</a:t>
            </a:r>
            <a:r>
              <a:rPr lang="en" sz="2200" dirty="0"/>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noah</a:t>
            </a:r>
            <a:r>
              <a:rPr lang="en" sz="2200" dirty="0"/>
              <a:t>, </a:t>
            </a:r>
            <a:r>
              <a:rPr lang="en-US"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taylor</a:t>
            </a:r>
            <a:r>
              <a:rPr lang="en-US" sz="2200" dirty="0">
                <a:solidFill>
                  <a:srgbClr val="0000FF"/>
                </a:solidFill>
                <a:sym typeface="Consolas"/>
              </a:rPr>
              <a:t> </a:t>
            </a:r>
            <a:r>
              <a:rPr lang="en" sz="2200" dirty="0"/>
              <a:t>and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lucy</a:t>
            </a:r>
            <a:endParaRPr lang="en" sz="2200" dirty="0">
              <a:solidFill>
                <a:srgbClr val="0000FF"/>
              </a:solidFill>
              <a:latin typeface="Consolas"/>
              <a:ea typeface="Consolas"/>
              <a:cs typeface="Consolas"/>
              <a:sym typeface="Consolas"/>
            </a:endParaRPr>
          </a:p>
        </p:txBody>
      </p:sp>
      <p:sp>
        <p:nvSpPr>
          <p:cNvPr id="4" name="Shape 863"/>
          <p:cNvSpPr txBox="1">
            <a:spLocks noGrp="1"/>
          </p:cNvSpPr>
          <p:nvPr>
            <p:ph type="title"/>
          </p:nvPr>
        </p:nvSpPr>
        <p:spPr>
          <a:xfrm>
            <a:off x="457200" y="270416"/>
            <a:ext cx="8229600" cy="683234"/>
          </a:xfrm>
          <a:prstGeom prst="rect">
            <a:avLst/>
          </a:prstGeom>
        </p:spPr>
        <p:txBody>
          <a:bodyPr lIns="91425" tIns="91425" rIns="91425" bIns="91425" anchor="b" anchorCtr="0">
            <a:spAutoFit/>
          </a:bodyPr>
          <a:lstStyle/>
          <a:p>
            <a:r>
              <a:rPr lang="en" dirty="0"/>
              <a:t>Another Example: Association (5/6)</a:t>
            </a:r>
          </a:p>
        </p:txBody>
      </p:sp>
    </p:spTree>
    <p:extLst>
      <p:ext uri="{BB962C8B-B14F-4D97-AF65-F5344CB8AC3E}">
        <p14:creationId xmlns:p14="http://schemas.microsoft.com/office/powerpoint/2010/main" val="51337848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1">
                                            <p:txEl>
                                              <p:pRg st="0" end="0"/>
                                            </p:txEl>
                                          </p:spTgt>
                                        </p:tgtEl>
                                        <p:attrNameLst>
                                          <p:attrName>style.visibility</p:attrName>
                                        </p:attrNameLst>
                                      </p:cBhvr>
                                      <p:to>
                                        <p:strVal val="visible"/>
                                      </p:to>
                                    </p:set>
                                    <p:animEffect transition="in" filter="fade">
                                      <p:cBhvr>
                                        <p:cTn id="7" dur="1000"/>
                                        <p:tgtEl>
                                          <p:spTgt spid="89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90">
                                            <p:txEl>
                                              <p:pRg st="2" end="2"/>
                                            </p:txEl>
                                          </p:spTgt>
                                        </p:tgtEl>
                                        <p:attrNameLst>
                                          <p:attrName>style.visibility</p:attrName>
                                        </p:attrNameLst>
                                      </p:cBhvr>
                                      <p:to>
                                        <p:strVal val="visible"/>
                                      </p:to>
                                    </p:set>
                                    <p:animEffect transition="in" filter="fade">
                                      <p:cBhvr>
                                        <p:cTn id="10" dur="500"/>
                                        <p:tgtEl>
                                          <p:spTgt spid="89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0">
                                            <p:txEl>
                                              <p:pRg st="3" end="3"/>
                                            </p:txEl>
                                          </p:spTgt>
                                        </p:tgtEl>
                                        <p:attrNameLst>
                                          <p:attrName>style.visibility</p:attrName>
                                        </p:attrNameLst>
                                      </p:cBhvr>
                                      <p:to>
                                        <p:strVal val="visible"/>
                                      </p:to>
                                    </p:set>
                                    <p:animEffect transition="in" filter="fade">
                                      <p:cBhvr>
                                        <p:cTn id="13" dur="500"/>
                                        <p:tgtEl>
                                          <p:spTgt spid="89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0">
                                            <p:txEl>
                                              <p:pRg st="4" end="4"/>
                                            </p:txEl>
                                          </p:spTgt>
                                        </p:tgtEl>
                                        <p:attrNameLst>
                                          <p:attrName>style.visibility</p:attrName>
                                        </p:attrNameLst>
                                      </p:cBhvr>
                                      <p:to>
                                        <p:strVal val="visible"/>
                                      </p:to>
                                    </p:set>
                                    <p:animEffect transition="in" filter="fade">
                                      <p:cBhvr>
                                        <p:cTn id="16" dur="500"/>
                                        <p:tgtEl>
                                          <p:spTgt spid="890">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90">
                                            <p:txEl>
                                              <p:pRg st="5" end="5"/>
                                            </p:txEl>
                                          </p:spTgt>
                                        </p:tgtEl>
                                        <p:attrNameLst>
                                          <p:attrName>style.visibility</p:attrName>
                                        </p:attrNameLst>
                                      </p:cBhvr>
                                      <p:to>
                                        <p:strVal val="visible"/>
                                      </p:to>
                                    </p:set>
                                    <p:animEffect transition="in" filter="fade">
                                      <p:cBhvr>
                                        <p:cTn id="19" dur="500"/>
                                        <p:tgtEl>
                                          <p:spTgt spid="890">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90">
                                            <p:txEl>
                                              <p:pRg st="6" end="6"/>
                                            </p:txEl>
                                          </p:spTgt>
                                        </p:tgtEl>
                                        <p:attrNameLst>
                                          <p:attrName>style.visibility</p:attrName>
                                        </p:attrNameLst>
                                      </p:cBhvr>
                                      <p:to>
                                        <p:strVal val="visible"/>
                                      </p:to>
                                    </p:set>
                                    <p:animEffect transition="in" filter="fade">
                                      <p:cBhvr>
                                        <p:cTn id="22" dur="500"/>
                                        <p:tgtEl>
                                          <p:spTgt spid="890">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90">
                                            <p:txEl>
                                              <p:pRg st="7" end="7"/>
                                            </p:txEl>
                                          </p:spTgt>
                                        </p:tgtEl>
                                        <p:attrNameLst>
                                          <p:attrName>style.visibility</p:attrName>
                                        </p:attrNameLst>
                                      </p:cBhvr>
                                      <p:to>
                                        <p:strVal val="visible"/>
                                      </p:to>
                                    </p:set>
                                    <p:animEffect transition="in" filter="fade">
                                      <p:cBhvr>
                                        <p:cTn id="25" dur="500"/>
                                        <p:tgtEl>
                                          <p:spTgt spid="890">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91">
                                            <p:txEl>
                                              <p:pRg st="1" end="1"/>
                                            </p:txEl>
                                          </p:spTgt>
                                        </p:tgtEl>
                                        <p:attrNameLst>
                                          <p:attrName>style.visibility</p:attrName>
                                        </p:attrNameLst>
                                      </p:cBhvr>
                                      <p:to>
                                        <p:strVal val="visible"/>
                                      </p:to>
                                    </p:set>
                                    <p:animEffect transition="in" filter="fade">
                                      <p:cBhvr>
                                        <p:cTn id="30" dur="1000"/>
                                        <p:tgtEl>
                                          <p:spTgt spid="891">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90">
                                            <p:txEl>
                                              <p:pRg st="10" end="10"/>
                                            </p:txEl>
                                          </p:spTgt>
                                        </p:tgtEl>
                                        <p:attrNameLst>
                                          <p:attrName>style.visibility</p:attrName>
                                        </p:attrNameLst>
                                      </p:cBhvr>
                                      <p:to>
                                        <p:strVal val="visible"/>
                                      </p:to>
                                    </p:set>
                                    <p:animEffect transition="in" filter="fade">
                                      <p:cBhvr>
                                        <p:cTn id="33" dur="500"/>
                                        <p:tgtEl>
                                          <p:spTgt spid="890">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90">
                                            <p:txEl>
                                              <p:pRg st="11" end="11"/>
                                            </p:txEl>
                                          </p:spTgt>
                                        </p:tgtEl>
                                        <p:attrNameLst>
                                          <p:attrName>style.visibility</p:attrName>
                                        </p:attrNameLst>
                                      </p:cBhvr>
                                      <p:to>
                                        <p:strVal val="visible"/>
                                      </p:to>
                                    </p:set>
                                    <p:animEffect transition="in" filter="fade">
                                      <p:cBhvr>
                                        <p:cTn id="36" dur="500"/>
                                        <p:tgtEl>
                                          <p:spTgt spid="890">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90">
                                            <p:txEl>
                                              <p:pRg st="12" end="12"/>
                                            </p:txEl>
                                          </p:spTgt>
                                        </p:tgtEl>
                                        <p:attrNameLst>
                                          <p:attrName>style.visibility</p:attrName>
                                        </p:attrNameLst>
                                      </p:cBhvr>
                                      <p:to>
                                        <p:strVal val="visible"/>
                                      </p:to>
                                    </p:set>
                                    <p:animEffect transition="in" filter="fade">
                                      <p:cBhvr>
                                        <p:cTn id="39" dur="500"/>
                                        <p:tgtEl>
                                          <p:spTgt spid="890">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90">
                                            <p:txEl>
                                              <p:pRg st="13" end="13"/>
                                            </p:txEl>
                                          </p:spTgt>
                                        </p:tgtEl>
                                        <p:attrNameLst>
                                          <p:attrName>style.visibility</p:attrName>
                                        </p:attrNameLst>
                                      </p:cBhvr>
                                      <p:to>
                                        <p:strVal val="visible"/>
                                      </p:to>
                                    </p:set>
                                    <p:animEffect transition="in" filter="fade">
                                      <p:cBhvr>
                                        <p:cTn id="42" dur="500"/>
                                        <p:tgtEl>
                                          <p:spTgt spid="890">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90">
                                            <p:txEl>
                                              <p:pRg st="14" end="14"/>
                                            </p:txEl>
                                          </p:spTgt>
                                        </p:tgtEl>
                                        <p:attrNameLst>
                                          <p:attrName>style.visibility</p:attrName>
                                        </p:attrNameLst>
                                      </p:cBhvr>
                                      <p:to>
                                        <p:strVal val="visible"/>
                                      </p:to>
                                    </p:set>
                                    <p:animEffect transition="in" filter="fade">
                                      <p:cBhvr>
                                        <p:cTn id="45" dur="500"/>
                                        <p:tgtEl>
                                          <p:spTgt spid="890">
                                            <p:txEl>
                                              <p:pRg st="14" end="1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91">
                                            <p:txEl>
                                              <p:pRg st="2" end="2"/>
                                            </p:txEl>
                                          </p:spTgt>
                                        </p:tgtEl>
                                        <p:attrNameLst>
                                          <p:attrName>style.visibility</p:attrName>
                                        </p:attrNameLst>
                                      </p:cBhvr>
                                      <p:to>
                                        <p:strVal val="visible"/>
                                      </p:to>
                                    </p:set>
                                    <p:animEffect transition="in" filter="fade">
                                      <p:cBhvr>
                                        <p:cTn id="50" dur="1000"/>
                                        <p:tgtEl>
                                          <p:spTgt spid="891">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90">
                                            <p:txEl>
                                              <p:pRg st="15" end="15"/>
                                            </p:txEl>
                                          </p:spTgt>
                                        </p:tgtEl>
                                        <p:attrNameLst>
                                          <p:attrName>style.visibility</p:attrName>
                                        </p:attrNameLst>
                                      </p:cBhvr>
                                      <p:to>
                                        <p:strVal val="visible"/>
                                      </p:to>
                                    </p:set>
                                    <p:animEffect transition="in" filter="fade">
                                      <p:cBhvr>
                                        <p:cTn id="53" dur="500"/>
                                        <p:tgtEl>
                                          <p:spTgt spid="890">
                                            <p:txEl>
                                              <p:pRg st="15" end="15"/>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890">
                                            <p:txEl>
                                              <p:pRg st="16" end="16"/>
                                            </p:txEl>
                                          </p:spTgt>
                                        </p:tgtEl>
                                        <p:attrNameLst>
                                          <p:attrName>style.visibility</p:attrName>
                                        </p:attrNameLst>
                                      </p:cBhvr>
                                      <p:to>
                                        <p:strVal val="visible"/>
                                      </p:to>
                                    </p:set>
                                    <p:animEffect transition="in" filter="fade">
                                      <p:cBhvr>
                                        <p:cTn id="56" dur="500"/>
                                        <p:tgtEl>
                                          <p:spTgt spid="89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cxnSp>
        <p:nvCxnSpPr>
          <p:cNvPr id="915" name="Shape 915"/>
          <p:cNvCxnSpPr/>
          <p:nvPr/>
        </p:nvCxnSpPr>
        <p:spPr>
          <a:xfrm flipH="1">
            <a:off x="4641476" y="1117177"/>
            <a:ext cx="1630" cy="3868721"/>
          </a:xfrm>
          <a:prstGeom prst="straightConnector1">
            <a:avLst/>
          </a:prstGeom>
          <a:noFill/>
          <a:ln w="38100" cap="flat">
            <a:solidFill>
              <a:srgbClr val="999999"/>
            </a:solidFill>
            <a:prstDash val="solid"/>
            <a:round/>
            <a:headEnd type="none" w="lg" len="lg"/>
            <a:tailEnd type="none" w="lg" len="lg"/>
          </a:ln>
        </p:spPr>
      </p:cxnSp>
      <p:sp>
        <p:nvSpPr>
          <p:cNvPr id="6" name="Shape 863"/>
          <p:cNvSpPr txBox="1">
            <a:spLocks noGrp="1"/>
          </p:cNvSpPr>
          <p:nvPr>
            <p:ph type="title"/>
          </p:nvPr>
        </p:nvSpPr>
        <p:spPr>
          <a:xfrm>
            <a:off x="457200" y="270416"/>
            <a:ext cx="8229600" cy="683234"/>
          </a:xfrm>
          <a:prstGeom prst="rect">
            <a:avLst/>
          </a:prstGeom>
        </p:spPr>
        <p:txBody>
          <a:bodyPr lIns="91425" tIns="91425" rIns="91425" bIns="91425" anchor="b" anchorCtr="0">
            <a:spAutoFit/>
          </a:bodyPr>
          <a:lstStyle/>
          <a:p>
            <a:r>
              <a:rPr lang="en" dirty="0"/>
              <a:t>Another Example: Association (6/6)</a:t>
            </a:r>
          </a:p>
        </p:txBody>
      </p:sp>
      <p:sp>
        <p:nvSpPr>
          <p:cNvPr id="12" name="Shape 890">
            <a:extLst>
              <a:ext uri="{FF2B5EF4-FFF2-40B4-BE49-F238E27FC236}">
                <a16:creationId xmlns:a16="http://schemas.microsoft.com/office/drawing/2014/main" id="{C6541729-5525-6541-BFAC-272E94395AFA}"/>
              </a:ext>
            </a:extLst>
          </p:cNvPr>
          <p:cNvSpPr txBox="1">
            <a:spLocks noGrp="1"/>
          </p:cNvSpPr>
          <p:nvPr>
            <p:ph type="body" idx="1"/>
          </p:nvPr>
        </p:nvSpPr>
        <p:spPr>
          <a:xfrm>
            <a:off x="4798325" y="926668"/>
            <a:ext cx="4542899" cy="4062620"/>
          </a:xfrm>
          <a:prstGeom prst="rect">
            <a:avLst/>
          </a:prstGeom>
        </p:spPr>
        <p:txBody>
          <a:bodyPr lIns="91425" tIns="91425" rIns="91425" bIns="91425" anchor="t" anchorCtr="0">
            <a:spAutoFit/>
          </a:bodyPr>
          <a:lstStyle/>
          <a:p>
            <a:pPr lvl="0" defTabSz="403225">
              <a:buNone/>
            </a:pPr>
            <a:r>
              <a:rPr lang="en" sz="1400" dirty="0">
                <a:latin typeface="Consolas"/>
                <a:ea typeface="Consolas"/>
                <a:cs typeface="Consolas"/>
                <a:sym typeface="Consolas"/>
              </a:rPr>
              <a:t>public class CS15App {</a:t>
            </a:r>
          </a:p>
          <a:p>
            <a:pPr lvl="0" defTabSz="403225">
              <a:buNone/>
            </a:pPr>
            <a:endParaRPr lang="en"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private CS15Professor _andy;</a:t>
            </a:r>
          </a:p>
          <a:p>
            <a:pPr lvl="0" defTabSz="403225">
              <a:buClr>
                <a:schemeClr val="dk1"/>
              </a:buClr>
              <a:buSzPct val="78571"/>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a:t>
            </a:r>
            <a:r>
              <a:rPr lang="en-US" sz="1400" dirty="0" err="1">
                <a:latin typeface="Consolas"/>
                <a:ea typeface="Consolas"/>
                <a:cs typeface="Consolas"/>
                <a:sym typeface="Consolas"/>
              </a:rPr>
              <a:t>julie</a:t>
            </a:r>
            <a:r>
              <a:rPr lang="en" sz="1400" dirty="0">
                <a:latin typeface="Consolas"/>
                <a:ea typeface="Consolas"/>
                <a:cs typeface="Consolas"/>
                <a:sym typeface="Consolas"/>
              </a:rPr>
              <a:t>;</a:t>
            </a:r>
          </a:p>
          <a:p>
            <a:pPr lvl="0" defTabSz="403225">
              <a:buClr>
                <a:schemeClr val="dk1"/>
              </a:buClr>
              <a:buSzPct val="78571"/>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a:t>
            </a:r>
            <a:r>
              <a:rPr lang="en-US" sz="1400" dirty="0">
                <a:latin typeface="Consolas"/>
                <a:ea typeface="Consolas"/>
                <a:cs typeface="Consolas"/>
                <a:sym typeface="Consolas"/>
              </a:rPr>
              <a:t>angel</a:t>
            </a:r>
            <a:r>
              <a:rPr lang="en" sz="1400" dirty="0">
                <a:latin typeface="Consolas"/>
                <a:ea typeface="Consolas"/>
                <a:cs typeface="Consolas"/>
                <a:sym typeface="Consolas"/>
              </a:rPr>
              <a:t>;</a:t>
            </a:r>
          </a:p>
          <a:p>
            <a:pPr lvl="0" defTabSz="403225">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a:t>
            </a:r>
            <a:r>
              <a:rPr lang="en-US" sz="1400" dirty="0" err="1">
                <a:latin typeface="Consolas"/>
                <a:ea typeface="Consolas"/>
                <a:cs typeface="Consolas"/>
                <a:sym typeface="Consolas"/>
              </a:rPr>
              <a:t>noah</a:t>
            </a:r>
            <a:r>
              <a:rPr lang="en" sz="1400" dirty="0">
                <a:latin typeface="Consolas"/>
                <a:ea typeface="Consolas"/>
                <a:cs typeface="Consolas"/>
                <a:sym typeface="Consolas"/>
              </a:rPr>
              <a:t>;</a:t>
            </a:r>
            <a:endParaRPr lang="en-US" sz="1400" dirty="0">
              <a:latin typeface="Consolas"/>
              <a:ea typeface="Consolas"/>
              <a:cs typeface="Consolas"/>
              <a:sym typeface="Consolas"/>
            </a:endParaRPr>
          </a:p>
          <a:p>
            <a:pPr lvl="0" defTabSz="403225">
              <a:buNone/>
            </a:pPr>
            <a:r>
              <a:rPr lang="en-US" sz="1400" dirty="0">
                <a:latin typeface="Consolas"/>
                <a:ea typeface="Consolas"/>
                <a:cs typeface="Consolas"/>
                <a:sym typeface="Consolas"/>
              </a:rPr>
              <a:t>	private </a:t>
            </a:r>
            <a:r>
              <a:rPr lang="en-US" sz="1400" dirty="0" err="1">
                <a:latin typeface="Consolas"/>
                <a:ea typeface="Consolas"/>
                <a:cs typeface="Consolas"/>
                <a:sym typeface="Consolas"/>
              </a:rPr>
              <a:t>HeadTA</a:t>
            </a:r>
            <a:r>
              <a:rPr lang="en-US" sz="1400" dirty="0">
                <a:latin typeface="Consolas"/>
                <a:ea typeface="Consolas"/>
                <a:cs typeface="Consolas"/>
                <a:sym typeface="Consolas"/>
              </a:rPr>
              <a:t> _</a:t>
            </a:r>
            <a:r>
              <a:rPr lang="en-US" sz="1400" dirty="0" err="1">
                <a:latin typeface="Consolas"/>
                <a:ea typeface="Consolas"/>
                <a:cs typeface="Consolas"/>
                <a:sym typeface="Consolas"/>
              </a:rPr>
              <a:t>taylor</a:t>
            </a:r>
            <a:r>
              <a:rPr lang="en-US" sz="1400" dirty="0">
                <a:latin typeface="Consolas"/>
                <a:ea typeface="Consolas"/>
                <a:cs typeface="Consolas"/>
                <a:sym typeface="Consolas"/>
              </a:rPr>
              <a:t>;</a:t>
            </a:r>
          </a:p>
          <a:p>
            <a:pPr defTabSz="403225">
              <a:buNone/>
            </a:pPr>
            <a:r>
              <a:rPr lang="en-US" sz="1400" dirty="0">
                <a:latin typeface="Consolas"/>
                <a:ea typeface="Consolas"/>
                <a:cs typeface="Consolas"/>
                <a:sym typeface="Consolas"/>
              </a:rPr>
              <a:t>	private </a:t>
            </a:r>
            <a:r>
              <a:rPr lang="en-US" sz="1400" dirty="0" err="1">
                <a:latin typeface="Consolas"/>
                <a:ea typeface="Consolas"/>
                <a:cs typeface="Consolas"/>
                <a:sym typeface="Consolas"/>
              </a:rPr>
              <a:t>HeadTA</a:t>
            </a:r>
            <a:r>
              <a:rPr lang="en-US" sz="1400" dirty="0">
                <a:latin typeface="Consolas"/>
                <a:ea typeface="Consolas"/>
                <a:cs typeface="Consolas"/>
                <a:sym typeface="Consolas"/>
              </a:rPr>
              <a:t> _</a:t>
            </a:r>
            <a:r>
              <a:rPr lang="en-US" sz="1400" dirty="0" err="1">
                <a:latin typeface="Consolas"/>
                <a:ea typeface="Consolas"/>
                <a:cs typeface="Consolas"/>
                <a:sym typeface="Consolas"/>
              </a:rPr>
              <a:t>lucy</a:t>
            </a:r>
            <a:r>
              <a:rPr lang="en-US" sz="1400" dirty="0">
                <a:latin typeface="Consolas"/>
                <a:ea typeface="Consolas"/>
                <a:cs typeface="Consolas"/>
                <a:sym typeface="Consolas"/>
              </a:rPr>
              <a:t>;</a:t>
            </a:r>
            <a:endParaRPr lang="en" sz="1400" dirty="0">
              <a:latin typeface="Consolas"/>
              <a:ea typeface="Consolas"/>
              <a:cs typeface="Consolas"/>
              <a:sym typeface="Consolas"/>
            </a:endParaRPr>
          </a:p>
          <a:p>
            <a:pPr lvl="0" defTabSz="403225">
              <a:buNone/>
            </a:pPr>
            <a:endParaRPr lang="en" sz="1400" dirty="0">
              <a:latin typeface="Consolas"/>
              <a:ea typeface="Consolas"/>
              <a:cs typeface="Consolas"/>
              <a:sym typeface="Consolas"/>
            </a:endParaRPr>
          </a:p>
          <a:p>
            <a:pPr lvl="0" defTabSz="403225">
              <a:buNone/>
            </a:pPr>
            <a:r>
              <a:rPr lang="en" sz="1400" dirty="0">
                <a:latin typeface="Consolas"/>
                <a:ea typeface="Consolas"/>
                <a:cs typeface="Consolas"/>
                <a:sym typeface="Consolas"/>
              </a:rPr>
              <a:t>	public CS15App() {</a:t>
            </a:r>
          </a:p>
          <a:p>
            <a:pPr lvl="0"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julie</a:t>
            </a:r>
            <a:r>
              <a:rPr lang="en-US" sz="1400" dirty="0">
                <a:latin typeface="Consolas"/>
                <a:ea typeface="Consolas"/>
                <a:cs typeface="Consolas"/>
                <a:sym typeface="Consolas"/>
              </a:rPr>
              <a:t> </a:t>
            </a:r>
            <a:r>
              <a:rPr lang="en" sz="1400" dirty="0">
                <a:latin typeface="Consolas"/>
                <a:ea typeface="Consolas"/>
                <a:cs typeface="Consolas"/>
                <a:sym typeface="Consolas"/>
              </a:rPr>
              <a:t>= new HeadTA();</a:t>
            </a:r>
          </a:p>
          <a:p>
            <a:pPr lvl="0" defTabSz="403225">
              <a:buClr>
                <a:schemeClr val="dk1"/>
              </a:buClr>
              <a:buSzPct val="78571"/>
              <a:buNone/>
            </a:pPr>
            <a:r>
              <a:rPr lang="en" sz="1400" dirty="0">
                <a:latin typeface="Consolas"/>
                <a:ea typeface="Consolas"/>
                <a:cs typeface="Consolas"/>
                <a:sym typeface="Consolas"/>
              </a:rPr>
              <a:t>		_</a:t>
            </a:r>
            <a:r>
              <a:rPr lang="en-US" sz="1400" dirty="0">
                <a:latin typeface="Consolas"/>
                <a:ea typeface="Consolas"/>
                <a:cs typeface="Consolas"/>
                <a:sym typeface="Consolas"/>
              </a:rPr>
              <a:t>angel </a:t>
            </a:r>
            <a:r>
              <a:rPr lang="en" sz="1400" dirty="0">
                <a:latin typeface="Consolas"/>
                <a:ea typeface="Consolas"/>
                <a:cs typeface="Consolas"/>
                <a:sym typeface="Consolas"/>
              </a:rPr>
              <a:t>= new HeadTA();</a:t>
            </a:r>
          </a:p>
          <a:p>
            <a:pPr lvl="0"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noah</a:t>
            </a:r>
            <a:r>
              <a:rPr lang="en-US" sz="1400" dirty="0">
                <a:latin typeface="Consolas"/>
                <a:ea typeface="Consolas"/>
                <a:cs typeface="Consolas"/>
                <a:sym typeface="Consolas"/>
              </a:rPr>
              <a:t> </a:t>
            </a:r>
            <a:r>
              <a:rPr lang="en" sz="1400" dirty="0">
                <a:latin typeface="Consolas"/>
                <a:ea typeface="Consolas"/>
                <a:cs typeface="Consolas"/>
                <a:sym typeface="Consolas"/>
              </a:rPr>
              <a:t>= new </a:t>
            </a:r>
            <a:r>
              <a:rPr lang="en" sz="1400" dirty="0" err="1">
                <a:latin typeface="Consolas"/>
                <a:ea typeface="Consolas"/>
                <a:cs typeface="Consolas"/>
                <a:sym typeface="Consolas"/>
              </a:rPr>
              <a:t>HeadTA</a:t>
            </a:r>
            <a:r>
              <a:rPr lang="en" sz="1400" dirty="0">
                <a:latin typeface="Consolas"/>
                <a:ea typeface="Consolas"/>
                <a:cs typeface="Consolas"/>
                <a:sym typeface="Consolas"/>
              </a:rPr>
              <a:t>();</a:t>
            </a:r>
          </a:p>
          <a:p>
            <a:pPr lvl="0"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taylor</a:t>
            </a:r>
            <a:r>
              <a:rPr lang="en-US" sz="1400" dirty="0">
                <a:latin typeface="Consolas"/>
                <a:ea typeface="Consolas"/>
                <a:cs typeface="Consolas"/>
                <a:sym typeface="Consolas"/>
              </a:rPr>
              <a:t> </a:t>
            </a:r>
            <a:r>
              <a:rPr lang="en" sz="1400" dirty="0">
                <a:latin typeface="Consolas"/>
                <a:ea typeface="Consolas"/>
                <a:cs typeface="Consolas"/>
                <a:sym typeface="Consolas"/>
              </a:rPr>
              <a:t>= new </a:t>
            </a:r>
            <a:r>
              <a:rPr lang="en" sz="1400" dirty="0" err="1">
                <a:latin typeface="Consolas"/>
                <a:ea typeface="Consolas"/>
                <a:cs typeface="Consolas"/>
                <a:sym typeface="Consolas"/>
              </a:rPr>
              <a:t>HeadTA</a:t>
            </a:r>
            <a:r>
              <a:rPr lang="en" sz="1400" dirty="0">
                <a:latin typeface="Consolas"/>
                <a:ea typeface="Consolas"/>
                <a:cs typeface="Consolas"/>
                <a:sym typeface="Consolas"/>
              </a:rPr>
              <a:t>();</a:t>
            </a:r>
          </a:p>
          <a:p>
            <a:pPr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lucy</a:t>
            </a:r>
            <a:r>
              <a:rPr lang="en-US" sz="1400" dirty="0">
                <a:latin typeface="Consolas"/>
                <a:ea typeface="Consolas"/>
                <a:cs typeface="Consolas"/>
                <a:sym typeface="Consolas"/>
              </a:rPr>
              <a:t> </a:t>
            </a:r>
            <a:r>
              <a:rPr lang="en" sz="1400" dirty="0">
                <a:latin typeface="Consolas"/>
                <a:ea typeface="Consolas"/>
                <a:cs typeface="Consolas"/>
                <a:sym typeface="Consolas"/>
              </a:rPr>
              <a:t>= new </a:t>
            </a:r>
            <a:r>
              <a:rPr lang="en" sz="1400" dirty="0" err="1">
                <a:latin typeface="Consolas"/>
                <a:ea typeface="Consolas"/>
                <a:cs typeface="Consolas"/>
                <a:sym typeface="Consolas"/>
              </a:rPr>
              <a:t>HeadTA</a:t>
            </a:r>
            <a:r>
              <a:rPr lang="en" sz="1400" dirty="0">
                <a:latin typeface="Consolas"/>
                <a:ea typeface="Consolas"/>
                <a:cs typeface="Consolas"/>
                <a:sym typeface="Consolas"/>
              </a:rPr>
              <a:t>();</a:t>
            </a:r>
            <a:endParaRPr lang="en-US" sz="1400" dirty="0">
              <a:latin typeface="Consolas"/>
              <a:ea typeface="Consolas"/>
              <a:cs typeface="Consolas"/>
              <a:sym typeface="Consolas"/>
            </a:endParaRPr>
          </a:p>
          <a:p>
            <a:pPr lvl="0" defTabSz="403225">
              <a:buClr>
                <a:schemeClr val="dk1"/>
              </a:buClr>
              <a:buSzPct val="78571"/>
              <a:buNone/>
            </a:pPr>
            <a:r>
              <a:rPr lang="en-US" sz="1400" dirty="0">
                <a:latin typeface="Consolas"/>
                <a:ea typeface="Consolas"/>
                <a:cs typeface="Consolas"/>
                <a:sym typeface="Consolas"/>
              </a:rPr>
              <a:t>		</a:t>
            </a:r>
            <a:r>
              <a:rPr lang="en" sz="1400" dirty="0">
                <a:latin typeface="Consolas"/>
                <a:ea typeface="Consolas"/>
                <a:cs typeface="Consolas"/>
                <a:sym typeface="Consolas"/>
              </a:rPr>
              <a:t>_andy = new CS15Professor(_</a:t>
            </a:r>
            <a:r>
              <a:rPr lang="en-US" sz="1400" dirty="0" err="1">
                <a:latin typeface="Consolas"/>
                <a:ea typeface="Consolas"/>
                <a:cs typeface="Consolas"/>
                <a:sym typeface="Consolas"/>
              </a:rPr>
              <a:t>julie</a:t>
            </a:r>
            <a:r>
              <a:rPr lang="en" sz="1400" dirty="0">
                <a:latin typeface="Consolas"/>
                <a:ea typeface="Consolas"/>
                <a:cs typeface="Consolas"/>
                <a:sym typeface="Consolas"/>
              </a:rPr>
              <a:t>,</a:t>
            </a:r>
          </a:p>
          <a:p>
            <a:pPr marL="914400" lvl="0" indent="457200" defTabSz="403225">
              <a:buNone/>
            </a:pPr>
            <a:r>
              <a:rPr lang="en" sz="1400" dirty="0">
                <a:latin typeface="Consolas"/>
                <a:ea typeface="Consolas"/>
                <a:cs typeface="Consolas"/>
                <a:sym typeface="Consolas"/>
              </a:rPr>
              <a:t>_</a:t>
            </a:r>
            <a:r>
              <a:rPr lang="en-US" sz="1400" dirty="0">
                <a:latin typeface="Consolas"/>
                <a:ea typeface="Consolas"/>
                <a:cs typeface="Consolas"/>
                <a:sym typeface="Consolas"/>
              </a:rPr>
              <a:t>angel</a:t>
            </a:r>
            <a:r>
              <a:rPr lang="en" sz="1400" dirty="0">
                <a:latin typeface="Consolas"/>
                <a:ea typeface="Consolas"/>
                <a:cs typeface="Consolas"/>
                <a:sym typeface="Consolas"/>
              </a:rPr>
              <a:t>, _</a:t>
            </a:r>
            <a:r>
              <a:rPr lang="en-US" sz="1400" dirty="0" err="1">
                <a:latin typeface="Consolas"/>
                <a:ea typeface="Consolas"/>
                <a:cs typeface="Consolas"/>
                <a:sym typeface="Consolas"/>
              </a:rPr>
              <a:t>noah</a:t>
            </a:r>
            <a:r>
              <a:rPr lang="en-US" sz="1400" dirty="0">
                <a:latin typeface="Consolas"/>
                <a:ea typeface="Consolas"/>
                <a:cs typeface="Consolas"/>
                <a:sym typeface="Consolas"/>
              </a:rPr>
              <a:t>, _</a:t>
            </a:r>
            <a:r>
              <a:rPr lang="en-US" sz="1400" dirty="0" err="1">
                <a:latin typeface="Consolas"/>
                <a:ea typeface="Consolas"/>
                <a:cs typeface="Consolas"/>
                <a:sym typeface="Consolas"/>
              </a:rPr>
              <a:t>taylor</a:t>
            </a:r>
            <a:r>
              <a:rPr lang="en-US" sz="1400" dirty="0">
                <a:latin typeface="Consolas"/>
                <a:ea typeface="Consolas"/>
                <a:cs typeface="Consolas"/>
                <a:sym typeface="Consolas"/>
              </a:rPr>
              <a:t>, 		 _</a:t>
            </a:r>
            <a:r>
              <a:rPr lang="en-US" sz="1400" dirty="0" err="1">
                <a:latin typeface="Consolas"/>
                <a:ea typeface="Consolas"/>
                <a:cs typeface="Consolas"/>
                <a:sym typeface="Consolas"/>
              </a:rPr>
              <a:t>lucy</a:t>
            </a:r>
            <a:r>
              <a:rPr lang="en" sz="1400" dirty="0">
                <a:latin typeface="Consolas"/>
                <a:ea typeface="Consolas"/>
                <a:cs typeface="Consolas"/>
                <a:sym typeface="Consolas"/>
              </a:rPr>
              <a:t>);</a:t>
            </a:r>
          </a:p>
          <a:p>
            <a:pPr lvl="0" defTabSz="403225">
              <a:buNone/>
            </a:pPr>
            <a:r>
              <a:rPr lang="en" sz="1400" dirty="0">
                <a:solidFill>
                  <a:srgbClr val="000000"/>
                </a:solidFill>
                <a:latin typeface="Consolas"/>
                <a:ea typeface="Consolas"/>
                <a:cs typeface="Consolas"/>
                <a:sym typeface="Consolas"/>
              </a:rPr>
              <a:t>	}</a:t>
            </a:r>
          </a:p>
          <a:p>
            <a:pPr lvl="0" defTabSz="403225">
              <a:buNone/>
            </a:pPr>
            <a:r>
              <a:rPr lang="en" sz="1400" dirty="0">
                <a:latin typeface="Consolas"/>
                <a:ea typeface="Consolas"/>
                <a:cs typeface="Consolas"/>
                <a:sym typeface="Consolas"/>
              </a:rPr>
              <a:t>}</a:t>
            </a:r>
          </a:p>
        </p:txBody>
      </p:sp>
      <p:sp>
        <p:nvSpPr>
          <p:cNvPr id="15" name="Shape 865">
            <a:extLst>
              <a:ext uri="{FF2B5EF4-FFF2-40B4-BE49-F238E27FC236}">
                <a16:creationId xmlns:a16="http://schemas.microsoft.com/office/drawing/2014/main" id="{09D4A69E-D862-3043-9CE7-B6D9D089663A}"/>
              </a:ext>
            </a:extLst>
          </p:cNvPr>
          <p:cNvSpPr txBox="1">
            <a:spLocks noGrp="1"/>
          </p:cNvSpPr>
          <p:nvPr>
            <p:ph type="body" idx="2"/>
          </p:nvPr>
        </p:nvSpPr>
        <p:spPr>
          <a:xfrm>
            <a:off x="88919" y="953650"/>
            <a:ext cx="4552557" cy="4256520"/>
          </a:xfrm>
          <a:prstGeom prst="rect">
            <a:avLst/>
          </a:prstGeom>
        </p:spPr>
        <p:txBody>
          <a:bodyPr wrap="square" lIns="91425" tIns="91425" rIns="91425" bIns="91425" anchor="t" anchorCtr="0">
            <a:spAutoFit/>
          </a:bodyPr>
          <a:lstStyle/>
          <a:p>
            <a:pPr lvl="0" defTabSz="403225" rtl="0">
              <a:spcBef>
                <a:spcPts val="0"/>
              </a:spcBef>
              <a:buNone/>
            </a:pPr>
            <a:r>
              <a:rPr lang="en" sz="1400" dirty="0">
                <a:latin typeface="Consolas"/>
                <a:ea typeface="Consolas"/>
                <a:cs typeface="Consolas"/>
                <a:sym typeface="Consolas"/>
              </a:rPr>
              <a:t>public class CS15Professor {</a:t>
            </a:r>
          </a:p>
          <a:p>
            <a:pPr lvl="0" defTabSz="403225" rtl="0">
              <a:spcBef>
                <a:spcPts val="0"/>
              </a:spcBef>
              <a:buNone/>
            </a:pPr>
            <a:endParaRPr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_hta1;</a:t>
            </a:r>
          </a:p>
          <a:p>
            <a:pPr lvl="0" defTabSz="403225">
              <a:buClr>
                <a:schemeClr val="dk1"/>
              </a:buClr>
              <a:buSzPct val="78571"/>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_hta2;</a:t>
            </a:r>
          </a:p>
          <a:p>
            <a:pPr lvl="0" defTabSz="403225">
              <a:buClr>
                <a:schemeClr val="dk1"/>
              </a:buClr>
              <a:buSzPct val="78571"/>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_hta3;</a:t>
            </a:r>
            <a:endParaRPr lang="en-US" sz="1400" dirty="0">
              <a:latin typeface="Consolas"/>
              <a:ea typeface="Consolas"/>
              <a:cs typeface="Consolas"/>
              <a:sym typeface="Consolas"/>
            </a:endParaRPr>
          </a:p>
          <a:p>
            <a:pPr lvl="0" defTabSz="403225">
              <a:buClr>
                <a:schemeClr val="dk1"/>
              </a:buClr>
              <a:buSzPct val="78571"/>
              <a:buNone/>
            </a:pPr>
            <a:r>
              <a:rPr lang="en-US" sz="1400" dirty="0">
                <a:latin typeface="Consolas"/>
                <a:ea typeface="Consolas"/>
                <a:cs typeface="Consolas"/>
                <a:sym typeface="Consolas"/>
              </a:rPr>
              <a:t>	private </a:t>
            </a:r>
            <a:r>
              <a:rPr lang="en-US" sz="1400" dirty="0" err="1">
                <a:latin typeface="Consolas"/>
                <a:ea typeface="Consolas"/>
                <a:cs typeface="Consolas"/>
                <a:sym typeface="Consolas"/>
              </a:rPr>
              <a:t>HeadTA</a:t>
            </a:r>
            <a:r>
              <a:rPr lang="en-US" sz="1400" dirty="0">
                <a:latin typeface="Consolas"/>
                <a:ea typeface="Consolas"/>
                <a:cs typeface="Consolas"/>
                <a:sym typeface="Consolas"/>
              </a:rPr>
              <a:t> _hta4;</a:t>
            </a:r>
          </a:p>
          <a:p>
            <a:pPr defTabSz="403225">
              <a:buClr>
                <a:schemeClr val="dk1"/>
              </a:buClr>
              <a:buSzPct val="78571"/>
              <a:buNone/>
            </a:pPr>
            <a:r>
              <a:rPr lang="en-US" sz="1400" dirty="0">
                <a:latin typeface="Consolas"/>
                <a:ea typeface="Consolas"/>
                <a:cs typeface="Consolas"/>
                <a:sym typeface="Consolas"/>
              </a:rPr>
              <a:t>	private </a:t>
            </a:r>
            <a:r>
              <a:rPr lang="en-US" sz="1400" dirty="0" err="1">
                <a:latin typeface="Consolas"/>
                <a:ea typeface="Consolas"/>
                <a:cs typeface="Consolas"/>
                <a:sym typeface="Consolas"/>
              </a:rPr>
              <a:t>HeadTA</a:t>
            </a:r>
            <a:r>
              <a:rPr lang="en-US" sz="1400" dirty="0">
                <a:latin typeface="Consolas"/>
                <a:ea typeface="Consolas"/>
                <a:cs typeface="Consolas"/>
                <a:sym typeface="Consolas"/>
              </a:rPr>
              <a:t> _hta5;</a:t>
            </a:r>
            <a:endParaRPr lang="en" sz="1400" dirty="0">
              <a:latin typeface="Consolas"/>
              <a:ea typeface="Consolas"/>
              <a:cs typeface="Consolas"/>
              <a:sym typeface="Consolas"/>
            </a:endParaRPr>
          </a:p>
          <a:p>
            <a:pPr lvl="0" defTabSz="403225" rtl="0">
              <a:spcBef>
                <a:spcPts val="0"/>
              </a:spcBef>
              <a:buNone/>
            </a:pPr>
            <a:endParaRPr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public CS15Professor(</a:t>
            </a:r>
            <a:r>
              <a:rPr lang="en" sz="1400" dirty="0" err="1">
                <a:latin typeface="Consolas"/>
                <a:ea typeface="Consolas"/>
                <a:cs typeface="Consolas"/>
                <a:sym typeface="Consolas"/>
              </a:rPr>
              <a:t>HeadTA</a:t>
            </a:r>
            <a:r>
              <a:rPr lang="en" sz="1400" dirty="0">
                <a:latin typeface="Consolas"/>
                <a:ea typeface="Consolas"/>
                <a:cs typeface="Consolas"/>
                <a:sym typeface="Consolas"/>
              </a:rPr>
              <a:t> </a:t>
            </a:r>
            <a:r>
              <a:rPr lang="en" sz="1400" dirty="0" err="1">
                <a:latin typeface="Consolas"/>
                <a:ea typeface="Consolas"/>
                <a:cs typeface="Consolas"/>
                <a:sym typeface="Consolas"/>
              </a:rPr>
              <a:t>firstTA</a:t>
            </a:r>
            <a:r>
              <a:rPr lang="en" sz="1400" dirty="0">
                <a:latin typeface="Consolas"/>
                <a:ea typeface="Consolas"/>
                <a:cs typeface="Consolas"/>
                <a:sym typeface="Consolas"/>
              </a:rPr>
              <a:t>,</a:t>
            </a:r>
          </a:p>
          <a:p>
            <a:pPr marL="457200" lvl="0" indent="457200" defTabSz="403225">
              <a:buClr>
                <a:schemeClr val="dk1"/>
              </a:buClr>
              <a:buSzPct val="78571"/>
              <a:buNone/>
            </a:pPr>
            <a:r>
              <a:rPr lang="en" sz="1400" dirty="0" err="1">
                <a:latin typeface="Consolas"/>
                <a:ea typeface="Consolas"/>
                <a:cs typeface="Consolas"/>
                <a:sym typeface="Consolas"/>
              </a:rPr>
              <a:t>HeadTA</a:t>
            </a:r>
            <a:r>
              <a:rPr lang="en" sz="1400" dirty="0">
                <a:latin typeface="Consolas"/>
                <a:ea typeface="Consolas"/>
                <a:cs typeface="Consolas"/>
                <a:sym typeface="Consolas"/>
              </a:rPr>
              <a:t> </a:t>
            </a:r>
            <a:r>
              <a:rPr lang="en" sz="1400" dirty="0" err="1">
                <a:latin typeface="Consolas"/>
                <a:ea typeface="Consolas"/>
                <a:cs typeface="Consolas"/>
                <a:sym typeface="Consolas"/>
              </a:rPr>
              <a:t>secondTA</a:t>
            </a:r>
            <a:r>
              <a:rPr lang="en" sz="1400" dirty="0">
                <a:latin typeface="Consolas"/>
                <a:ea typeface="Consolas"/>
                <a:cs typeface="Consolas"/>
                <a:sym typeface="Consolas"/>
              </a:rPr>
              <a:t>, </a:t>
            </a:r>
            <a:r>
              <a:rPr lang="en" sz="1400" dirty="0" err="1">
                <a:latin typeface="Consolas"/>
                <a:ea typeface="Consolas"/>
                <a:cs typeface="Consolas"/>
                <a:sym typeface="Consolas"/>
              </a:rPr>
              <a:t>HeadTA</a:t>
            </a:r>
            <a:r>
              <a:rPr lang="en" sz="1400" dirty="0">
                <a:latin typeface="Consolas"/>
                <a:ea typeface="Consolas"/>
                <a:cs typeface="Consolas"/>
                <a:sym typeface="Consolas"/>
              </a:rPr>
              <a:t> </a:t>
            </a:r>
            <a:r>
              <a:rPr lang="en" sz="1400" dirty="0" err="1">
                <a:latin typeface="Consolas"/>
                <a:ea typeface="Consolas"/>
                <a:cs typeface="Consolas"/>
                <a:sym typeface="Consolas"/>
              </a:rPr>
              <a:t>thirdTA</a:t>
            </a:r>
            <a:endParaRPr lang="en-US" sz="1400" dirty="0">
              <a:latin typeface="Consolas"/>
              <a:ea typeface="Consolas"/>
              <a:cs typeface="Consolas"/>
              <a:sym typeface="Consolas"/>
            </a:endParaRPr>
          </a:p>
          <a:p>
            <a:pPr marL="457200" lvl="0" indent="457200" defTabSz="403225">
              <a:buClr>
                <a:schemeClr val="dk1"/>
              </a:buClr>
              <a:buSzPct val="78571"/>
              <a:buNone/>
            </a:pPr>
            <a:r>
              <a:rPr lang="en-US" sz="1400" dirty="0" err="1">
                <a:latin typeface="Consolas"/>
                <a:ea typeface="Consolas"/>
                <a:cs typeface="Consolas"/>
                <a:sym typeface="Consolas"/>
              </a:rPr>
              <a:t>HeadTA</a:t>
            </a:r>
            <a:r>
              <a:rPr lang="en-US" sz="1400" dirty="0">
                <a:latin typeface="Consolas"/>
                <a:ea typeface="Consolas"/>
                <a:cs typeface="Consolas"/>
                <a:sym typeface="Consolas"/>
              </a:rPr>
              <a:t> </a:t>
            </a:r>
            <a:r>
              <a:rPr lang="en-US" sz="1400" dirty="0" err="1">
                <a:latin typeface="Consolas"/>
                <a:ea typeface="Consolas"/>
                <a:cs typeface="Consolas"/>
                <a:sym typeface="Consolas"/>
              </a:rPr>
              <a:t>fourthTA</a:t>
            </a:r>
            <a:r>
              <a:rPr lang="en-US" sz="1400" dirty="0">
                <a:latin typeface="Consolas"/>
                <a:ea typeface="Consolas"/>
                <a:cs typeface="Consolas"/>
                <a:sym typeface="Consolas"/>
              </a:rPr>
              <a:t>, </a:t>
            </a:r>
            <a:r>
              <a:rPr lang="en-US" sz="1400" dirty="0" err="1">
                <a:latin typeface="Consolas"/>
                <a:ea typeface="Consolas"/>
                <a:cs typeface="Consolas"/>
                <a:sym typeface="Consolas"/>
              </a:rPr>
              <a:t>HeadTA</a:t>
            </a:r>
            <a:r>
              <a:rPr lang="en-US" sz="1400" dirty="0">
                <a:latin typeface="Consolas"/>
                <a:ea typeface="Consolas"/>
                <a:cs typeface="Consolas"/>
                <a:sym typeface="Consolas"/>
              </a:rPr>
              <a:t> </a:t>
            </a:r>
            <a:r>
              <a:rPr lang="en-US" sz="1400" dirty="0" err="1">
                <a:latin typeface="Consolas"/>
                <a:ea typeface="Consolas"/>
                <a:cs typeface="Consolas"/>
                <a:sym typeface="Consolas"/>
              </a:rPr>
              <a:t>fifthTA</a:t>
            </a: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_hta1 = </a:t>
            </a:r>
            <a:r>
              <a:rPr lang="en" sz="1400" dirty="0" err="1">
                <a:latin typeface="Consolas"/>
                <a:ea typeface="Consolas"/>
                <a:cs typeface="Consolas"/>
                <a:sym typeface="Consolas"/>
              </a:rPr>
              <a:t>firstTA</a:t>
            </a:r>
            <a:r>
              <a:rPr lang="en" sz="1400" dirty="0">
                <a:latin typeface="Consolas"/>
                <a:ea typeface="Consolas"/>
                <a:cs typeface="Consolas"/>
                <a:sym typeface="Consolas"/>
              </a:rPr>
              <a:t>;</a:t>
            </a:r>
          </a:p>
          <a:p>
            <a:pPr lvl="0" defTabSz="403225">
              <a:buClr>
                <a:schemeClr val="dk1"/>
              </a:buClr>
              <a:buSzPct val="78571"/>
              <a:buNone/>
            </a:pPr>
            <a:r>
              <a:rPr lang="en" sz="1400" dirty="0">
                <a:latin typeface="Consolas"/>
                <a:ea typeface="Consolas"/>
                <a:cs typeface="Consolas"/>
                <a:sym typeface="Consolas"/>
              </a:rPr>
              <a:t>		_hta2 = </a:t>
            </a:r>
            <a:r>
              <a:rPr lang="en" sz="1400" dirty="0" err="1">
                <a:latin typeface="Consolas"/>
                <a:ea typeface="Consolas"/>
                <a:cs typeface="Consolas"/>
                <a:sym typeface="Consolas"/>
              </a:rPr>
              <a:t>secondTA</a:t>
            </a:r>
            <a:r>
              <a:rPr lang="en" sz="1400" dirty="0">
                <a:latin typeface="Consolas"/>
                <a:ea typeface="Consolas"/>
                <a:cs typeface="Consolas"/>
                <a:sym typeface="Consolas"/>
              </a:rPr>
              <a:t>;</a:t>
            </a:r>
          </a:p>
          <a:p>
            <a:pPr lvl="0" defTabSz="403225">
              <a:buClr>
                <a:schemeClr val="dk1"/>
              </a:buClr>
              <a:buSzPct val="78571"/>
              <a:buNone/>
            </a:pPr>
            <a:r>
              <a:rPr lang="en" sz="1400" dirty="0">
                <a:latin typeface="Consolas"/>
                <a:ea typeface="Consolas"/>
                <a:cs typeface="Consolas"/>
                <a:sym typeface="Consolas"/>
              </a:rPr>
              <a:t>		_hta3 = </a:t>
            </a:r>
            <a:r>
              <a:rPr lang="en" sz="1400" dirty="0" err="1">
                <a:latin typeface="Consolas"/>
                <a:ea typeface="Consolas"/>
                <a:cs typeface="Consolas"/>
                <a:sym typeface="Consolas"/>
              </a:rPr>
              <a:t>thirdTA</a:t>
            </a:r>
            <a:r>
              <a:rPr lang="en" sz="1400" dirty="0">
                <a:latin typeface="Consolas"/>
                <a:ea typeface="Consolas"/>
                <a:cs typeface="Consolas"/>
                <a:sym typeface="Consolas"/>
              </a:rPr>
              <a:t>;</a:t>
            </a:r>
            <a:endParaRPr lang="en-US" sz="1400" dirty="0">
              <a:latin typeface="Consolas"/>
              <a:ea typeface="Consolas"/>
              <a:cs typeface="Consolas"/>
              <a:sym typeface="Consolas"/>
            </a:endParaRPr>
          </a:p>
          <a:p>
            <a:pPr lvl="0" defTabSz="403225">
              <a:buClr>
                <a:schemeClr val="dk1"/>
              </a:buClr>
              <a:buSzPct val="78571"/>
              <a:buNone/>
            </a:pPr>
            <a:r>
              <a:rPr lang="en-US" sz="1400" dirty="0">
                <a:latin typeface="Consolas"/>
                <a:ea typeface="Consolas"/>
                <a:cs typeface="Consolas"/>
                <a:sym typeface="Consolas"/>
              </a:rPr>
              <a:t>		_hta4 = </a:t>
            </a:r>
            <a:r>
              <a:rPr lang="en-US" sz="1400" dirty="0" err="1">
                <a:latin typeface="Consolas"/>
                <a:ea typeface="Consolas"/>
                <a:cs typeface="Consolas"/>
                <a:sym typeface="Consolas"/>
              </a:rPr>
              <a:t>fourthTA</a:t>
            </a:r>
            <a:r>
              <a:rPr lang="en-US" sz="1400" dirty="0">
                <a:latin typeface="Consolas"/>
                <a:ea typeface="Consolas"/>
                <a:cs typeface="Consolas"/>
                <a:sym typeface="Consolas"/>
              </a:rPr>
              <a:t>;</a:t>
            </a:r>
          </a:p>
          <a:p>
            <a:pPr lvl="0" defTabSz="403225">
              <a:buClr>
                <a:schemeClr val="dk1"/>
              </a:buClr>
              <a:buSzPct val="78571"/>
              <a:buNone/>
            </a:pPr>
            <a:r>
              <a:rPr lang="en-US" sz="1400" dirty="0">
                <a:latin typeface="Consolas"/>
                <a:ea typeface="Consolas"/>
                <a:cs typeface="Consolas"/>
                <a:sym typeface="Consolas"/>
              </a:rPr>
              <a:t>		_hta5 = </a:t>
            </a:r>
            <a:r>
              <a:rPr lang="en-US" sz="1400" dirty="0" err="1">
                <a:latin typeface="Consolas"/>
                <a:ea typeface="Consolas"/>
                <a:cs typeface="Consolas"/>
                <a:sym typeface="Consolas"/>
              </a:rPr>
              <a:t>fifthTA</a:t>
            </a:r>
            <a:r>
              <a:rPr lang="en-US" sz="1400" dirty="0">
                <a:latin typeface="Consolas"/>
                <a:ea typeface="Consolas"/>
                <a:cs typeface="Consolas"/>
                <a:sym typeface="Consolas"/>
              </a:rPr>
              <a:t>;</a:t>
            </a:r>
            <a:endParaRPr lang="en"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a:t>
            </a:r>
          </a:p>
          <a:p>
            <a:pPr lvl="0" defTabSz="403225" rtl="0">
              <a:spcBef>
                <a:spcPts val="0"/>
              </a:spcBef>
              <a:buNone/>
            </a:pPr>
            <a:endParaRPr sz="1400" dirty="0">
              <a:latin typeface="Consolas"/>
              <a:ea typeface="Consolas"/>
              <a:cs typeface="Consolas"/>
              <a:sym typeface="Consolas"/>
            </a:endParaRPr>
          </a:p>
          <a:p>
            <a:pPr lvl="0" defTabSz="403225" rtl="0">
              <a:spcBef>
                <a:spcPts val="0"/>
              </a:spcBef>
              <a:buNone/>
            </a:pPr>
            <a:r>
              <a:rPr lang="en" sz="1400" dirty="0">
                <a:latin typeface="Consolas"/>
                <a:ea typeface="Consolas"/>
                <a:cs typeface="Consolas"/>
                <a:sym typeface="Consolas"/>
              </a:rPr>
              <a:t>	/* additional methods elided */</a:t>
            </a:r>
          </a:p>
          <a:p>
            <a:pPr lvl="0" defTabSz="403225" rtl="0">
              <a:spcBef>
                <a:spcPts val="0"/>
              </a:spcBef>
              <a:buNone/>
            </a:pPr>
            <a:r>
              <a:rPr lang="en" sz="1400" dirty="0">
                <a:latin typeface="Consolas"/>
                <a:ea typeface="Consolas"/>
                <a:cs typeface="Consolas"/>
                <a:sym typeface="Consolas"/>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500"/>
                                        <p:tgtEl>
                                          <p:spTgt spid="9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fade">
                                      <p:cBhvr>
                                        <p:cTn id="10" dur="500"/>
                                        <p:tgtEl>
                                          <p:spTgt spid="1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fade">
                                      <p:cBhvr>
                                        <p:cTn id="13" dur="500"/>
                                        <p:tgtEl>
                                          <p:spTgt spid="1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4" end="4"/>
                                            </p:txEl>
                                          </p:spTgt>
                                        </p:tgtEl>
                                        <p:attrNameLst>
                                          <p:attrName>style.visibility</p:attrName>
                                        </p:attrNameLst>
                                      </p:cBhvr>
                                      <p:to>
                                        <p:strVal val="visible"/>
                                      </p:to>
                                    </p:set>
                                    <p:animEffect transition="in" filter="fade">
                                      <p:cBhvr>
                                        <p:cTn id="16" dur="500"/>
                                        <p:tgtEl>
                                          <p:spTgt spid="1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animEffect transition="in" filter="fade">
                                      <p:cBhvr>
                                        <p:cTn id="19" dur="500"/>
                                        <p:tgtEl>
                                          <p:spTgt spid="1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animEffect transition="in" filter="fade">
                                      <p:cBhvr>
                                        <p:cTn id="25" dur="500"/>
                                        <p:tgtEl>
                                          <p:spTgt spid="12">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xEl>
                                              <p:pRg st="10" end="10"/>
                                            </p:txEl>
                                          </p:spTgt>
                                        </p:tgtEl>
                                        <p:attrNameLst>
                                          <p:attrName>style.visibility</p:attrName>
                                        </p:attrNameLst>
                                      </p:cBhvr>
                                      <p:to>
                                        <p:strVal val="visible"/>
                                      </p:to>
                                    </p:set>
                                    <p:animEffect transition="in" filter="fade">
                                      <p:cBhvr>
                                        <p:cTn id="28" dur="500"/>
                                        <p:tgtEl>
                                          <p:spTgt spid="12">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xEl>
                                              <p:pRg st="11" end="11"/>
                                            </p:txEl>
                                          </p:spTgt>
                                        </p:tgtEl>
                                        <p:attrNameLst>
                                          <p:attrName>style.visibility</p:attrName>
                                        </p:attrNameLst>
                                      </p:cBhvr>
                                      <p:to>
                                        <p:strVal val="visible"/>
                                      </p:to>
                                    </p:set>
                                    <p:animEffect transition="in" filter="fade">
                                      <p:cBhvr>
                                        <p:cTn id="31" dur="500"/>
                                        <p:tgtEl>
                                          <p:spTgt spid="12">
                                            <p:txEl>
                                              <p:pRg st="11" end="1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xEl>
                                              <p:pRg st="12" end="12"/>
                                            </p:txEl>
                                          </p:spTgt>
                                        </p:tgtEl>
                                        <p:attrNameLst>
                                          <p:attrName>style.visibility</p:attrName>
                                        </p:attrNameLst>
                                      </p:cBhvr>
                                      <p:to>
                                        <p:strVal val="visible"/>
                                      </p:to>
                                    </p:set>
                                    <p:animEffect transition="in" filter="fade">
                                      <p:cBhvr>
                                        <p:cTn id="34" dur="500"/>
                                        <p:tgtEl>
                                          <p:spTgt spid="12">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xEl>
                                              <p:pRg st="13" end="13"/>
                                            </p:txEl>
                                          </p:spTgt>
                                        </p:tgtEl>
                                        <p:attrNameLst>
                                          <p:attrName>style.visibility</p:attrName>
                                        </p:attrNameLst>
                                      </p:cBhvr>
                                      <p:to>
                                        <p:strVal val="visible"/>
                                      </p:to>
                                    </p:set>
                                    <p:animEffect transition="in" filter="fade">
                                      <p:cBhvr>
                                        <p:cTn id="37" dur="500"/>
                                        <p:tgtEl>
                                          <p:spTgt spid="12">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xEl>
                                              <p:pRg st="14" end="14"/>
                                            </p:txEl>
                                          </p:spTgt>
                                        </p:tgtEl>
                                        <p:attrNameLst>
                                          <p:attrName>style.visibility</p:attrName>
                                        </p:attrNameLst>
                                      </p:cBhvr>
                                      <p:to>
                                        <p:strVal val="visible"/>
                                      </p:to>
                                    </p:set>
                                    <p:animEffect transition="in" filter="fade">
                                      <p:cBhvr>
                                        <p:cTn id="40" dur="500"/>
                                        <p:tgtEl>
                                          <p:spTgt spid="12">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xEl>
                                              <p:pRg st="15" end="15"/>
                                            </p:txEl>
                                          </p:spTgt>
                                        </p:tgtEl>
                                        <p:attrNameLst>
                                          <p:attrName>style.visibility</p:attrName>
                                        </p:attrNameLst>
                                      </p:cBhvr>
                                      <p:to>
                                        <p:strVal val="visible"/>
                                      </p:to>
                                    </p:set>
                                    <p:animEffect transition="in" filter="fade">
                                      <p:cBhvr>
                                        <p:cTn id="43" dur="500"/>
                                        <p:tgtEl>
                                          <p:spTgt spid="12">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xEl>
                                              <p:pRg st="16" end="16"/>
                                            </p:txEl>
                                          </p:spTgt>
                                        </p:tgtEl>
                                        <p:attrNameLst>
                                          <p:attrName>style.visibility</p:attrName>
                                        </p:attrNameLst>
                                      </p:cBhvr>
                                      <p:to>
                                        <p:strVal val="visible"/>
                                      </p:to>
                                    </p:set>
                                    <p:animEffect transition="in" filter="fade">
                                      <p:cBhvr>
                                        <p:cTn id="46" dur="500"/>
                                        <p:tgtEl>
                                          <p:spTgt spid="12">
                                            <p:txEl>
                                              <p:pRg st="16" end="1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fade">
                                      <p:cBhvr>
                                        <p:cTn id="51" dur="500"/>
                                        <p:tgtEl>
                                          <p:spTgt spid="15">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xEl>
                                              <p:pRg st="2" end="2"/>
                                            </p:txEl>
                                          </p:spTgt>
                                        </p:tgtEl>
                                        <p:attrNameLst>
                                          <p:attrName>style.visibility</p:attrName>
                                        </p:attrNameLst>
                                      </p:cBhvr>
                                      <p:to>
                                        <p:strVal val="visible"/>
                                      </p:to>
                                    </p:set>
                                    <p:animEffect transition="in" filter="fade">
                                      <p:cBhvr>
                                        <p:cTn id="54" dur="500"/>
                                        <p:tgtEl>
                                          <p:spTgt spid="15">
                                            <p:txEl>
                                              <p:pRg st="2" end="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xEl>
                                              <p:pRg st="3" end="3"/>
                                            </p:txEl>
                                          </p:spTgt>
                                        </p:tgtEl>
                                        <p:attrNameLst>
                                          <p:attrName>style.visibility</p:attrName>
                                        </p:attrNameLst>
                                      </p:cBhvr>
                                      <p:to>
                                        <p:strVal val="visible"/>
                                      </p:to>
                                    </p:set>
                                    <p:animEffect transition="in" filter="fade">
                                      <p:cBhvr>
                                        <p:cTn id="57" dur="500"/>
                                        <p:tgtEl>
                                          <p:spTgt spid="15">
                                            <p:txEl>
                                              <p:pRg st="3" end="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xEl>
                                              <p:pRg st="4" end="4"/>
                                            </p:txEl>
                                          </p:spTgt>
                                        </p:tgtEl>
                                        <p:attrNameLst>
                                          <p:attrName>style.visibility</p:attrName>
                                        </p:attrNameLst>
                                      </p:cBhvr>
                                      <p:to>
                                        <p:strVal val="visible"/>
                                      </p:to>
                                    </p:set>
                                    <p:animEffect transition="in" filter="fade">
                                      <p:cBhvr>
                                        <p:cTn id="60" dur="500"/>
                                        <p:tgtEl>
                                          <p:spTgt spid="15">
                                            <p:txEl>
                                              <p:pRg st="4" end="4"/>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xEl>
                                              <p:pRg st="5" end="5"/>
                                            </p:txEl>
                                          </p:spTgt>
                                        </p:tgtEl>
                                        <p:attrNameLst>
                                          <p:attrName>style.visibility</p:attrName>
                                        </p:attrNameLst>
                                      </p:cBhvr>
                                      <p:to>
                                        <p:strVal val="visible"/>
                                      </p:to>
                                    </p:set>
                                    <p:animEffect transition="in" filter="fade">
                                      <p:cBhvr>
                                        <p:cTn id="63" dur="500"/>
                                        <p:tgtEl>
                                          <p:spTgt spid="15">
                                            <p:txEl>
                                              <p:pRg st="5" end="5"/>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xEl>
                                              <p:pRg st="6" end="6"/>
                                            </p:txEl>
                                          </p:spTgt>
                                        </p:tgtEl>
                                        <p:attrNameLst>
                                          <p:attrName>style.visibility</p:attrName>
                                        </p:attrNameLst>
                                      </p:cBhvr>
                                      <p:to>
                                        <p:strVal val="visible"/>
                                      </p:to>
                                    </p:set>
                                    <p:animEffect transition="in" filter="fade">
                                      <p:cBhvr>
                                        <p:cTn id="66" dur="500"/>
                                        <p:tgtEl>
                                          <p:spTgt spid="15">
                                            <p:txEl>
                                              <p:pRg st="6" end="6"/>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5">
                                            <p:txEl>
                                              <p:pRg st="8" end="8"/>
                                            </p:txEl>
                                          </p:spTgt>
                                        </p:tgtEl>
                                        <p:attrNameLst>
                                          <p:attrName>style.visibility</p:attrName>
                                        </p:attrNameLst>
                                      </p:cBhvr>
                                      <p:to>
                                        <p:strVal val="visible"/>
                                      </p:to>
                                    </p:set>
                                    <p:animEffect transition="in" filter="fade">
                                      <p:cBhvr>
                                        <p:cTn id="69" dur="500"/>
                                        <p:tgtEl>
                                          <p:spTgt spid="15">
                                            <p:txEl>
                                              <p:pRg st="8" end="8"/>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5">
                                            <p:txEl>
                                              <p:pRg st="9" end="9"/>
                                            </p:txEl>
                                          </p:spTgt>
                                        </p:tgtEl>
                                        <p:attrNameLst>
                                          <p:attrName>style.visibility</p:attrName>
                                        </p:attrNameLst>
                                      </p:cBhvr>
                                      <p:to>
                                        <p:strVal val="visible"/>
                                      </p:to>
                                    </p:set>
                                    <p:animEffect transition="in" filter="fade">
                                      <p:cBhvr>
                                        <p:cTn id="72" dur="500"/>
                                        <p:tgtEl>
                                          <p:spTgt spid="15">
                                            <p:txEl>
                                              <p:pRg st="9" end="9"/>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5">
                                            <p:txEl>
                                              <p:pRg st="10" end="10"/>
                                            </p:txEl>
                                          </p:spTgt>
                                        </p:tgtEl>
                                        <p:attrNameLst>
                                          <p:attrName>style.visibility</p:attrName>
                                        </p:attrNameLst>
                                      </p:cBhvr>
                                      <p:to>
                                        <p:strVal val="visible"/>
                                      </p:to>
                                    </p:set>
                                    <p:animEffect transition="in" filter="fade">
                                      <p:cBhvr>
                                        <p:cTn id="75" dur="500"/>
                                        <p:tgtEl>
                                          <p:spTgt spid="15">
                                            <p:txEl>
                                              <p:pRg st="10" end="10"/>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5">
                                            <p:txEl>
                                              <p:pRg st="12" end="12"/>
                                            </p:txEl>
                                          </p:spTgt>
                                        </p:tgtEl>
                                        <p:attrNameLst>
                                          <p:attrName>style.visibility</p:attrName>
                                        </p:attrNameLst>
                                      </p:cBhvr>
                                      <p:to>
                                        <p:strVal val="visible"/>
                                      </p:to>
                                    </p:set>
                                    <p:animEffect transition="in" filter="fade">
                                      <p:cBhvr>
                                        <p:cTn id="78" dur="500"/>
                                        <p:tgtEl>
                                          <p:spTgt spid="15">
                                            <p:txEl>
                                              <p:pRg st="12" end="12"/>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5">
                                            <p:txEl>
                                              <p:pRg st="13" end="13"/>
                                            </p:txEl>
                                          </p:spTgt>
                                        </p:tgtEl>
                                        <p:attrNameLst>
                                          <p:attrName>style.visibility</p:attrName>
                                        </p:attrNameLst>
                                      </p:cBhvr>
                                      <p:to>
                                        <p:strVal val="visible"/>
                                      </p:to>
                                    </p:set>
                                    <p:animEffect transition="in" filter="fade">
                                      <p:cBhvr>
                                        <p:cTn id="81" dur="500"/>
                                        <p:tgtEl>
                                          <p:spTgt spid="15">
                                            <p:txEl>
                                              <p:pRg st="13" end="13"/>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5">
                                            <p:txEl>
                                              <p:pRg st="14" end="14"/>
                                            </p:txEl>
                                          </p:spTgt>
                                        </p:tgtEl>
                                        <p:attrNameLst>
                                          <p:attrName>style.visibility</p:attrName>
                                        </p:attrNameLst>
                                      </p:cBhvr>
                                      <p:to>
                                        <p:strVal val="visible"/>
                                      </p:to>
                                    </p:set>
                                    <p:animEffect transition="in" filter="fade">
                                      <p:cBhvr>
                                        <p:cTn id="84" dur="500"/>
                                        <p:tgtEl>
                                          <p:spTgt spid="15">
                                            <p:txEl>
                                              <p:pRg st="14" end="14"/>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15">
                                            <p:txEl>
                                              <p:pRg st="15" end="15"/>
                                            </p:txEl>
                                          </p:spTgt>
                                        </p:tgtEl>
                                        <p:attrNameLst>
                                          <p:attrName>style.visibility</p:attrName>
                                        </p:attrNameLst>
                                      </p:cBhvr>
                                      <p:to>
                                        <p:strVal val="visible"/>
                                      </p:to>
                                    </p:set>
                                    <p:animEffect transition="in" filter="fade">
                                      <p:cBhvr>
                                        <p:cTn id="87" dur="500"/>
                                        <p:tgtEl>
                                          <p:spTgt spid="15">
                                            <p:txEl>
                                              <p:pRg st="15" end="15"/>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xEl>
                                              <p:pRg st="16" end="16"/>
                                            </p:txEl>
                                          </p:spTgt>
                                        </p:tgtEl>
                                        <p:attrNameLst>
                                          <p:attrName>style.visibility</p:attrName>
                                        </p:attrNameLst>
                                      </p:cBhvr>
                                      <p:to>
                                        <p:strVal val="visible"/>
                                      </p:to>
                                    </p:set>
                                    <p:animEffect transition="in" filter="fade">
                                      <p:cBhvr>
                                        <p:cTn id="90" dur="500"/>
                                        <p:tgtEl>
                                          <p:spTgt spid="15">
                                            <p:txEl>
                                              <p:pRg st="16" end="16"/>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15">
                                            <p:txEl>
                                              <p:pRg st="17" end="17"/>
                                            </p:txEl>
                                          </p:spTgt>
                                        </p:tgtEl>
                                        <p:attrNameLst>
                                          <p:attrName>style.visibility</p:attrName>
                                        </p:attrNameLst>
                                      </p:cBhvr>
                                      <p:to>
                                        <p:strVal val="visible"/>
                                      </p:to>
                                    </p:set>
                                    <p:animEffect transition="in" filter="fade">
                                      <p:cBhvr>
                                        <p:cTn id="93" dur="500"/>
                                        <p:tgtEl>
                                          <p:spTgt spid="15">
                                            <p:txEl>
                                              <p:pRg st="17" end="17"/>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5">
                                            <p:txEl>
                                              <p:pRg st="19" end="19"/>
                                            </p:txEl>
                                          </p:spTgt>
                                        </p:tgtEl>
                                        <p:attrNameLst>
                                          <p:attrName>style.visibility</p:attrName>
                                        </p:attrNameLst>
                                      </p:cBhvr>
                                      <p:to>
                                        <p:strVal val="visible"/>
                                      </p:to>
                                    </p:set>
                                    <p:animEffect transition="in" filter="fade">
                                      <p:cBhvr>
                                        <p:cTn id="96" dur="500"/>
                                        <p:tgtEl>
                                          <p:spTgt spid="15">
                                            <p:txEl>
                                              <p:pRg st="19" end="19"/>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15">
                                            <p:txEl>
                                              <p:pRg st="20" end="20"/>
                                            </p:txEl>
                                          </p:spTgt>
                                        </p:tgtEl>
                                        <p:attrNameLst>
                                          <p:attrName>style.visibility</p:attrName>
                                        </p:attrNameLst>
                                      </p:cBhvr>
                                      <p:to>
                                        <p:strVal val="visible"/>
                                      </p:to>
                                    </p:set>
                                    <p:animEffect transition="in" filter="fade">
                                      <p:cBhvr>
                                        <p:cTn id="99" dur="500"/>
                                        <p:tgtEl>
                                          <p:spTgt spid="1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72" y="-121708"/>
            <a:ext cx="8229600" cy="857250"/>
          </a:xfrm>
        </p:spPr>
        <p:txBody>
          <a:bodyPr/>
          <a:lstStyle/>
          <a:p>
            <a:r>
              <a:rPr lang="en-US" dirty="0"/>
              <a:t>More Associations (1/5)</a:t>
            </a:r>
          </a:p>
        </p:txBody>
      </p:sp>
      <p:sp>
        <p:nvSpPr>
          <p:cNvPr id="5" name="Shape 907"/>
          <p:cNvSpPr txBox="1">
            <a:spLocks/>
          </p:cNvSpPr>
          <p:nvPr/>
        </p:nvSpPr>
        <p:spPr>
          <a:xfrm>
            <a:off x="310718" y="735542"/>
            <a:ext cx="4140982" cy="4136295"/>
          </a:xfrm>
          <a:prstGeom prst="rect">
            <a:avLst/>
          </a:prstGeom>
          <a:noFill/>
          <a:ln>
            <a:noFill/>
          </a:ln>
        </p:spPr>
        <p:txBody>
          <a:bodyPr wrap="square" lIns="91425" tIns="91425" rIns="91425" bIns="91425"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457200" indent="-355600">
              <a:lnSpc>
                <a:spcPct val="110000"/>
              </a:lnSpc>
              <a:spcAft>
                <a:spcPts val="1000"/>
              </a:spcAft>
              <a:buFont typeface="Arial"/>
              <a:buChar char="●"/>
            </a:pPr>
            <a:r>
              <a:rPr lang="en" sz="2200" dirty="0"/>
              <a:t>Now the </a:t>
            </a:r>
            <a:r>
              <a:rPr lang="en" sz="2200" dirty="0">
                <a:solidFill>
                  <a:srgbClr val="0000FF"/>
                </a:solidFill>
                <a:latin typeface="Consolas" panose="020B0609020204030204" pitchFamily="49" charset="0"/>
                <a:cs typeface="Consolas" panose="020B0609020204030204" pitchFamily="49" charset="0"/>
              </a:rPr>
              <a:t>CS15Professor </a:t>
            </a:r>
            <a:r>
              <a:rPr lang="en" sz="2200" dirty="0"/>
              <a:t>can call on the </a:t>
            </a:r>
            <a:r>
              <a:rPr lang="en" sz="2200" dirty="0">
                <a:solidFill>
                  <a:srgbClr val="0000FF"/>
                </a:solidFill>
                <a:latin typeface="Consolas" panose="020B0609020204030204" pitchFamily="49" charset="0"/>
                <a:cs typeface="Consolas" panose="020B0609020204030204" pitchFamily="49" charset="0"/>
              </a:rPr>
              <a:t>HeadTA</a:t>
            </a:r>
            <a:r>
              <a:rPr lang="en" sz="2200" dirty="0"/>
              <a:t>s but can the </a:t>
            </a:r>
            <a:r>
              <a:rPr lang="en" sz="2200" dirty="0">
                <a:solidFill>
                  <a:srgbClr val="0000FF"/>
                </a:solidFill>
                <a:latin typeface="Consolas" panose="020B0609020204030204" pitchFamily="49" charset="0"/>
                <a:cs typeface="Consolas" panose="020B0609020204030204" pitchFamily="49" charset="0"/>
              </a:rPr>
              <a:t>HeadTA</a:t>
            </a:r>
            <a:r>
              <a:rPr lang="en" sz="2200" dirty="0"/>
              <a:t>s call on the </a:t>
            </a:r>
            <a:r>
              <a:rPr lang="en" sz="2200" dirty="0">
                <a:solidFill>
                  <a:srgbClr val="0000FF"/>
                </a:solidFill>
                <a:latin typeface="Consolas" panose="020B0609020204030204" pitchFamily="49" charset="0"/>
                <a:cs typeface="Consolas" panose="020B0609020204030204" pitchFamily="49" charset="0"/>
              </a:rPr>
              <a:t>CS15Professor</a:t>
            </a:r>
            <a:r>
              <a:rPr lang="en" sz="2200" dirty="0"/>
              <a:t> too?</a:t>
            </a:r>
          </a:p>
          <a:p>
            <a:pPr marL="457200" indent="-355600">
              <a:lnSpc>
                <a:spcPct val="110000"/>
              </a:lnSpc>
              <a:spcAft>
                <a:spcPts val="1000"/>
              </a:spcAft>
              <a:buFont typeface="Arial"/>
              <a:buChar char="●"/>
            </a:pPr>
            <a:r>
              <a:rPr lang="en" sz="2200" dirty="0">
                <a:solidFill>
                  <a:schemeClr val="tx1">
                    <a:lumMod val="95000"/>
                    <a:lumOff val="5000"/>
                  </a:schemeClr>
                </a:solidFill>
                <a:latin typeface="Arial" charset="0"/>
                <a:ea typeface="Arial" charset="0"/>
                <a:cs typeface="Arial" charset="0"/>
                <a:sym typeface="Consolas"/>
              </a:rPr>
              <a:t>NO:  Need to set up another association</a:t>
            </a:r>
            <a:endParaRPr lang="en-US" sz="2200" dirty="0">
              <a:solidFill>
                <a:schemeClr val="tx1">
                  <a:lumMod val="95000"/>
                  <a:lumOff val="5000"/>
                </a:schemeClr>
              </a:solidFill>
              <a:latin typeface="Arial" charset="0"/>
              <a:ea typeface="Arial" charset="0"/>
              <a:cs typeface="Arial" charset="0"/>
              <a:sym typeface="Consolas"/>
            </a:endParaRPr>
          </a:p>
          <a:p>
            <a:pPr marL="457200" indent="-355600">
              <a:lnSpc>
                <a:spcPct val="110000"/>
              </a:lnSpc>
              <a:spcAft>
                <a:spcPts val="1000"/>
              </a:spcAft>
              <a:buFont typeface="Arial"/>
              <a:buChar char="●"/>
            </a:pPr>
            <a:r>
              <a:rPr lang="en" sz="2200" dirty="0"/>
              <a:t>Can we just do the same thing and pass </a:t>
            </a:r>
            <a:r>
              <a:rPr lang="en" sz="2200" dirty="0">
                <a:solidFill>
                  <a:srgbClr val="0000FF"/>
                </a:solidFill>
                <a:latin typeface="Consolas" panose="020B0609020204030204" pitchFamily="49" charset="0"/>
                <a:ea typeface="Consolas"/>
                <a:cs typeface="Consolas" panose="020B0609020204030204" pitchFamily="49" charset="0"/>
                <a:sym typeface="Consolas"/>
              </a:rPr>
              <a:t>_</a:t>
            </a:r>
            <a:r>
              <a:rPr lang="en" sz="2200" dirty="0" err="1">
                <a:solidFill>
                  <a:srgbClr val="0000FF"/>
                </a:solidFill>
                <a:latin typeface="Consolas" panose="020B0609020204030204" pitchFamily="49" charset="0"/>
                <a:ea typeface="Consolas"/>
                <a:cs typeface="Consolas" panose="020B0609020204030204" pitchFamily="49" charset="0"/>
                <a:sym typeface="Consolas"/>
              </a:rPr>
              <a:t>andy</a:t>
            </a:r>
            <a:r>
              <a:rPr lang="en" sz="2200" dirty="0"/>
              <a:t> as a parameter into each </a:t>
            </a:r>
            <a:r>
              <a:rPr lang="en" sz="2200" dirty="0" err="1">
                <a:solidFill>
                  <a:srgbClr val="0000FF"/>
                </a:solidFill>
                <a:latin typeface="Consolas" panose="020B0609020204030204" pitchFamily="49" charset="0"/>
                <a:cs typeface="Consolas" panose="020B0609020204030204" pitchFamily="49" charset="0"/>
              </a:rPr>
              <a:t>HeadTA</a:t>
            </a:r>
            <a:r>
              <a:rPr lang="en" sz="2200" dirty="0" err="1"/>
              <a:t>s</a:t>
            </a:r>
            <a:r>
              <a:rPr lang="en" sz="2200" dirty="0"/>
              <a:t> constructor?</a:t>
            </a:r>
            <a:endParaRPr lang="en" sz="2200" dirty="0">
              <a:solidFill>
                <a:schemeClr val="tx1">
                  <a:lumMod val="95000"/>
                  <a:lumOff val="5000"/>
                </a:schemeClr>
              </a:solidFill>
              <a:ea typeface="Consolas"/>
              <a:cs typeface="Consolas"/>
              <a:sym typeface="Consolas"/>
            </a:endParaRPr>
          </a:p>
        </p:txBody>
      </p:sp>
      <p:sp>
        <p:nvSpPr>
          <p:cNvPr id="9" name="Shape 890">
            <a:extLst>
              <a:ext uri="{FF2B5EF4-FFF2-40B4-BE49-F238E27FC236}">
                <a16:creationId xmlns:a16="http://schemas.microsoft.com/office/drawing/2014/main" id="{04F826B8-007F-ED4C-B0E0-AF4591839051}"/>
              </a:ext>
            </a:extLst>
          </p:cNvPr>
          <p:cNvSpPr txBox="1">
            <a:spLocks/>
          </p:cNvSpPr>
          <p:nvPr/>
        </p:nvSpPr>
        <p:spPr>
          <a:xfrm>
            <a:off x="4695291" y="941977"/>
            <a:ext cx="4542899" cy="4062620"/>
          </a:xfrm>
          <a:prstGeom prst="rect">
            <a:avLst/>
          </a:prstGeom>
        </p:spPr>
        <p:txBody>
          <a:bodyPr vert="horz" lIns="91425" tIns="91425" rIns="91425" bIns="91425" rtlCol="0" anchor="t" anchorCtr="0">
            <a:spAutoFit/>
          </a:bodyPr>
          <a:lstStyle>
            <a:lvl1pPr marL="228600" indent="-228600" algn="l" defTabSz="914400" rtl="0" eaLnBrk="1" latinLnBrk="0" hangingPunct="1">
              <a:lnSpc>
                <a:spcPct val="90000"/>
              </a:lnSpc>
              <a:spcBef>
                <a:spcPts val="0"/>
              </a:spcBef>
              <a:buFont typeface="Arial"/>
              <a:buChar char="•"/>
              <a:defRPr sz="24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24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defTabSz="403225">
              <a:buFont typeface="Arial"/>
              <a:buNone/>
            </a:pPr>
            <a:r>
              <a:rPr lang="en" sz="1400">
                <a:latin typeface="Consolas"/>
                <a:ea typeface="Consolas"/>
                <a:cs typeface="Consolas"/>
                <a:sym typeface="Consolas"/>
              </a:rPr>
              <a:t>public class CS15App {</a:t>
            </a:r>
          </a:p>
          <a:p>
            <a:pPr defTabSz="403225">
              <a:buFont typeface="Arial"/>
              <a:buNone/>
            </a:pPr>
            <a:endParaRPr lang="en" sz="1400">
              <a:latin typeface="Consolas"/>
              <a:ea typeface="Consolas"/>
              <a:cs typeface="Consolas"/>
              <a:sym typeface="Consolas"/>
            </a:endParaRPr>
          </a:p>
          <a:p>
            <a:pPr defTabSz="403225">
              <a:buClr>
                <a:schemeClr val="dk1"/>
              </a:buClr>
              <a:buSzPct val="78571"/>
              <a:buFont typeface="Arial"/>
              <a:buNone/>
            </a:pPr>
            <a:r>
              <a:rPr lang="en" sz="1400">
                <a:latin typeface="Consolas"/>
                <a:ea typeface="Consolas"/>
                <a:cs typeface="Consolas"/>
                <a:sym typeface="Consolas"/>
              </a:rPr>
              <a:t>	private CS15Professor _andy;</a:t>
            </a:r>
          </a:p>
          <a:p>
            <a:pPr defTabSz="403225">
              <a:buClr>
                <a:schemeClr val="dk1"/>
              </a:buClr>
              <a:buSzPct val="78571"/>
              <a:buFont typeface="Arial"/>
              <a:buNone/>
            </a:pPr>
            <a:r>
              <a:rPr lang="en" sz="1400">
                <a:latin typeface="Consolas"/>
                <a:ea typeface="Consolas"/>
                <a:cs typeface="Consolas"/>
                <a:sym typeface="Consolas"/>
              </a:rPr>
              <a:t>	private HeadTA _</a:t>
            </a:r>
            <a:r>
              <a:rPr lang="en-US" sz="1400">
                <a:latin typeface="Consolas"/>
                <a:ea typeface="Consolas"/>
                <a:cs typeface="Consolas"/>
                <a:sym typeface="Consolas"/>
              </a:rPr>
              <a:t>julie</a:t>
            </a:r>
            <a:r>
              <a:rPr lang="en" sz="1400">
                <a:latin typeface="Consolas"/>
                <a:ea typeface="Consolas"/>
                <a:cs typeface="Consolas"/>
                <a:sym typeface="Consolas"/>
              </a:rPr>
              <a:t>;</a:t>
            </a:r>
          </a:p>
          <a:p>
            <a:pPr defTabSz="403225">
              <a:buClr>
                <a:schemeClr val="dk1"/>
              </a:buClr>
              <a:buSzPct val="78571"/>
              <a:buFont typeface="Arial"/>
              <a:buNone/>
            </a:pPr>
            <a:r>
              <a:rPr lang="en" sz="1400">
                <a:latin typeface="Consolas"/>
                <a:ea typeface="Consolas"/>
                <a:cs typeface="Consolas"/>
                <a:sym typeface="Consolas"/>
              </a:rPr>
              <a:t>	private HeadTA _</a:t>
            </a:r>
            <a:r>
              <a:rPr lang="en-US" sz="1400">
                <a:latin typeface="Consolas"/>
                <a:ea typeface="Consolas"/>
                <a:cs typeface="Consolas"/>
                <a:sym typeface="Consolas"/>
              </a:rPr>
              <a:t>angel</a:t>
            </a:r>
            <a:r>
              <a:rPr lang="en" sz="1400">
                <a:latin typeface="Consolas"/>
                <a:ea typeface="Consolas"/>
                <a:cs typeface="Consolas"/>
                <a:sym typeface="Consolas"/>
              </a:rPr>
              <a:t>;</a:t>
            </a:r>
          </a:p>
          <a:p>
            <a:pPr defTabSz="403225">
              <a:buFont typeface="Arial"/>
              <a:buNone/>
            </a:pPr>
            <a:r>
              <a:rPr lang="en" sz="1400">
                <a:latin typeface="Consolas"/>
                <a:ea typeface="Consolas"/>
                <a:cs typeface="Consolas"/>
                <a:sym typeface="Consolas"/>
              </a:rPr>
              <a:t>	private HeadTA _</a:t>
            </a:r>
            <a:r>
              <a:rPr lang="en-US" sz="1400">
                <a:latin typeface="Consolas"/>
                <a:ea typeface="Consolas"/>
                <a:cs typeface="Consolas"/>
                <a:sym typeface="Consolas"/>
              </a:rPr>
              <a:t>noah</a:t>
            </a:r>
            <a:r>
              <a:rPr lang="en" sz="1400">
                <a:latin typeface="Consolas"/>
                <a:ea typeface="Consolas"/>
                <a:cs typeface="Consolas"/>
                <a:sym typeface="Consolas"/>
              </a:rPr>
              <a:t>;</a:t>
            </a:r>
            <a:endParaRPr lang="en-US" sz="1400">
              <a:latin typeface="Consolas"/>
              <a:ea typeface="Consolas"/>
              <a:cs typeface="Consolas"/>
              <a:sym typeface="Consolas"/>
            </a:endParaRPr>
          </a:p>
          <a:p>
            <a:pPr defTabSz="403225">
              <a:buFont typeface="Arial"/>
              <a:buNone/>
            </a:pPr>
            <a:r>
              <a:rPr lang="en-US" sz="1400">
                <a:latin typeface="Consolas"/>
                <a:ea typeface="Consolas"/>
                <a:cs typeface="Consolas"/>
                <a:sym typeface="Consolas"/>
              </a:rPr>
              <a:t>	private HeadTA _taylor;</a:t>
            </a:r>
          </a:p>
          <a:p>
            <a:pPr defTabSz="403225">
              <a:buFont typeface="Arial"/>
              <a:buNone/>
            </a:pPr>
            <a:r>
              <a:rPr lang="en-US" sz="1400">
                <a:latin typeface="Consolas"/>
                <a:ea typeface="Consolas"/>
                <a:cs typeface="Consolas"/>
                <a:sym typeface="Consolas"/>
              </a:rPr>
              <a:t>	private HeadTA _lucy;</a:t>
            </a:r>
            <a:endParaRPr lang="en" sz="1400">
              <a:latin typeface="Consolas"/>
              <a:ea typeface="Consolas"/>
              <a:cs typeface="Consolas"/>
              <a:sym typeface="Consolas"/>
            </a:endParaRPr>
          </a:p>
          <a:p>
            <a:pPr defTabSz="403225">
              <a:buFont typeface="Arial"/>
              <a:buNone/>
            </a:pPr>
            <a:endParaRPr lang="en" sz="1400">
              <a:latin typeface="Consolas"/>
              <a:ea typeface="Consolas"/>
              <a:cs typeface="Consolas"/>
              <a:sym typeface="Consolas"/>
            </a:endParaRPr>
          </a:p>
          <a:p>
            <a:pPr defTabSz="403225">
              <a:buFont typeface="Arial"/>
              <a:buNone/>
            </a:pPr>
            <a:r>
              <a:rPr lang="en" sz="1400">
                <a:latin typeface="Consolas"/>
                <a:ea typeface="Consolas"/>
                <a:cs typeface="Consolas"/>
                <a:sym typeface="Consolas"/>
              </a:rPr>
              <a:t>	public CS15App() {</a:t>
            </a:r>
          </a:p>
          <a:p>
            <a:pPr defTabSz="403225">
              <a:buClr>
                <a:schemeClr val="dk1"/>
              </a:buClr>
              <a:buSzPct val="78571"/>
              <a:buFont typeface="Arial"/>
              <a:buNone/>
            </a:pPr>
            <a:r>
              <a:rPr lang="en" sz="1400">
                <a:latin typeface="Consolas"/>
                <a:ea typeface="Consolas"/>
                <a:cs typeface="Consolas"/>
                <a:sym typeface="Consolas"/>
              </a:rPr>
              <a:t>		_</a:t>
            </a:r>
            <a:r>
              <a:rPr lang="en-US" sz="1400">
                <a:latin typeface="Consolas"/>
                <a:ea typeface="Consolas"/>
                <a:cs typeface="Consolas"/>
                <a:sym typeface="Consolas"/>
              </a:rPr>
              <a:t>julie </a:t>
            </a:r>
            <a:r>
              <a:rPr lang="en" sz="1400">
                <a:latin typeface="Consolas"/>
                <a:ea typeface="Consolas"/>
                <a:cs typeface="Consolas"/>
                <a:sym typeface="Consolas"/>
              </a:rPr>
              <a:t>= new HeadTA();</a:t>
            </a:r>
          </a:p>
          <a:p>
            <a:pPr defTabSz="403225">
              <a:buClr>
                <a:schemeClr val="dk1"/>
              </a:buClr>
              <a:buSzPct val="78571"/>
              <a:buFont typeface="Arial"/>
              <a:buNone/>
            </a:pPr>
            <a:r>
              <a:rPr lang="en" sz="1400">
                <a:latin typeface="Consolas"/>
                <a:ea typeface="Consolas"/>
                <a:cs typeface="Consolas"/>
                <a:sym typeface="Consolas"/>
              </a:rPr>
              <a:t>		_</a:t>
            </a:r>
            <a:r>
              <a:rPr lang="en-US" sz="1400">
                <a:latin typeface="Consolas"/>
                <a:ea typeface="Consolas"/>
                <a:cs typeface="Consolas"/>
                <a:sym typeface="Consolas"/>
              </a:rPr>
              <a:t>angel </a:t>
            </a:r>
            <a:r>
              <a:rPr lang="en" sz="1400">
                <a:latin typeface="Consolas"/>
                <a:ea typeface="Consolas"/>
                <a:cs typeface="Consolas"/>
                <a:sym typeface="Consolas"/>
              </a:rPr>
              <a:t>= new HeadTA();</a:t>
            </a:r>
          </a:p>
          <a:p>
            <a:pPr defTabSz="403225">
              <a:buClr>
                <a:schemeClr val="dk1"/>
              </a:buClr>
              <a:buSzPct val="78571"/>
              <a:buFont typeface="Arial"/>
              <a:buNone/>
            </a:pPr>
            <a:r>
              <a:rPr lang="en" sz="1400">
                <a:latin typeface="Consolas"/>
                <a:ea typeface="Consolas"/>
                <a:cs typeface="Consolas"/>
                <a:sym typeface="Consolas"/>
              </a:rPr>
              <a:t>		_</a:t>
            </a:r>
            <a:r>
              <a:rPr lang="en-US" sz="1400">
                <a:latin typeface="Consolas"/>
                <a:ea typeface="Consolas"/>
                <a:cs typeface="Consolas"/>
                <a:sym typeface="Consolas"/>
              </a:rPr>
              <a:t>noah </a:t>
            </a:r>
            <a:r>
              <a:rPr lang="en" sz="1400">
                <a:latin typeface="Consolas"/>
                <a:ea typeface="Consolas"/>
                <a:cs typeface="Consolas"/>
                <a:sym typeface="Consolas"/>
              </a:rPr>
              <a:t>= new HeadTA();</a:t>
            </a:r>
          </a:p>
          <a:p>
            <a:pPr defTabSz="403225">
              <a:buClr>
                <a:schemeClr val="dk1"/>
              </a:buClr>
              <a:buSzPct val="78571"/>
              <a:buFont typeface="Arial"/>
              <a:buNone/>
            </a:pPr>
            <a:r>
              <a:rPr lang="en" sz="1400">
                <a:latin typeface="Consolas"/>
                <a:ea typeface="Consolas"/>
                <a:cs typeface="Consolas"/>
                <a:sym typeface="Consolas"/>
              </a:rPr>
              <a:t>		_</a:t>
            </a:r>
            <a:r>
              <a:rPr lang="en-US" sz="1400">
                <a:latin typeface="Consolas"/>
                <a:ea typeface="Consolas"/>
                <a:cs typeface="Consolas"/>
                <a:sym typeface="Consolas"/>
              </a:rPr>
              <a:t>taylor </a:t>
            </a:r>
            <a:r>
              <a:rPr lang="en" sz="1400">
                <a:latin typeface="Consolas"/>
                <a:ea typeface="Consolas"/>
                <a:cs typeface="Consolas"/>
                <a:sym typeface="Consolas"/>
              </a:rPr>
              <a:t>= new HeadTA();</a:t>
            </a:r>
          </a:p>
          <a:p>
            <a:pPr defTabSz="403225">
              <a:buClr>
                <a:schemeClr val="dk1"/>
              </a:buClr>
              <a:buSzPct val="78571"/>
              <a:buFont typeface="Arial"/>
              <a:buNone/>
            </a:pPr>
            <a:r>
              <a:rPr lang="en" sz="1400">
                <a:latin typeface="Consolas"/>
                <a:ea typeface="Consolas"/>
                <a:cs typeface="Consolas"/>
                <a:sym typeface="Consolas"/>
              </a:rPr>
              <a:t>		_</a:t>
            </a:r>
            <a:r>
              <a:rPr lang="en-US" sz="1400">
                <a:latin typeface="Consolas"/>
                <a:ea typeface="Consolas"/>
                <a:cs typeface="Consolas"/>
                <a:sym typeface="Consolas"/>
              </a:rPr>
              <a:t>lucy </a:t>
            </a:r>
            <a:r>
              <a:rPr lang="en" sz="1400">
                <a:latin typeface="Consolas"/>
                <a:ea typeface="Consolas"/>
                <a:cs typeface="Consolas"/>
                <a:sym typeface="Consolas"/>
              </a:rPr>
              <a:t>= new HeadTA();</a:t>
            </a:r>
            <a:endParaRPr lang="en-US" sz="1400">
              <a:latin typeface="Consolas"/>
              <a:ea typeface="Consolas"/>
              <a:cs typeface="Consolas"/>
              <a:sym typeface="Consolas"/>
            </a:endParaRPr>
          </a:p>
          <a:p>
            <a:pPr defTabSz="403225">
              <a:buClr>
                <a:schemeClr val="dk1"/>
              </a:buClr>
              <a:buSzPct val="78571"/>
              <a:buFont typeface="Arial"/>
              <a:buNone/>
            </a:pPr>
            <a:r>
              <a:rPr lang="en-US" sz="1400">
                <a:latin typeface="Consolas"/>
                <a:ea typeface="Consolas"/>
                <a:cs typeface="Consolas"/>
                <a:sym typeface="Consolas"/>
              </a:rPr>
              <a:t>		</a:t>
            </a:r>
            <a:r>
              <a:rPr lang="en" sz="1400">
                <a:latin typeface="Consolas"/>
                <a:ea typeface="Consolas"/>
                <a:cs typeface="Consolas"/>
                <a:sym typeface="Consolas"/>
              </a:rPr>
              <a:t>_andy = new CS15Professor(_</a:t>
            </a:r>
            <a:r>
              <a:rPr lang="en-US" sz="1400">
                <a:latin typeface="Consolas"/>
                <a:ea typeface="Consolas"/>
                <a:cs typeface="Consolas"/>
                <a:sym typeface="Consolas"/>
              </a:rPr>
              <a:t>julie</a:t>
            </a:r>
            <a:r>
              <a:rPr lang="en" sz="1400">
                <a:latin typeface="Consolas"/>
                <a:ea typeface="Consolas"/>
                <a:cs typeface="Consolas"/>
                <a:sym typeface="Consolas"/>
              </a:rPr>
              <a:t>,</a:t>
            </a:r>
          </a:p>
          <a:p>
            <a:pPr marL="914400" indent="457200" defTabSz="403225">
              <a:buFont typeface="Arial"/>
              <a:buNone/>
            </a:pPr>
            <a:r>
              <a:rPr lang="en" sz="1400">
                <a:latin typeface="Consolas"/>
                <a:ea typeface="Consolas"/>
                <a:cs typeface="Consolas"/>
                <a:sym typeface="Consolas"/>
              </a:rPr>
              <a:t>_</a:t>
            </a:r>
            <a:r>
              <a:rPr lang="en-US" sz="1400">
                <a:latin typeface="Consolas"/>
                <a:ea typeface="Consolas"/>
                <a:cs typeface="Consolas"/>
                <a:sym typeface="Consolas"/>
              </a:rPr>
              <a:t>angel</a:t>
            </a:r>
            <a:r>
              <a:rPr lang="en" sz="1400">
                <a:latin typeface="Consolas"/>
                <a:ea typeface="Consolas"/>
                <a:cs typeface="Consolas"/>
                <a:sym typeface="Consolas"/>
              </a:rPr>
              <a:t>, _</a:t>
            </a:r>
            <a:r>
              <a:rPr lang="en-US" sz="1400">
                <a:latin typeface="Consolas"/>
                <a:ea typeface="Consolas"/>
                <a:cs typeface="Consolas"/>
                <a:sym typeface="Consolas"/>
              </a:rPr>
              <a:t>noah, _taylor, 		 _lucy</a:t>
            </a:r>
            <a:r>
              <a:rPr lang="en" sz="1400">
                <a:latin typeface="Consolas"/>
                <a:ea typeface="Consolas"/>
                <a:cs typeface="Consolas"/>
                <a:sym typeface="Consolas"/>
              </a:rPr>
              <a:t>);</a:t>
            </a:r>
          </a:p>
          <a:p>
            <a:pPr defTabSz="403225">
              <a:buFont typeface="Arial"/>
              <a:buNone/>
            </a:pPr>
            <a:r>
              <a:rPr lang="en" sz="1400">
                <a:solidFill>
                  <a:srgbClr val="000000"/>
                </a:solidFill>
                <a:latin typeface="Consolas"/>
                <a:ea typeface="Consolas"/>
                <a:cs typeface="Consolas"/>
                <a:sym typeface="Consolas"/>
              </a:rPr>
              <a:t>	}</a:t>
            </a:r>
          </a:p>
          <a:p>
            <a:pPr defTabSz="403225">
              <a:buFont typeface="Arial"/>
              <a:buNone/>
            </a:pPr>
            <a:r>
              <a:rPr lang="en" sz="1400">
                <a:latin typeface="Consolas"/>
                <a:ea typeface="Consolas"/>
                <a:cs typeface="Consolas"/>
                <a:sym typeface="Consolas"/>
              </a:rPr>
              <a:t>}</a:t>
            </a:r>
            <a:endParaRPr lang="en" sz="1400" dirty="0">
              <a:latin typeface="Consolas"/>
              <a:ea typeface="Consolas"/>
              <a:cs typeface="Consolas"/>
              <a:sym typeface="Consolas"/>
            </a:endParaRPr>
          </a:p>
        </p:txBody>
      </p:sp>
      <p:sp>
        <p:nvSpPr>
          <p:cNvPr id="10" name="Right Brace 9">
            <a:extLst>
              <a:ext uri="{FF2B5EF4-FFF2-40B4-BE49-F238E27FC236}">
                <a16:creationId xmlns:a16="http://schemas.microsoft.com/office/drawing/2014/main" id="{3C99BC89-9A65-B140-868C-80F6B34037A3}"/>
              </a:ext>
            </a:extLst>
          </p:cNvPr>
          <p:cNvSpPr/>
          <p:nvPr/>
        </p:nvSpPr>
        <p:spPr>
          <a:xfrm>
            <a:off x="8283732" y="1210531"/>
            <a:ext cx="395440" cy="32477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50B2D7E-DE93-E346-98F2-9F08E53EF3AF}"/>
              </a:ext>
            </a:extLst>
          </p:cNvPr>
          <p:cNvSpPr txBox="1"/>
          <p:nvPr/>
        </p:nvSpPr>
        <p:spPr>
          <a:xfrm>
            <a:off x="8458737" y="1922516"/>
            <a:ext cx="815248" cy="830997"/>
          </a:xfrm>
          <a:prstGeom prst="rect">
            <a:avLst/>
          </a:prstGeom>
          <a:noFill/>
        </p:spPr>
        <p:txBody>
          <a:bodyPr wrap="square" rtlCol="0">
            <a:spAutoFit/>
          </a:bodyPr>
          <a:lstStyle/>
          <a:p>
            <a:r>
              <a:rPr lang="en-US" sz="1200" dirty="0"/>
              <a:t>Code from previous slide</a:t>
            </a:r>
          </a:p>
        </p:txBody>
      </p:sp>
    </p:spTree>
    <p:extLst>
      <p:ext uri="{BB962C8B-B14F-4D97-AF65-F5344CB8AC3E}">
        <p14:creationId xmlns:p14="http://schemas.microsoft.com/office/powerpoint/2010/main" val="113037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500"/>
                                        <p:tgtEl>
                                          <p:spTgt spid="9">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Effect transition="in" filter="fade">
                                      <p:cBhvr>
                                        <p:cTn id="19" dur="500"/>
                                        <p:tgtEl>
                                          <p:spTgt spid="9">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fade">
                                      <p:cBhvr>
                                        <p:cTn id="22" dur="500"/>
                                        <p:tgtEl>
                                          <p:spTgt spid="9">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Effect transition="in" filter="fade">
                                      <p:cBhvr>
                                        <p:cTn id="25" dur="500"/>
                                        <p:tgtEl>
                                          <p:spTgt spid="9">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9" end="9"/>
                                            </p:txEl>
                                          </p:spTgt>
                                        </p:tgtEl>
                                        <p:attrNameLst>
                                          <p:attrName>style.visibility</p:attrName>
                                        </p:attrNameLst>
                                      </p:cBhvr>
                                      <p:to>
                                        <p:strVal val="visible"/>
                                      </p:to>
                                    </p:set>
                                    <p:animEffect transition="in" filter="fade">
                                      <p:cBhvr>
                                        <p:cTn id="28" dur="500"/>
                                        <p:tgtEl>
                                          <p:spTgt spid="9">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animEffect transition="in" filter="fade">
                                      <p:cBhvr>
                                        <p:cTn id="31" dur="500"/>
                                        <p:tgtEl>
                                          <p:spTgt spid="9">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11" end="11"/>
                                            </p:txEl>
                                          </p:spTgt>
                                        </p:tgtEl>
                                        <p:attrNameLst>
                                          <p:attrName>style.visibility</p:attrName>
                                        </p:attrNameLst>
                                      </p:cBhvr>
                                      <p:to>
                                        <p:strVal val="visible"/>
                                      </p:to>
                                    </p:set>
                                    <p:animEffect transition="in" filter="fade">
                                      <p:cBhvr>
                                        <p:cTn id="34" dur="500"/>
                                        <p:tgtEl>
                                          <p:spTgt spid="9">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animEffect transition="in" filter="fade">
                                      <p:cBhvr>
                                        <p:cTn id="37" dur="500"/>
                                        <p:tgtEl>
                                          <p:spTgt spid="9">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13" end="13"/>
                                            </p:txEl>
                                          </p:spTgt>
                                        </p:tgtEl>
                                        <p:attrNameLst>
                                          <p:attrName>style.visibility</p:attrName>
                                        </p:attrNameLst>
                                      </p:cBhvr>
                                      <p:to>
                                        <p:strVal val="visible"/>
                                      </p:to>
                                    </p:set>
                                    <p:animEffect transition="in" filter="fade">
                                      <p:cBhvr>
                                        <p:cTn id="40" dur="500"/>
                                        <p:tgtEl>
                                          <p:spTgt spid="9">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14" end="14"/>
                                            </p:txEl>
                                          </p:spTgt>
                                        </p:tgtEl>
                                        <p:attrNameLst>
                                          <p:attrName>style.visibility</p:attrName>
                                        </p:attrNameLst>
                                      </p:cBhvr>
                                      <p:to>
                                        <p:strVal val="visible"/>
                                      </p:to>
                                    </p:set>
                                    <p:animEffect transition="in" filter="fade">
                                      <p:cBhvr>
                                        <p:cTn id="43" dur="500"/>
                                        <p:tgtEl>
                                          <p:spTgt spid="9">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
                                            <p:txEl>
                                              <p:pRg st="15" end="15"/>
                                            </p:txEl>
                                          </p:spTgt>
                                        </p:tgtEl>
                                        <p:attrNameLst>
                                          <p:attrName>style.visibility</p:attrName>
                                        </p:attrNameLst>
                                      </p:cBhvr>
                                      <p:to>
                                        <p:strVal val="visible"/>
                                      </p:to>
                                    </p:set>
                                    <p:animEffect transition="in" filter="fade">
                                      <p:cBhvr>
                                        <p:cTn id="46" dur="500"/>
                                        <p:tgtEl>
                                          <p:spTgt spid="9">
                                            <p:txEl>
                                              <p:pRg st="15" end="1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16" end="16"/>
                                            </p:txEl>
                                          </p:spTgt>
                                        </p:tgtEl>
                                        <p:attrNameLst>
                                          <p:attrName>style.visibility</p:attrName>
                                        </p:attrNameLst>
                                      </p:cBhvr>
                                      <p:to>
                                        <p:strVal val="visible"/>
                                      </p:to>
                                    </p:set>
                                    <p:animEffect transition="in" filter="fade">
                                      <p:cBhvr>
                                        <p:cTn id="49" dur="500"/>
                                        <p:tgtEl>
                                          <p:spTgt spid="9">
                                            <p:txEl>
                                              <p:pRg st="16" end="1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xEl>
                                              <p:pRg st="17" end="17"/>
                                            </p:txEl>
                                          </p:spTgt>
                                        </p:tgtEl>
                                        <p:attrNameLst>
                                          <p:attrName>style.visibility</p:attrName>
                                        </p:attrNameLst>
                                      </p:cBhvr>
                                      <p:to>
                                        <p:strVal val="visible"/>
                                      </p:to>
                                    </p:set>
                                    <p:animEffect transition="in" filter="fade">
                                      <p:cBhvr>
                                        <p:cTn id="52" dur="500"/>
                                        <p:tgtEl>
                                          <p:spTgt spid="9">
                                            <p:txEl>
                                              <p:pRg st="17" end="1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9">
                                            <p:txEl>
                                              <p:pRg st="18" end="18"/>
                                            </p:txEl>
                                          </p:spTgt>
                                        </p:tgtEl>
                                        <p:attrNameLst>
                                          <p:attrName>style.visibility</p:attrName>
                                        </p:attrNameLst>
                                      </p:cBhvr>
                                      <p:to>
                                        <p:strVal val="visible"/>
                                      </p:to>
                                    </p:set>
                                    <p:animEffect transition="in" filter="fade">
                                      <p:cBhvr>
                                        <p:cTn id="55" dur="500"/>
                                        <p:tgtEl>
                                          <p:spTgt spid="9">
                                            <p:txEl>
                                              <p:pRg st="18" end="18"/>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xEl>
                                              <p:pRg st="0" end="0"/>
                                            </p:txEl>
                                          </p:spTgt>
                                        </p:tgtEl>
                                        <p:attrNameLst>
                                          <p:attrName>style.visibility</p:attrName>
                                        </p:attrNameLst>
                                      </p:cBhvr>
                                      <p:to>
                                        <p:strVal val="visible"/>
                                      </p:to>
                                    </p:set>
                                    <p:animEffect transition="in" filter="fade">
                                      <p:cBhvr>
                                        <p:cTn id="66" dur="1000"/>
                                        <p:tgtEl>
                                          <p:spTgt spid="5">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animEffect transition="in" filter="fade">
                                      <p:cBhvr>
                                        <p:cTn id="71" dur="1000"/>
                                        <p:tgtEl>
                                          <p:spTgt spid="5">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xEl>
                                              <p:pRg st="2" end="2"/>
                                            </p:txEl>
                                          </p:spTgt>
                                        </p:tgtEl>
                                        <p:attrNameLst>
                                          <p:attrName>style.visibility</p:attrName>
                                        </p:attrNameLst>
                                      </p:cBhvr>
                                      <p:to>
                                        <p:strVal val="visible"/>
                                      </p:to>
                                    </p:set>
                                    <p:animEffect transition="in" filter="fade">
                                      <p:cBhvr>
                                        <p:cTn id="76"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907"/>
          <p:cNvSpPr txBox="1">
            <a:spLocks/>
          </p:cNvSpPr>
          <p:nvPr/>
        </p:nvSpPr>
        <p:spPr>
          <a:xfrm>
            <a:off x="0" y="639733"/>
            <a:ext cx="4909351" cy="4503767"/>
          </a:xfrm>
          <a:prstGeom prst="rect">
            <a:avLst/>
          </a:prstGeom>
          <a:noFill/>
          <a:ln>
            <a:noFill/>
          </a:ln>
        </p:spPr>
        <p:txBody>
          <a:bodyPr wrap="square" lIns="91425" tIns="91425" rIns="91425" bIns="91425"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457200" indent="-355600">
              <a:spcAft>
                <a:spcPts val="1000"/>
              </a:spcAft>
              <a:buFont typeface="Arial"/>
              <a:buChar char="●"/>
            </a:pPr>
            <a:r>
              <a:rPr lang="en" sz="2200" dirty="0">
                <a:ea typeface="Consolas"/>
              </a:rPr>
              <a:t>When we instantiate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julie</a:t>
            </a:r>
            <a:r>
              <a:rPr lang="en" sz="2200" dirty="0"/>
              <a:t>, </a:t>
            </a:r>
            <a:r>
              <a:rPr lang="en" sz="2200" dirty="0">
                <a:solidFill>
                  <a:srgbClr val="0000FF"/>
                </a:solidFill>
                <a:latin typeface="Consolas"/>
                <a:ea typeface="Consolas"/>
                <a:cs typeface="Consolas"/>
                <a:sym typeface="Consolas"/>
              </a:rPr>
              <a:t>_</a:t>
            </a:r>
            <a:r>
              <a:rPr lang="en-US" sz="2200" dirty="0">
                <a:solidFill>
                  <a:srgbClr val="0000FF"/>
                </a:solidFill>
                <a:latin typeface="Consolas"/>
                <a:ea typeface="Consolas"/>
                <a:cs typeface="Consolas"/>
                <a:sym typeface="Consolas"/>
              </a:rPr>
              <a:t>angel</a:t>
            </a:r>
            <a:r>
              <a:rPr lang="en" sz="2200" dirty="0"/>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noah</a:t>
            </a:r>
            <a:r>
              <a:rPr lang="en" sz="2200" dirty="0">
                <a:ea typeface="Consolas"/>
              </a:rPr>
              <a:t>,</a:t>
            </a:r>
            <a:r>
              <a:rPr lang="en-US" sz="2200" dirty="0">
                <a:solidFill>
                  <a:srgbClr val="0000FF"/>
                </a:solidFill>
                <a:latin typeface="Consolas"/>
                <a:ea typeface="Consolas"/>
                <a:cs typeface="Consolas"/>
                <a:sym typeface="Consolas"/>
              </a:rPr>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taylor</a:t>
            </a:r>
            <a:r>
              <a:rPr lang="en" sz="2200" dirty="0">
                <a:ea typeface="Consolas"/>
              </a:rPr>
              <a:t>, </a:t>
            </a:r>
            <a:r>
              <a:rPr lang="en" sz="2200" dirty="0"/>
              <a:t>and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lucy</a:t>
            </a:r>
            <a:r>
              <a:rPr lang="en" sz="2200" dirty="0">
                <a:ea typeface="Consolas"/>
              </a:rPr>
              <a:t>, we would like to use a modified </a:t>
            </a:r>
            <a:r>
              <a:rPr lang="en" sz="2200" dirty="0">
                <a:solidFill>
                  <a:srgbClr val="0000FF"/>
                </a:solidFill>
                <a:latin typeface="Consolas" panose="020B0609020204030204" pitchFamily="49" charset="0"/>
                <a:ea typeface="Consolas"/>
                <a:cs typeface="Consolas" panose="020B0609020204030204" pitchFamily="49" charset="0"/>
              </a:rPr>
              <a:t>HeadTA</a:t>
            </a:r>
            <a:r>
              <a:rPr lang="en" sz="2200" dirty="0">
                <a:ea typeface="Consolas"/>
              </a:rPr>
              <a:t> constructor that takes an argument, </a:t>
            </a:r>
            <a:r>
              <a:rPr lang="en" sz="2200" dirty="0">
                <a:solidFill>
                  <a:srgbClr val="0000FF"/>
                </a:solidFill>
                <a:latin typeface="Consolas" panose="020B0609020204030204" pitchFamily="49" charset="0"/>
                <a:ea typeface="Consolas"/>
                <a:cs typeface="Consolas" panose="020B0609020204030204" pitchFamily="49" charset="0"/>
              </a:rPr>
              <a:t>_andy</a:t>
            </a:r>
          </a:p>
          <a:p>
            <a:pPr marL="457200" indent="-355600">
              <a:spcAft>
                <a:spcPts val="1000"/>
              </a:spcAft>
              <a:buFont typeface="Arial"/>
              <a:buChar char="●"/>
            </a:pPr>
            <a:r>
              <a:rPr lang="en" sz="2200" dirty="0">
                <a:solidFill>
                  <a:schemeClr val="tx1">
                    <a:lumMod val="95000"/>
                    <a:lumOff val="5000"/>
                  </a:schemeClr>
                </a:solidFill>
                <a:latin typeface="Arial" charset="0"/>
                <a:ea typeface="Arial" charset="0"/>
                <a:cs typeface="Arial" charset="0"/>
                <a:sym typeface="Consolas"/>
              </a:rPr>
              <a:t>But</a:t>
            </a:r>
            <a:r>
              <a:rPr lang="en" sz="2200" dirty="0">
                <a:solidFill>
                  <a:schemeClr val="tx1">
                    <a:lumMod val="95000"/>
                    <a:lumOff val="5000"/>
                  </a:schemeClr>
                </a:solidFill>
                <a:latin typeface="+mj-lt"/>
                <a:ea typeface="Consolas"/>
                <a:cs typeface="Consolas"/>
                <a:sym typeface="Consolas"/>
              </a:rPr>
              <a:t> </a:t>
            </a:r>
            <a:r>
              <a:rPr lang="en" sz="2200" dirty="0">
                <a:solidFill>
                  <a:srgbClr val="0000FF"/>
                </a:solidFill>
                <a:latin typeface="Consolas" panose="020B0609020204030204" pitchFamily="49" charset="0"/>
                <a:ea typeface="Consolas"/>
                <a:cs typeface="Consolas" panose="020B0609020204030204" pitchFamily="49" charset="0"/>
                <a:sym typeface="Consolas"/>
              </a:rPr>
              <a:t>_andy </a:t>
            </a:r>
            <a:r>
              <a:rPr lang="en" sz="2200" dirty="0">
                <a:solidFill>
                  <a:schemeClr val="tx1">
                    <a:lumMod val="95000"/>
                    <a:lumOff val="5000"/>
                  </a:schemeClr>
                </a:solidFill>
                <a:latin typeface="Arial" charset="0"/>
                <a:ea typeface="Arial" charset="0"/>
                <a:cs typeface="Arial" charset="0"/>
                <a:sym typeface="Consolas"/>
              </a:rPr>
              <a:t>hasn’t been instantiated yet</a:t>
            </a:r>
            <a:r>
              <a:rPr lang="en-US" sz="2200" dirty="0">
                <a:solidFill>
                  <a:schemeClr val="tx1">
                    <a:lumMod val="95000"/>
                    <a:lumOff val="5000"/>
                  </a:schemeClr>
                </a:solidFill>
                <a:latin typeface="Arial" charset="0"/>
                <a:ea typeface="Arial" charset="0"/>
                <a:cs typeface="Arial" charset="0"/>
                <a:sym typeface="Consolas"/>
              </a:rPr>
              <a:t> (will get a </a:t>
            </a:r>
            <a:r>
              <a:rPr lang="en-US" sz="2200" dirty="0" err="1">
                <a:solidFill>
                  <a:srgbClr val="0000FF"/>
                </a:solidFill>
                <a:latin typeface="Consolas" panose="020B0609020204030204" pitchFamily="49" charset="0"/>
                <a:ea typeface="Consolas"/>
                <a:cs typeface="Consolas" panose="020B0609020204030204" pitchFamily="49" charset="0"/>
                <a:sym typeface="Consolas"/>
              </a:rPr>
              <a:t>NullPointerException</a:t>
            </a:r>
            <a:r>
              <a:rPr lang="en-US" sz="2200" dirty="0">
                <a:solidFill>
                  <a:schemeClr val="tx1">
                    <a:lumMod val="95000"/>
                    <a:lumOff val="5000"/>
                  </a:schemeClr>
                </a:solidFill>
                <a:latin typeface="Arial" charset="0"/>
                <a:ea typeface="Arial" charset="0"/>
                <a:cs typeface="Arial" charset="0"/>
                <a:sym typeface="Consolas"/>
              </a:rPr>
              <a:t>)</a:t>
            </a:r>
            <a:r>
              <a:rPr lang="en" sz="2200" dirty="0">
                <a:solidFill>
                  <a:schemeClr val="tx1">
                    <a:lumMod val="95000"/>
                    <a:lumOff val="5000"/>
                  </a:schemeClr>
                </a:solidFill>
                <a:latin typeface="Arial" charset="0"/>
                <a:ea typeface="Arial" charset="0"/>
                <a:cs typeface="Arial" charset="0"/>
                <a:sym typeface="Consolas"/>
              </a:rPr>
              <a:t>! And </a:t>
            </a:r>
            <a:r>
              <a:rPr lang="en-US" sz="2200" dirty="0">
                <a:solidFill>
                  <a:schemeClr val="tx1">
                    <a:lumMod val="95000"/>
                    <a:lumOff val="5000"/>
                  </a:schemeClr>
                </a:solidFill>
                <a:latin typeface="Arial" charset="0"/>
                <a:ea typeface="Arial" charset="0"/>
                <a:cs typeface="Arial" charset="0"/>
                <a:sym typeface="Consolas"/>
              </a:rPr>
              <a:t>we </a:t>
            </a:r>
            <a:r>
              <a:rPr lang="en" sz="2200" dirty="0">
                <a:solidFill>
                  <a:schemeClr val="tx1">
                    <a:lumMod val="95000"/>
                    <a:lumOff val="5000"/>
                  </a:schemeClr>
                </a:solidFill>
                <a:latin typeface="Arial" charset="0"/>
                <a:ea typeface="Arial" charset="0"/>
                <a:cs typeface="Arial" charset="0"/>
                <a:sym typeface="Consolas"/>
              </a:rPr>
              <a:t>can’t initialize </a:t>
            </a:r>
            <a:r>
              <a:rPr lang="en" sz="2200" dirty="0">
                <a:solidFill>
                  <a:srgbClr val="0000FF"/>
                </a:solidFill>
                <a:latin typeface="Consolas" panose="020B0609020204030204" pitchFamily="49" charset="0"/>
                <a:ea typeface="Consolas"/>
                <a:cs typeface="Consolas" panose="020B0609020204030204" pitchFamily="49" charset="0"/>
                <a:sym typeface="Consolas"/>
              </a:rPr>
              <a:t>_andy </a:t>
            </a:r>
            <a:r>
              <a:rPr lang="en" sz="2200" dirty="0">
                <a:solidFill>
                  <a:schemeClr val="tx1">
                    <a:lumMod val="95000"/>
                    <a:lumOff val="5000"/>
                  </a:schemeClr>
                </a:solidFill>
                <a:latin typeface="Arial" charset="0"/>
                <a:ea typeface="Arial" charset="0"/>
                <a:cs typeface="Arial" charset="0"/>
                <a:sym typeface="Consolas"/>
              </a:rPr>
              <a:t>first because the </a:t>
            </a:r>
            <a:r>
              <a:rPr lang="en-US" sz="2200" dirty="0">
                <a:solidFill>
                  <a:srgbClr val="0000FF"/>
                </a:solidFill>
                <a:latin typeface="Consolas" panose="020B0609020204030204" pitchFamily="49" charset="0"/>
                <a:ea typeface="Consolas"/>
                <a:cs typeface="Consolas" panose="020B0609020204030204" pitchFamily="49" charset="0"/>
                <a:sym typeface="Consolas"/>
              </a:rPr>
              <a:t>H</a:t>
            </a:r>
            <a:r>
              <a:rPr lang="en" sz="2200" dirty="0" err="1">
                <a:solidFill>
                  <a:srgbClr val="0000FF"/>
                </a:solidFill>
                <a:latin typeface="Consolas" panose="020B0609020204030204" pitchFamily="49" charset="0"/>
                <a:ea typeface="Consolas"/>
                <a:cs typeface="Consolas" panose="020B0609020204030204" pitchFamily="49" charset="0"/>
                <a:sym typeface="Consolas"/>
              </a:rPr>
              <a:t>eadTA</a:t>
            </a:r>
            <a:r>
              <a:rPr lang="en" sz="2200" dirty="0" err="1">
                <a:solidFill>
                  <a:schemeClr val="tx1">
                    <a:lumMod val="95000"/>
                    <a:lumOff val="5000"/>
                  </a:schemeClr>
                </a:solidFill>
                <a:latin typeface="Arial" charset="0"/>
                <a:ea typeface="Arial" charset="0"/>
                <a:cs typeface="Arial" charset="0"/>
                <a:sym typeface="Consolas"/>
              </a:rPr>
              <a:t>s</a:t>
            </a:r>
            <a:r>
              <a:rPr lang="en" sz="2200" dirty="0">
                <a:solidFill>
                  <a:srgbClr val="0000FF"/>
                </a:solidFill>
                <a:latin typeface="Consolas" panose="020B0609020204030204" pitchFamily="49" charset="0"/>
                <a:ea typeface="Consolas"/>
                <a:cs typeface="Consolas" panose="020B0609020204030204" pitchFamily="49" charset="0"/>
                <a:sym typeface="Consolas"/>
              </a:rPr>
              <a:t> </a:t>
            </a:r>
            <a:r>
              <a:rPr lang="en" sz="2200" dirty="0">
                <a:solidFill>
                  <a:schemeClr val="tx1">
                    <a:lumMod val="95000"/>
                    <a:lumOff val="5000"/>
                  </a:schemeClr>
                </a:solidFill>
                <a:latin typeface="Arial" charset="0"/>
                <a:ea typeface="Arial" charset="0"/>
                <a:cs typeface="Arial" charset="0"/>
                <a:sym typeface="Consolas"/>
              </a:rPr>
              <a:t>haven’t been created yet…</a:t>
            </a:r>
          </a:p>
          <a:p>
            <a:pPr marL="457200" indent="-355600">
              <a:spcAft>
                <a:spcPts val="1000"/>
              </a:spcAft>
              <a:buFont typeface="Arial"/>
              <a:buChar char="●"/>
            </a:pPr>
            <a:r>
              <a:rPr lang="en" sz="2200" dirty="0">
                <a:solidFill>
                  <a:schemeClr val="tx1">
                    <a:lumMod val="95000"/>
                    <a:lumOff val="5000"/>
                  </a:schemeClr>
                </a:solidFill>
                <a:latin typeface="Arial" charset="0"/>
                <a:ea typeface="Arial" charset="0"/>
                <a:cs typeface="Arial" charset="0"/>
                <a:sym typeface="Consolas"/>
              </a:rPr>
              <a:t>How to break this deadlock?</a:t>
            </a:r>
          </a:p>
        </p:txBody>
      </p:sp>
      <p:sp>
        <p:nvSpPr>
          <p:cNvPr id="8" name="Shape 890">
            <a:extLst>
              <a:ext uri="{FF2B5EF4-FFF2-40B4-BE49-F238E27FC236}">
                <a16:creationId xmlns:a16="http://schemas.microsoft.com/office/drawing/2014/main" id="{45B84A57-32CC-4741-94AE-C0C8769A7FE1}"/>
              </a:ext>
            </a:extLst>
          </p:cNvPr>
          <p:cNvSpPr txBox="1">
            <a:spLocks noGrp="1"/>
          </p:cNvSpPr>
          <p:nvPr>
            <p:ph type="body" idx="1"/>
          </p:nvPr>
        </p:nvSpPr>
        <p:spPr>
          <a:xfrm>
            <a:off x="4695291" y="941977"/>
            <a:ext cx="4542899" cy="4062620"/>
          </a:xfrm>
          <a:prstGeom prst="rect">
            <a:avLst/>
          </a:prstGeom>
        </p:spPr>
        <p:txBody>
          <a:bodyPr lIns="91425" tIns="91425" rIns="91425" bIns="91425" anchor="t" anchorCtr="0">
            <a:spAutoFit/>
          </a:bodyPr>
          <a:lstStyle/>
          <a:p>
            <a:pPr lvl="0" defTabSz="403225">
              <a:buNone/>
            </a:pPr>
            <a:r>
              <a:rPr lang="en" sz="1400" dirty="0">
                <a:latin typeface="Consolas"/>
                <a:ea typeface="Consolas"/>
                <a:cs typeface="Consolas"/>
                <a:sym typeface="Consolas"/>
              </a:rPr>
              <a:t>public class CS15App {</a:t>
            </a:r>
          </a:p>
          <a:p>
            <a:pPr lvl="0" defTabSz="403225">
              <a:buNone/>
            </a:pPr>
            <a:endParaRPr lang="en" sz="1400" dirty="0">
              <a:latin typeface="Consolas"/>
              <a:ea typeface="Consolas"/>
              <a:cs typeface="Consolas"/>
              <a:sym typeface="Consolas"/>
            </a:endParaRPr>
          </a:p>
          <a:p>
            <a:pPr lvl="0" defTabSz="403225">
              <a:buClr>
                <a:schemeClr val="dk1"/>
              </a:buClr>
              <a:buSzPct val="78571"/>
              <a:buNone/>
            </a:pPr>
            <a:r>
              <a:rPr lang="en" sz="1400" dirty="0">
                <a:latin typeface="Consolas"/>
                <a:ea typeface="Consolas"/>
                <a:cs typeface="Consolas"/>
                <a:sym typeface="Consolas"/>
              </a:rPr>
              <a:t>	private CS15Professor _andy;</a:t>
            </a:r>
          </a:p>
          <a:p>
            <a:pPr lvl="0" defTabSz="403225">
              <a:buClr>
                <a:schemeClr val="dk1"/>
              </a:buClr>
              <a:buSzPct val="78571"/>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a:t>
            </a:r>
            <a:r>
              <a:rPr lang="en-US" sz="1400" dirty="0" err="1">
                <a:latin typeface="Consolas"/>
                <a:ea typeface="Consolas"/>
                <a:cs typeface="Consolas"/>
                <a:sym typeface="Consolas"/>
              </a:rPr>
              <a:t>julie</a:t>
            </a:r>
            <a:r>
              <a:rPr lang="en" sz="1400" dirty="0">
                <a:latin typeface="Consolas"/>
                <a:ea typeface="Consolas"/>
                <a:cs typeface="Consolas"/>
                <a:sym typeface="Consolas"/>
              </a:rPr>
              <a:t>;</a:t>
            </a:r>
          </a:p>
          <a:p>
            <a:pPr lvl="0" defTabSz="403225">
              <a:buClr>
                <a:schemeClr val="dk1"/>
              </a:buClr>
              <a:buSzPct val="78571"/>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a:t>
            </a:r>
            <a:r>
              <a:rPr lang="en-US" sz="1400" dirty="0">
                <a:latin typeface="Consolas"/>
                <a:ea typeface="Consolas"/>
                <a:cs typeface="Consolas"/>
                <a:sym typeface="Consolas"/>
              </a:rPr>
              <a:t>angel</a:t>
            </a:r>
            <a:r>
              <a:rPr lang="en" sz="1400" dirty="0">
                <a:latin typeface="Consolas"/>
                <a:ea typeface="Consolas"/>
                <a:cs typeface="Consolas"/>
                <a:sym typeface="Consolas"/>
              </a:rPr>
              <a:t>;</a:t>
            </a:r>
          </a:p>
          <a:p>
            <a:pPr lvl="0" defTabSz="403225">
              <a:buNone/>
            </a:pPr>
            <a:r>
              <a:rPr lang="en" sz="1400" dirty="0">
                <a:latin typeface="Consolas"/>
                <a:ea typeface="Consolas"/>
                <a:cs typeface="Consolas"/>
                <a:sym typeface="Consolas"/>
              </a:rPr>
              <a:t>	private </a:t>
            </a:r>
            <a:r>
              <a:rPr lang="en" sz="1400" dirty="0" err="1">
                <a:latin typeface="Consolas"/>
                <a:ea typeface="Consolas"/>
                <a:cs typeface="Consolas"/>
                <a:sym typeface="Consolas"/>
              </a:rPr>
              <a:t>HeadTA</a:t>
            </a:r>
            <a:r>
              <a:rPr lang="en" sz="1400" dirty="0">
                <a:latin typeface="Consolas"/>
                <a:ea typeface="Consolas"/>
                <a:cs typeface="Consolas"/>
                <a:sym typeface="Consolas"/>
              </a:rPr>
              <a:t> _</a:t>
            </a:r>
            <a:r>
              <a:rPr lang="en-US" sz="1400" dirty="0" err="1">
                <a:latin typeface="Consolas"/>
                <a:ea typeface="Consolas"/>
                <a:cs typeface="Consolas"/>
                <a:sym typeface="Consolas"/>
              </a:rPr>
              <a:t>noah</a:t>
            </a:r>
            <a:r>
              <a:rPr lang="en" sz="1400" dirty="0">
                <a:latin typeface="Consolas"/>
                <a:ea typeface="Consolas"/>
                <a:cs typeface="Consolas"/>
                <a:sym typeface="Consolas"/>
              </a:rPr>
              <a:t>;</a:t>
            </a:r>
            <a:endParaRPr lang="en-US" sz="1400" dirty="0">
              <a:latin typeface="Consolas"/>
              <a:ea typeface="Consolas"/>
              <a:cs typeface="Consolas"/>
              <a:sym typeface="Consolas"/>
            </a:endParaRPr>
          </a:p>
          <a:p>
            <a:pPr lvl="0" defTabSz="403225">
              <a:buNone/>
            </a:pPr>
            <a:r>
              <a:rPr lang="en-US" sz="1400" dirty="0">
                <a:latin typeface="Consolas"/>
                <a:ea typeface="Consolas"/>
                <a:cs typeface="Consolas"/>
                <a:sym typeface="Consolas"/>
              </a:rPr>
              <a:t>	private </a:t>
            </a:r>
            <a:r>
              <a:rPr lang="en-US" sz="1400" dirty="0" err="1">
                <a:latin typeface="Consolas"/>
                <a:ea typeface="Consolas"/>
                <a:cs typeface="Consolas"/>
                <a:sym typeface="Consolas"/>
              </a:rPr>
              <a:t>HeadTA</a:t>
            </a:r>
            <a:r>
              <a:rPr lang="en-US" sz="1400" dirty="0">
                <a:latin typeface="Consolas"/>
                <a:ea typeface="Consolas"/>
                <a:cs typeface="Consolas"/>
                <a:sym typeface="Consolas"/>
              </a:rPr>
              <a:t> _</a:t>
            </a:r>
            <a:r>
              <a:rPr lang="en-US" sz="1400" dirty="0" err="1">
                <a:latin typeface="Consolas"/>
                <a:ea typeface="Consolas"/>
                <a:cs typeface="Consolas"/>
                <a:sym typeface="Consolas"/>
              </a:rPr>
              <a:t>taylor</a:t>
            </a:r>
            <a:r>
              <a:rPr lang="en-US" sz="1400" dirty="0">
                <a:latin typeface="Consolas"/>
                <a:ea typeface="Consolas"/>
                <a:cs typeface="Consolas"/>
                <a:sym typeface="Consolas"/>
              </a:rPr>
              <a:t>;</a:t>
            </a:r>
          </a:p>
          <a:p>
            <a:pPr defTabSz="403225">
              <a:buNone/>
            </a:pPr>
            <a:r>
              <a:rPr lang="en-US" sz="1400" dirty="0">
                <a:latin typeface="Consolas"/>
                <a:ea typeface="Consolas"/>
                <a:cs typeface="Consolas"/>
                <a:sym typeface="Consolas"/>
              </a:rPr>
              <a:t>	private </a:t>
            </a:r>
            <a:r>
              <a:rPr lang="en-US" sz="1400" dirty="0" err="1">
                <a:latin typeface="Consolas"/>
                <a:ea typeface="Consolas"/>
                <a:cs typeface="Consolas"/>
                <a:sym typeface="Consolas"/>
              </a:rPr>
              <a:t>HeadTA</a:t>
            </a:r>
            <a:r>
              <a:rPr lang="en-US" sz="1400" dirty="0">
                <a:latin typeface="Consolas"/>
                <a:ea typeface="Consolas"/>
                <a:cs typeface="Consolas"/>
                <a:sym typeface="Consolas"/>
              </a:rPr>
              <a:t> _</a:t>
            </a:r>
            <a:r>
              <a:rPr lang="en-US" sz="1400" dirty="0" err="1">
                <a:latin typeface="Consolas"/>
                <a:ea typeface="Consolas"/>
                <a:cs typeface="Consolas"/>
                <a:sym typeface="Consolas"/>
              </a:rPr>
              <a:t>lucy</a:t>
            </a:r>
            <a:r>
              <a:rPr lang="en-US" sz="1400" dirty="0">
                <a:latin typeface="Consolas"/>
                <a:ea typeface="Consolas"/>
                <a:cs typeface="Consolas"/>
                <a:sym typeface="Consolas"/>
              </a:rPr>
              <a:t>;</a:t>
            </a:r>
            <a:endParaRPr lang="en" sz="1400" dirty="0">
              <a:latin typeface="Consolas"/>
              <a:ea typeface="Consolas"/>
              <a:cs typeface="Consolas"/>
              <a:sym typeface="Consolas"/>
            </a:endParaRPr>
          </a:p>
          <a:p>
            <a:pPr lvl="0" defTabSz="403225">
              <a:buNone/>
            </a:pPr>
            <a:endParaRPr lang="en" sz="1400" dirty="0">
              <a:latin typeface="Consolas"/>
              <a:ea typeface="Consolas"/>
              <a:cs typeface="Consolas"/>
              <a:sym typeface="Consolas"/>
            </a:endParaRPr>
          </a:p>
          <a:p>
            <a:pPr lvl="0" defTabSz="403225">
              <a:buNone/>
            </a:pPr>
            <a:r>
              <a:rPr lang="en" sz="1400" dirty="0">
                <a:latin typeface="Consolas"/>
                <a:ea typeface="Consolas"/>
                <a:cs typeface="Consolas"/>
                <a:sym typeface="Consolas"/>
              </a:rPr>
              <a:t>	public CS15App() {</a:t>
            </a:r>
          </a:p>
          <a:p>
            <a:pPr lvl="0"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julie</a:t>
            </a:r>
            <a:r>
              <a:rPr lang="en-US" sz="1400" dirty="0">
                <a:latin typeface="Consolas"/>
                <a:ea typeface="Consolas"/>
                <a:cs typeface="Consolas"/>
                <a:sym typeface="Consolas"/>
              </a:rPr>
              <a:t> </a:t>
            </a:r>
            <a:r>
              <a:rPr lang="en" sz="1400" dirty="0">
                <a:latin typeface="Consolas"/>
                <a:ea typeface="Consolas"/>
                <a:cs typeface="Consolas"/>
                <a:sym typeface="Consolas"/>
              </a:rPr>
              <a:t>= new HeadTA();</a:t>
            </a:r>
          </a:p>
          <a:p>
            <a:pPr lvl="0" defTabSz="403225">
              <a:buClr>
                <a:schemeClr val="dk1"/>
              </a:buClr>
              <a:buSzPct val="78571"/>
              <a:buNone/>
            </a:pPr>
            <a:r>
              <a:rPr lang="en" sz="1400" dirty="0">
                <a:latin typeface="Consolas"/>
                <a:ea typeface="Consolas"/>
                <a:cs typeface="Consolas"/>
                <a:sym typeface="Consolas"/>
              </a:rPr>
              <a:t>		_</a:t>
            </a:r>
            <a:r>
              <a:rPr lang="en-US" sz="1400" dirty="0">
                <a:latin typeface="Consolas"/>
                <a:ea typeface="Consolas"/>
                <a:cs typeface="Consolas"/>
                <a:sym typeface="Consolas"/>
              </a:rPr>
              <a:t>angel </a:t>
            </a:r>
            <a:r>
              <a:rPr lang="en" sz="1400" dirty="0">
                <a:latin typeface="Consolas"/>
                <a:ea typeface="Consolas"/>
                <a:cs typeface="Consolas"/>
                <a:sym typeface="Consolas"/>
              </a:rPr>
              <a:t>= new HeadTA();</a:t>
            </a:r>
          </a:p>
          <a:p>
            <a:pPr lvl="0"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noah</a:t>
            </a:r>
            <a:r>
              <a:rPr lang="en-US" sz="1400" dirty="0">
                <a:latin typeface="Consolas"/>
                <a:ea typeface="Consolas"/>
                <a:cs typeface="Consolas"/>
                <a:sym typeface="Consolas"/>
              </a:rPr>
              <a:t> </a:t>
            </a:r>
            <a:r>
              <a:rPr lang="en" sz="1400" dirty="0">
                <a:latin typeface="Consolas"/>
                <a:ea typeface="Consolas"/>
                <a:cs typeface="Consolas"/>
                <a:sym typeface="Consolas"/>
              </a:rPr>
              <a:t>= new </a:t>
            </a:r>
            <a:r>
              <a:rPr lang="en" sz="1400" dirty="0" err="1">
                <a:latin typeface="Consolas"/>
                <a:ea typeface="Consolas"/>
                <a:cs typeface="Consolas"/>
                <a:sym typeface="Consolas"/>
              </a:rPr>
              <a:t>HeadTA</a:t>
            </a:r>
            <a:r>
              <a:rPr lang="en" sz="1400" dirty="0">
                <a:latin typeface="Consolas"/>
                <a:ea typeface="Consolas"/>
                <a:cs typeface="Consolas"/>
                <a:sym typeface="Consolas"/>
              </a:rPr>
              <a:t>();</a:t>
            </a:r>
          </a:p>
          <a:p>
            <a:pPr lvl="0"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taylor</a:t>
            </a:r>
            <a:r>
              <a:rPr lang="en-US" sz="1400" dirty="0">
                <a:latin typeface="Consolas"/>
                <a:ea typeface="Consolas"/>
                <a:cs typeface="Consolas"/>
                <a:sym typeface="Consolas"/>
              </a:rPr>
              <a:t> </a:t>
            </a:r>
            <a:r>
              <a:rPr lang="en" sz="1400" dirty="0">
                <a:latin typeface="Consolas"/>
                <a:ea typeface="Consolas"/>
                <a:cs typeface="Consolas"/>
                <a:sym typeface="Consolas"/>
              </a:rPr>
              <a:t>= new </a:t>
            </a:r>
            <a:r>
              <a:rPr lang="en" sz="1400" dirty="0" err="1">
                <a:latin typeface="Consolas"/>
                <a:ea typeface="Consolas"/>
                <a:cs typeface="Consolas"/>
                <a:sym typeface="Consolas"/>
              </a:rPr>
              <a:t>HeadTA</a:t>
            </a:r>
            <a:r>
              <a:rPr lang="en" sz="1400" dirty="0">
                <a:latin typeface="Consolas"/>
                <a:ea typeface="Consolas"/>
                <a:cs typeface="Consolas"/>
                <a:sym typeface="Consolas"/>
              </a:rPr>
              <a:t>();</a:t>
            </a:r>
          </a:p>
          <a:p>
            <a:pPr defTabSz="403225">
              <a:buClr>
                <a:schemeClr val="dk1"/>
              </a:buClr>
              <a:buSzPct val="78571"/>
              <a:buNone/>
            </a:pPr>
            <a:r>
              <a:rPr lang="en" sz="1400" dirty="0">
                <a:latin typeface="Consolas"/>
                <a:ea typeface="Consolas"/>
                <a:cs typeface="Consolas"/>
                <a:sym typeface="Consolas"/>
              </a:rPr>
              <a:t>		_</a:t>
            </a:r>
            <a:r>
              <a:rPr lang="en-US" sz="1400" dirty="0" err="1">
                <a:latin typeface="Consolas"/>
                <a:ea typeface="Consolas"/>
                <a:cs typeface="Consolas"/>
                <a:sym typeface="Consolas"/>
              </a:rPr>
              <a:t>lucy</a:t>
            </a:r>
            <a:r>
              <a:rPr lang="en-US" sz="1400" dirty="0">
                <a:latin typeface="Consolas"/>
                <a:ea typeface="Consolas"/>
                <a:cs typeface="Consolas"/>
                <a:sym typeface="Consolas"/>
              </a:rPr>
              <a:t> </a:t>
            </a:r>
            <a:r>
              <a:rPr lang="en" sz="1400" dirty="0">
                <a:latin typeface="Consolas"/>
                <a:ea typeface="Consolas"/>
                <a:cs typeface="Consolas"/>
                <a:sym typeface="Consolas"/>
              </a:rPr>
              <a:t>= new </a:t>
            </a:r>
            <a:r>
              <a:rPr lang="en" sz="1400" dirty="0" err="1">
                <a:latin typeface="Consolas"/>
                <a:ea typeface="Consolas"/>
                <a:cs typeface="Consolas"/>
                <a:sym typeface="Consolas"/>
              </a:rPr>
              <a:t>HeadTA</a:t>
            </a:r>
            <a:r>
              <a:rPr lang="en" sz="1400" dirty="0">
                <a:latin typeface="Consolas"/>
                <a:ea typeface="Consolas"/>
                <a:cs typeface="Consolas"/>
                <a:sym typeface="Consolas"/>
              </a:rPr>
              <a:t>();</a:t>
            </a:r>
            <a:endParaRPr lang="en-US" sz="1400" dirty="0">
              <a:latin typeface="Consolas"/>
              <a:ea typeface="Consolas"/>
              <a:cs typeface="Consolas"/>
              <a:sym typeface="Consolas"/>
            </a:endParaRPr>
          </a:p>
          <a:p>
            <a:pPr lvl="0" defTabSz="403225">
              <a:buClr>
                <a:schemeClr val="dk1"/>
              </a:buClr>
              <a:buSzPct val="78571"/>
              <a:buNone/>
            </a:pPr>
            <a:r>
              <a:rPr lang="en-US" sz="1400" dirty="0">
                <a:latin typeface="Consolas"/>
                <a:ea typeface="Consolas"/>
                <a:cs typeface="Consolas"/>
                <a:sym typeface="Consolas"/>
              </a:rPr>
              <a:t>		</a:t>
            </a:r>
            <a:r>
              <a:rPr lang="en" sz="1400" dirty="0">
                <a:latin typeface="Consolas"/>
                <a:ea typeface="Consolas"/>
                <a:cs typeface="Consolas"/>
                <a:sym typeface="Consolas"/>
              </a:rPr>
              <a:t>_andy = new CS15Professor(_</a:t>
            </a:r>
            <a:r>
              <a:rPr lang="en-US" sz="1400" dirty="0" err="1">
                <a:latin typeface="Consolas"/>
                <a:ea typeface="Consolas"/>
                <a:cs typeface="Consolas"/>
                <a:sym typeface="Consolas"/>
              </a:rPr>
              <a:t>julie</a:t>
            </a:r>
            <a:r>
              <a:rPr lang="en" sz="1400" dirty="0">
                <a:latin typeface="Consolas"/>
                <a:ea typeface="Consolas"/>
                <a:cs typeface="Consolas"/>
                <a:sym typeface="Consolas"/>
              </a:rPr>
              <a:t>,</a:t>
            </a:r>
          </a:p>
          <a:p>
            <a:pPr marL="914400" lvl="0" indent="457200" defTabSz="403225">
              <a:buNone/>
            </a:pPr>
            <a:r>
              <a:rPr lang="en" sz="1400" dirty="0">
                <a:latin typeface="Consolas"/>
                <a:ea typeface="Consolas"/>
                <a:cs typeface="Consolas"/>
                <a:sym typeface="Consolas"/>
              </a:rPr>
              <a:t>_</a:t>
            </a:r>
            <a:r>
              <a:rPr lang="en-US" sz="1400" dirty="0">
                <a:latin typeface="Consolas"/>
                <a:ea typeface="Consolas"/>
                <a:cs typeface="Consolas"/>
                <a:sym typeface="Consolas"/>
              </a:rPr>
              <a:t>angel</a:t>
            </a:r>
            <a:r>
              <a:rPr lang="en" sz="1400" dirty="0">
                <a:latin typeface="Consolas"/>
                <a:ea typeface="Consolas"/>
                <a:cs typeface="Consolas"/>
                <a:sym typeface="Consolas"/>
              </a:rPr>
              <a:t>, _</a:t>
            </a:r>
            <a:r>
              <a:rPr lang="en-US" sz="1400" dirty="0" err="1">
                <a:latin typeface="Consolas"/>
                <a:ea typeface="Consolas"/>
                <a:cs typeface="Consolas"/>
                <a:sym typeface="Consolas"/>
              </a:rPr>
              <a:t>noah</a:t>
            </a:r>
            <a:r>
              <a:rPr lang="en-US" sz="1400" dirty="0">
                <a:latin typeface="Consolas"/>
                <a:ea typeface="Consolas"/>
                <a:cs typeface="Consolas"/>
                <a:sym typeface="Consolas"/>
              </a:rPr>
              <a:t>, _</a:t>
            </a:r>
            <a:r>
              <a:rPr lang="en-US" sz="1400" dirty="0" err="1">
                <a:latin typeface="Consolas"/>
                <a:ea typeface="Consolas"/>
                <a:cs typeface="Consolas"/>
                <a:sym typeface="Consolas"/>
              </a:rPr>
              <a:t>taylor</a:t>
            </a:r>
            <a:r>
              <a:rPr lang="en-US" sz="1400" dirty="0">
                <a:latin typeface="Consolas"/>
                <a:ea typeface="Consolas"/>
                <a:cs typeface="Consolas"/>
                <a:sym typeface="Consolas"/>
              </a:rPr>
              <a:t>, 		 _</a:t>
            </a:r>
            <a:r>
              <a:rPr lang="en-US" sz="1400" dirty="0" err="1">
                <a:latin typeface="Consolas"/>
                <a:ea typeface="Consolas"/>
                <a:cs typeface="Consolas"/>
                <a:sym typeface="Consolas"/>
              </a:rPr>
              <a:t>lucy</a:t>
            </a:r>
            <a:r>
              <a:rPr lang="en" sz="1400" dirty="0">
                <a:latin typeface="Consolas"/>
                <a:ea typeface="Consolas"/>
                <a:cs typeface="Consolas"/>
                <a:sym typeface="Consolas"/>
              </a:rPr>
              <a:t>);</a:t>
            </a:r>
          </a:p>
          <a:p>
            <a:pPr lvl="0" defTabSz="403225">
              <a:buNone/>
            </a:pPr>
            <a:r>
              <a:rPr lang="en" sz="1400" dirty="0">
                <a:solidFill>
                  <a:srgbClr val="000000"/>
                </a:solidFill>
                <a:latin typeface="Consolas"/>
                <a:ea typeface="Consolas"/>
                <a:cs typeface="Consolas"/>
                <a:sym typeface="Consolas"/>
              </a:rPr>
              <a:t>	}</a:t>
            </a:r>
          </a:p>
          <a:p>
            <a:pPr lvl="0" defTabSz="403225">
              <a:buNone/>
            </a:pPr>
            <a:r>
              <a:rPr lang="en" sz="1400" dirty="0">
                <a:latin typeface="Consolas"/>
                <a:ea typeface="Consolas"/>
                <a:cs typeface="Consolas"/>
                <a:sym typeface="Consolas"/>
              </a:rPr>
              <a:t>}</a:t>
            </a:r>
          </a:p>
        </p:txBody>
      </p:sp>
      <p:sp>
        <p:nvSpPr>
          <p:cNvPr id="5" name="Right Brace 4">
            <a:extLst>
              <a:ext uri="{FF2B5EF4-FFF2-40B4-BE49-F238E27FC236}">
                <a16:creationId xmlns:a16="http://schemas.microsoft.com/office/drawing/2014/main" id="{BD11F727-4470-624A-8A32-770EF7388639}"/>
              </a:ext>
            </a:extLst>
          </p:cNvPr>
          <p:cNvSpPr/>
          <p:nvPr/>
        </p:nvSpPr>
        <p:spPr>
          <a:xfrm>
            <a:off x="8283732" y="1210531"/>
            <a:ext cx="395440" cy="32477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D9FBEA1-6A82-F84D-9768-8C4141E5E290}"/>
              </a:ext>
            </a:extLst>
          </p:cNvPr>
          <p:cNvSpPr txBox="1"/>
          <p:nvPr/>
        </p:nvSpPr>
        <p:spPr>
          <a:xfrm>
            <a:off x="8458737" y="1922516"/>
            <a:ext cx="815248" cy="830997"/>
          </a:xfrm>
          <a:prstGeom prst="rect">
            <a:avLst/>
          </a:prstGeom>
          <a:noFill/>
        </p:spPr>
        <p:txBody>
          <a:bodyPr wrap="square" rtlCol="0">
            <a:spAutoFit/>
          </a:bodyPr>
          <a:lstStyle/>
          <a:p>
            <a:r>
              <a:rPr lang="en-US" sz="1200" dirty="0"/>
              <a:t>Code from previous slide</a:t>
            </a:r>
          </a:p>
        </p:txBody>
      </p:sp>
      <p:sp>
        <p:nvSpPr>
          <p:cNvPr id="12" name="Title 1">
            <a:extLst>
              <a:ext uri="{FF2B5EF4-FFF2-40B4-BE49-F238E27FC236}">
                <a16:creationId xmlns:a16="http://schemas.microsoft.com/office/drawing/2014/main" id="{7AC7EF6A-20AA-444E-ACD9-880DB48A4D87}"/>
              </a:ext>
            </a:extLst>
          </p:cNvPr>
          <p:cNvSpPr>
            <a:spLocks noGrp="1"/>
          </p:cNvSpPr>
          <p:nvPr>
            <p:ph type="title"/>
          </p:nvPr>
        </p:nvSpPr>
        <p:spPr>
          <a:xfrm>
            <a:off x="449572" y="-121708"/>
            <a:ext cx="8229600" cy="857250"/>
          </a:xfrm>
        </p:spPr>
        <p:txBody>
          <a:bodyPr/>
          <a:lstStyle/>
          <a:p>
            <a:r>
              <a:rPr lang="en-US" dirty="0"/>
              <a:t>More Associations (2/5)</a:t>
            </a:r>
          </a:p>
        </p:txBody>
      </p:sp>
    </p:spTree>
    <p:extLst>
      <p:ext uri="{BB962C8B-B14F-4D97-AF65-F5344CB8AC3E}">
        <p14:creationId xmlns:p14="http://schemas.microsoft.com/office/powerpoint/2010/main" val="65392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fade">
                                      <p:cBhvr>
                                        <p:cTn id="10" dur="500"/>
                                        <p:tgtEl>
                                          <p:spTgt spid="8">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fade">
                                      <p:cBhvr>
                                        <p:cTn id="19" dur="500"/>
                                        <p:tgtEl>
                                          <p:spTgt spid="8">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Effect transition="in" filter="fade">
                                      <p:cBhvr>
                                        <p:cTn id="25" dur="500"/>
                                        <p:tgtEl>
                                          <p:spTgt spid="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9" end="9"/>
                                            </p:txEl>
                                          </p:spTgt>
                                        </p:tgtEl>
                                        <p:attrNameLst>
                                          <p:attrName>style.visibility</p:attrName>
                                        </p:attrNameLst>
                                      </p:cBhvr>
                                      <p:to>
                                        <p:strVal val="visible"/>
                                      </p:to>
                                    </p:set>
                                    <p:animEffect transition="in" filter="fade">
                                      <p:cBhvr>
                                        <p:cTn id="28" dur="500"/>
                                        <p:tgtEl>
                                          <p:spTgt spid="8">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animEffect transition="in" filter="fade">
                                      <p:cBhvr>
                                        <p:cTn id="31" dur="500"/>
                                        <p:tgtEl>
                                          <p:spTgt spid="8">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1" end="11"/>
                                            </p:txEl>
                                          </p:spTgt>
                                        </p:tgtEl>
                                        <p:attrNameLst>
                                          <p:attrName>style.visibility</p:attrName>
                                        </p:attrNameLst>
                                      </p:cBhvr>
                                      <p:to>
                                        <p:strVal val="visible"/>
                                      </p:to>
                                    </p:set>
                                    <p:animEffect transition="in" filter="fade">
                                      <p:cBhvr>
                                        <p:cTn id="34" dur="500"/>
                                        <p:tgtEl>
                                          <p:spTgt spid="8">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animEffect transition="in" filter="fade">
                                      <p:cBhvr>
                                        <p:cTn id="37" dur="500"/>
                                        <p:tgtEl>
                                          <p:spTgt spid="8">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13" end="13"/>
                                            </p:txEl>
                                          </p:spTgt>
                                        </p:tgtEl>
                                        <p:attrNameLst>
                                          <p:attrName>style.visibility</p:attrName>
                                        </p:attrNameLst>
                                      </p:cBhvr>
                                      <p:to>
                                        <p:strVal val="visible"/>
                                      </p:to>
                                    </p:set>
                                    <p:animEffect transition="in" filter="fade">
                                      <p:cBhvr>
                                        <p:cTn id="40" dur="500"/>
                                        <p:tgtEl>
                                          <p:spTgt spid="8">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4" end="14"/>
                                            </p:txEl>
                                          </p:spTgt>
                                        </p:tgtEl>
                                        <p:attrNameLst>
                                          <p:attrName>style.visibility</p:attrName>
                                        </p:attrNameLst>
                                      </p:cBhvr>
                                      <p:to>
                                        <p:strVal val="visible"/>
                                      </p:to>
                                    </p:set>
                                    <p:animEffect transition="in" filter="fade">
                                      <p:cBhvr>
                                        <p:cTn id="43" dur="500"/>
                                        <p:tgtEl>
                                          <p:spTgt spid="8">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5" end="15"/>
                                            </p:txEl>
                                          </p:spTgt>
                                        </p:tgtEl>
                                        <p:attrNameLst>
                                          <p:attrName>style.visibility</p:attrName>
                                        </p:attrNameLst>
                                      </p:cBhvr>
                                      <p:to>
                                        <p:strVal val="visible"/>
                                      </p:to>
                                    </p:set>
                                    <p:animEffect transition="in" filter="fade">
                                      <p:cBhvr>
                                        <p:cTn id="46" dur="500"/>
                                        <p:tgtEl>
                                          <p:spTgt spid="8">
                                            <p:txEl>
                                              <p:pRg st="15" end="1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6" end="16"/>
                                            </p:txEl>
                                          </p:spTgt>
                                        </p:tgtEl>
                                        <p:attrNameLst>
                                          <p:attrName>style.visibility</p:attrName>
                                        </p:attrNameLst>
                                      </p:cBhvr>
                                      <p:to>
                                        <p:strVal val="visible"/>
                                      </p:to>
                                    </p:set>
                                    <p:animEffect transition="in" filter="fade">
                                      <p:cBhvr>
                                        <p:cTn id="49" dur="500"/>
                                        <p:tgtEl>
                                          <p:spTgt spid="8">
                                            <p:txEl>
                                              <p:pRg st="16" end="1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7" end="17"/>
                                            </p:txEl>
                                          </p:spTgt>
                                        </p:tgtEl>
                                        <p:attrNameLst>
                                          <p:attrName>style.visibility</p:attrName>
                                        </p:attrNameLst>
                                      </p:cBhvr>
                                      <p:to>
                                        <p:strVal val="visible"/>
                                      </p:to>
                                    </p:set>
                                    <p:animEffect transition="in" filter="fade">
                                      <p:cBhvr>
                                        <p:cTn id="52" dur="500"/>
                                        <p:tgtEl>
                                          <p:spTgt spid="8">
                                            <p:txEl>
                                              <p:pRg st="17" end="1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8">
                                            <p:txEl>
                                              <p:pRg st="18" end="18"/>
                                            </p:txEl>
                                          </p:spTgt>
                                        </p:tgtEl>
                                        <p:attrNameLst>
                                          <p:attrName>style.visibility</p:attrName>
                                        </p:attrNameLst>
                                      </p:cBhvr>
                                      <p:to>
                                        <p:strVal val="visible"/>
                                      </p:to>
                                    </p:set>
                                    <p:animEffect transition="in" filter="fade">
                                      <p:cBhvr>
                                        <p:cTn id="55" dur="500"/>
                                        <p:tgtEl>
                                          <p:spTgt spid="8">
                                            <p:txEl>
                                              <p:pRg st="18" end="18"/>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
                                            <p:txEl>
                                              <p:pRg st="0" end="0"/>
                                            </p:txEl>
                                          </p:spTgt>
                                        </p:tgtEl>
                                        <p:attrNameLst>
                                          <p:attrName>style.visibility</p:attrName>
                                        </p:attrNameLst>
                                      </p:cBhvr>
                                      <p:to>
                                        <p:strVal val="visible"/>
                                      </p:to>
                                    </p:set>
                                    <p:animEffect transition="in" filter="fade">
                                      <p:cBhvr>
                                        <p:cTn id="66" dur="1000"/>
                                        <p:tgtEl>
                                          <p:spTgt spid="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Effect transition="in" filter="fade">
                                      <p:cBhvr>
                                        <p:cTn id="71" dur="1000"/>
                                        <p:tgtEl>
                                          <p:spTgt spid="7">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
                                            <p:txEl>
                                              <p:pRg st="2" end="2"/>
                                            </p:txEl>
                                          </p:spTgt>
                                        </p:tgtEl>
                                        <p:attrNameLst>
                                          <p:attrName>style.visibility</p:attrName>
                                        </p:attrNameLst>
                                      </p:cBhvr>
                                      <p:to>
                                        <p:strVal val="visible"/>
                                      </p:to>
                                    </p:set>
                                    <p:animEffect transition="in" filter="fade">
                                      <p:cBhvr>
                                        <p:cTn id="7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907"/>
          <p:cNvSpPr txBox="1">
            <a:spLocks/>
          </p:cNvSpPr>
          <p:nvPr/>
        </p:nvSpPr>
        <p:spPr>
          <a:xfrm>
            <a:off x="405684" y="1574337"/>
            <a:ext cx="4276441" cy="2344201"/>
          </a:xfrm>
          <a:prstGeom prst="rect">
            <a:avLst/>
          </a:prstGeom>
          <a:noFill/>
          <a:ln>
            <a:noFill/>
          </a:ln>
        </p:spPr>
        <p:txBody>
          <a:bodyPr wrap="square" lIns="91425" tIns="91425" rIns="91425" bIns="91425"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457200" indent="-355600">
              <a:spcAft>
                <a:spcPts val="1000"/>
              </a:spcAft>
              <a:buFont typeface="Arial"/>
              <a:buChar char="●"/>
            </a:pPr>
            <a:r>
              <a:rPr lang="en" sz="2200" dirty="0">
                <a:ea typeface="Consolas"/>
              </a:rPr>
              <a:t>Instantiate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julie</a:t>
            </a:r>
            <a:r>
              <a:rPr lang="en" sz="2200" dirty="0"/>
              <a:t>, </a:t>
            </a:r>
            <a:r>
              <a:rPr lang="en" sz="2200" dirty="0">
                <a:solidFill>
                  <a:srgbClr val="0000FF"/>
                </a:solidFill>
                <a:latin typeface="Consolas"/>
                <a:ea typeface="Consolas"/>
                <a:cs typeface="Consolas"/>
                <a:sym typeface="Consolas"/>
              </a:rPr>
              <a:t>_</a:t>
            </a:r>
            <a:r>
              <a:rPr lang="en-US" sz="2200" dirty="0">
                <a:solidFill>
                  <a:srgbClr val="0000FF"/>
                </a:solidFill>
                <a:latin typeface="Consolas"/>
                <a:ea typeface="Consolas"/>
                <a:cs typeface="Consolas"/>
                <a:sym typeface="Consolas"/>
              </a:rPr>
              <a:t>angel</a:t>
            </a:r>
            <a:r>
              <a:rPr lang="en" sz="2200" dirty="0"/>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noah</a:t>
            </a:r>
            <a:r>
              <a:rPr lang="en" sz="2200" dirty="0">
                <a:ea typeface="Consolas"/>
              </a:rPr>
              <a:t>,</a:t>
            </a:r>
            <a:r>
              <a:rPr lang="en-US" sz="2200" dirty="0">
                <a:solidFill>
                  <a:srgbClr val="0000FF"/>
                </a:solidFill>
                <a:latin typeface="Consolas"/>
                <a:ea typeface="Consolas"/>
                <a:cs typeface="Consolas"/>
                <a:sym typeface="Consolas"/>
              </a:rPr>
              <a:t>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taylor</a:t>
            </a:r>
            <a:r>
              <a:rPr lang="en" sz="2200" dirty="0">
                <a:ea typeface="Consolas"/>
              </a:rPr>
              <a:t>, </a:t>
            </a:r>
            <a:r>
              <a:rPr lang="en" sz="2200" dirty="0"/>
              <a:t>and </a:t>
            </a:r>
            <a:r>
              <a:rPr lang="en" sz="2200" dirty="0">
                <a:solidFill>
                  <a:srgbClr val="0000FF"/>
                </a:solidFill>
                <a:latin typeface="Consolas"/>
                <a:ea typeface="Consolas"/>
                <a:cs typeface="Consolas"/>
                <a:sym typeface="Consolas"/>
              </a:rPr>
              <a:t>_</a:t>
            </a:r>
            <a:r>
              <a:rPr lang="en-US" sz="2200" dirty="0" err="1">
                <a:solidFill>
                  <a:srgbClr val="0000FF"/>
                </a:solidFill>
                <a:latin typeface="Consolas"/>
                <a:ea typeface="Consolas"/>
                <a:cs typeface="Consolas"/>
                <a:sym typeface="Consolas"/>
              </a:rPr>
              <a:t>lucy</a:t>
            </a:r>
            <a:r>
              <a:rPr lang="en-US" sz="2200" dirty="0">
                <a:solidFill>
                  <a:srgbClr val="0000FF"/>
                </a:solidFill>
                <a:latin typeface="Consolas"/>
                <a:ea typeface="Consolas"/>
                <a:cs typeface="Consolas"/>
                <a:sym typeface="Consolas"/>
              </a:rPr>
              <a:t> </a:t>
            </a:r>
            <a:r>
              <a:rPr lang="en" sz="2200" b="1" dirty="0">
                <a:ea typeface="Consolas"/>
              </a:rPr>
              <a:t>before</a:t>
            </a:r>
            <a:r>
              <a:rPr lang="en" sz="2200" dirty="0">
                <a:ea typeface="Consolas"/>
              </a:rPr>
              <a:t> we instantiate </a:t>
            </a:r>
            <a:r>
              <a:rPr lang="en" sz="2200" dirty="0">
                <a:solidFill>
                  <a:srgbClr val="0000FF"/>
                </a:solidFill>
                <a:latin typeface="Consolas" panose="020B0609020204030204" pitchFamily="49" charset="0"/>
                <a:ea typeface="Consolas"/>
                <a:cs typeface="Consolas" panose="020B0609020204030204" pitchFamily="49" charset="0"/>
              </a:rPr>
              <a:t>_andy</a:t>
            </a:r>
            <a:endParaRPr lang="en-US" sz="2200" dirty="0">
              <a:solidFill>
                <a:srgbClr val="0000FF"/>
              </a:solidFill>
              <a:latin typeface="Consolas" panose="020B0609020204030204" pitchFamily="49" charset="0"/>
              <a:ea typeface="Consolas"/>
              <a:cs typeface="Consolas" panose="020B0609020204030204" pitchFamily="49" charset="0"/>
            </a:endParaRPr>
          </a:p>
          <a:p>
            <a:pPr marL="457200" indent="-355600">
              <a:spcAft>
                <a:spcPts val="1000"/>
              </a:spcAft>
              <a:buFont typeface="Arial"/>
              <a:buChar char="●"/>
            </a:pPr>
            <a:r>
              <a:rPr lang="en" sz="2200" dirty="0">
                <a:ea typeface="Consolas"/>
              </a:rPr>
              <a:t>Use a new method</a:t>
            </a:r>
            <a:r>
              <a:rPr lang="en-US" sz="2200" dirty="0">
                <a:ea typeface="Consolas"/>
              </a:rPr>
              <a:t> (</a:t>
            </a:r>
            <a:r>
              <a:rPr lang="en-US" sz="2200" dirty="0" err="1">
                <a:ea typeface="Consolas"/>
              </a:rPr>
              <a:t>mutator</a:t>
            </a:r>
            <a:r>
              <a:rPr lang="en-US" sz="2200" dirty="0">
                <a:ea typeface="Consolas"/>
              </a:rPr>
              <a:t>)</a:t>
            </a:r>
            <a:r>
              <a:rPr lang="en" sz="2200" dirty="0">
                <a:ea typeface="Consolas"/>
              </a:rPr>
              <a:t>, </a:t>
            </a:r>
            <a:r>
              <a:rPr lang="en" sz="2200" dirty="0" err="1">
                <a:solidFill>
                  <a:srgbClr val="0000FF"/>
                </a:solidFill>
                <a:latin typeface="Consolas" panose="020B0609020204030204" pitchFamily="49" charset="0"/>
                <a:ea typeface="Consolas"/>
                <a:cs typeface="Consolas" panose="020B0609020204030204" pitchFamily="49" charset="0"/>
              </a:rPr>
              <a:t>setProf</a:t>
            </a:r>
            <a:r>
              <a:rPr lang="en" sz="2200" dirty="0">
                <a:ea typeface="Consolas"/>
              </a:rPr>
              <a:t>, and pass</a:t>
            </a:r>
            <a:r>
              <a:rPr lang="en-US" sz="2200" dirty="0">
                <a:ea typeface="Consolas"/>
              </a:rPr>
              <a:t> </a:t>
            </a:r>
            <a:r>
              <a:rPr lang="en" sz="2200" dirty="0">
                <a:solidFill>
                  <a:srgbClr val="0000FF"/>
                </a:solidFill>
                <a:latin typeface="Consolas" panose="020B0609020204030204" pitchFamily="49" charset="0"/>
                <a:ea typeface="Consolas"/>
                <a:cs typeface="Consolas" panose="020B0609020204030204" pitchFamily="49" charset="0"/>
              </a:rPr>
              <a:t>_</a:t>
            </a:r>
            <a:r>
              <a:rPr lang="en" sz="2200" dirty="0" err="1">
                <a:solidFill>
                  <a:srgbClr val="0000FF"/>
                </a:solidFill>
                <a:latin typeface="Consolas" panose="020B0609020204030204" pitchFamily="49" charset="0"/>
                <a:ea typeface="Consolas"/>
                <a:cs typeface="Consolas" panose="020B0609020204030204" pitchFamily="49" charset="0"/>
              </a:rPr>
              <a:t>andy</a:t>
            </a:r>
            <a:r>
              <a:rPr lang="en-US" sz="2200" dirty="0">
                <a:solidFill>
                  <a:srgbClr val="0000FF"/>
                </a:solidFill>
                <a:latin typeface="Consolas" panose="020B0609020204030204" pitchFamily="49" charset="0"/>
                <a:ea typeface="Consolas"/>
                <a:cs typeface="Consolas" panose="020B0609020204030204" pitchFamily="49" charset="0"/>
              </a:rPr>
              <a:t> </a:t>
            </a:r>
            <a:r>
              <a:rPr lang="en-US" sz="2200" dirty="0">
                <a:ea typeface="Consolas"/>
              </a:rPr>
              <a:t>to</a:t>
            </a:r>
            <a:r>
              <a:rPr lang="en" sz="2200" dirty="0">
                <a:ea typeface="Consolas"/>
              </a:rPr>
              <a:t> each </a:t>
            </a:r>
            <a:r>
              <a:rPr lang="en" sz="2200" dirty="0" err="1">
                <a:solidFill>
                  <a:srgbClr val="0000FF"/>
                </a:solidFill>
                <a:latin typeface="Consolas" panose="020B0609020204030204" pitchFamily="49" charset="0"/>
                <a:ea typeface="Consolas"/>
                <a:cs typeface="Consolas" panose="020B0609020204030204" pitchFamily="49" charset="0"/>
              </a:rPr>
              <a:t>HeadTA</a:t>
            </a:r>
            <a:endParaRPr lang="en-US" sz="2200" dirty="0">
              <a:solidFill>
                <a:srgbClr val="0000FF"/>
              </a:solidFill>
              <a:latin typeface="Consolas" panose="020B0609020204030204" pitchFamily="49" charset="0"/>
              <a:ea typeface="Consolas"/>
              <a:cs typeface="Consolas" panose="020B0609020204030204" pitchFamily="49" charset="0"/>
            </a:endParaRPr>
          </a:p>
        </p:txBody>
      </p:sp>
      <p:sp>
        <p:nvSpPr>
          <p:cNvPr id="5" name="Shape 890">
            <a:extLst>
              <a:ext uri="{FF2B5EF4-FFF2-40B4-BE49-F238E27FC236}">
                <a16:creationId xmlns:a16="http://schemas.microsoft.com/office/drawing/2014/main" id="{5A0D785B-FEB4-3142-A65F-CBAC68DB7360}"/>
              </a:ext>
            </a:extLst>
          </p:cNvPr>
          <p:cNvSpPr txBox="1">
            <a:spLocks/>
          </p:cNvSpPr>
          <p:nvPr/>
        </p:nvSpPr>
        <p:spPr>
          <a:xfrm>
            <a:off x="5510772" y="661880"/>
            <a:ext cx="4542899" cy="4505819"/>
          </a:xfrm>
          <a:prstGeom prst="rect">
            <a:avLst/>
          </a:prstGeom>
        </p:spPr>
        <p:txBody>
          <a:bodyPr vert="horz" lIns="91425" tIns="91425" rIns="91425" bIns="91425" rtlCol="0" anchor="t" anchorCtr="0">
            <a:spAutoFit/>
          </a:bodyPr>
          <a:lstStyle>
            <a:lvl1pPr marL="228600" indent="-228600" algn="l" defTabSz="914400" rtl="0" eaLnBrk="1" latinLnBrk="0" hangingPunct="1">
              <a:lnSpc>
                <a:spcPct val="90000"/>
              </a:lnSpc>
              <a:spcBef>
                <a:spcPts val="0"/>
              </a:spcBef>
              <a:buFont typeface="Arial"/>
              <a:buChar char="•"/>
              <a:defRPr sz="24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24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defTabSz="403225">
              <a:buFont typeface="Arial"/>
              <a:buNone/>
            </a:pPr>
            <a:r>
              <a:rPr lang="en" sz="1200" dirty="0">
                <a:latin typeface="Consolas"/>
                <a:ea typeface="Consolas"/>
                <a:cs typeface="Consolas"/>
                <a:sym typeface="Consolas"/>
              </a:rPr>
              <a:t>public class CS15App {</a:t>
            </a:r>
          </a:p>
          <a:p>
            <a:pPr defTabSz="403225">
              <a:buFont typeface="Arial"/>
              <a:buNone/>
            </a:pPr>
            <a:endParaRPr lang="en" sz="1200" dirty="0">
              <a:latin typeface="Consolas"/>
              <a:ea typeface="Consolas"/>
              <a:cs typeface="Consolas"/>
              <a:sym typeface="Consolas"/>
            </a:endParaRPr>
          </a:p>
          <a:p>
            <a:pPr defTabSz="403225">
              <a:buClr>
                <a:schemeClr val="dk1"/>
              </a:buClr>
              <a:buSzPct val="78571"/>
              <a:buFont typeface="Arial"/>
              <a:buNone/>
            </a:pPr>
            <a:r>
              <a:rPr lang="en" sz="1200" dirty="0">
                <a:latin typeface="Consolas"/>
                <a:ea typeface="Consolas"/>
                <a:cs typeface="Consolas"/>
                <a:sym typeface="Consolas"/>
              </a:rPr>
              <a:t>	private CS15Professor _</a:t>
            </a:r>
            <a:r>
              <a:rPr lang="en" sz="1200" dirty="0" err="1">
                <a:latin typeface="Consolas"/>
                <a:ea typeface="Consolas"/>
                <a:cs typeface="Consolas"/>
                <a:sym typeface="Consolas"/>
              </a:rPr>
              <a:t>andy</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private </a:t>
            </a:r>
            <a:r>
              <a:rPr lang="en" sz="1200" dirty="0" err="1">
                <a:latin typeface="Consolas"/>
                <a:ea typeface="Consolas"/>
                <a:cs typeface="Consolas"/>
                <a:sym typeface="Consolas"/>
              </a:rPr>
              <a:t>HeadTA</a:t>
            </a:r>
            <a:r>
              <a:rPr lang="en" sz="1200" dirty="0">
                <a:latin typeface="Consolas"/>
                <a:ea typeface="Consolas"/>
                <a:cs typeface="Consolas"/>
                <a:sym typeface="Consolas"/>
              </a:rPr>
              <a:t> _</a:t>
            </a:r>
            <a:r>
              <a:rPr lang="en-US" sz="1200" dirty="0" err="1">
                <a:latin typeface="Consolas"/>
                <a:ea typeface="Consolas"/>
                <a:cs typeface="Consolas"/>
                <a:sym typeface="Consolas"/>
              </a:rPr>
              <a:t>julie</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private </a:t>
            </a:r>
            <a:r>
              <a:rPr lang="en" sz="1200" dirty="0" err="1">
                <a:latin typeface="Consolas"/>
                <a:ea typeface="Consolas"/>
                <a:cs typeface="Consolas"/>
                <a:sym typeface="Consolas"/>
              </a:rPr>
              <a:t>HeadTA</a:t>
            </a:r>
            <a:r>
              <a:rPr lang="en" sz="1200" dirty="0">
                <a:latin typeface="Consolas"/>
                <a:ea typeface="Consolas"/>
                <a:cs typeface="Consolas"/>
                <a:sym typeface="Consolas"/>
              </a:rPr>
              <a:t> _</a:t>
            </a:r>
            <a:r>
              <a:rPr lang="en-US" sz="1200" dirty="0">
                <a:latin typeface="Consolas"/>
                <a:ea typeface="Consolas"/>
                <a:cs typeface="Consolas"/>
                <a:sym typeface="Consolas"/>
              </a:rPr>
              <a:t>angel</a:t>
            </a:r>
            <a:r>
              <a:rPr lang="en" sz="1200" dirty="0">
                <a:latin typeface="Consolas"/>
                <a:ea typeface="Consolas"/>
                <a:cs typeface="Consolas"/>
                <a:sym typeface="Consolas"/>
              </a:rPr>
              <a:t>;</a:t>
            </a:r>
          </a:p>
          <a:p>
            <a:pPr defTabSz="403225">
              <a:buFont typeface="Arial"/>
              <a:buNone/>
            </a:pPr>
            <a:r>
              <a:rPr lang="en" sz="1200" dirty="0">
                <a:latin typeface="Consolas"/>
                <a:ea typeface="Consolas"/>
                <a:cs typeface="Consolas"/>
                <a:sym typeface="Consolas"/>
              </a:rPr>
              <a:t>	private </a:t>
            </a:r>
            <a:r>
              <a:rPr lang="en" sz="1200" dirty="0" err="1">
                <a:latin typeface="Consolas"/>
                <a:ea typeface="Consolas"/>
                <a:cs typeface="Consolas"/>
                <a:sym typeface="Consolas"/>
              </a:rPr>
              <a:t>HeadTA</a:t>
            </a:r>
            <a:r>
              <a:rPr lang="en" sz="1200" dirty="0">
                <a:latin typeface="Consolas"/>
                <a:ea typeface="Consolas"/>
                <a:cs typeface="Consolas"/>
                <a:sym typeface="Consolas"/>
              </a:rPr>
              <a:t> _</a:t>
            </a:r>
            <a:r>
              <a:rPr lang="en-US" sz="1200" dirty="0" err="1">
                <a:latin typeface="Consolas"/>
                <a:ea typeface="Consolas"/>
                <a:cs typeface="Consolas"/>
                <a:sym typeface="Consolas"/>
              </a:rPr>
              <a:t>noah</a:t>
            </a:r>
            <a:r>
              <a:rPr lang="en" sz="1200" dirty="0">
                <a:latin typeface="Consolas"/>
                <a:ea typeface="Consolas"/>
                <a:cs typeface="Consolas"/>
                <a:sym typeface="Consolas"/>
              </a:rPr>
              <a:t>;</a:t>
            </a:r>
            <a:endParaRPr lang="en-US" sz="1200" dirty="0">
              <a:latin typeface="Consolas"/>
              <a:ea typeface="Consolas"/>
              <a:cs typeface="Consolas"/>
              <a:sym typeface="Consolas"/>
            </a:endParaRPr>
          </a:p>
          <a:p>
            <a:pPr defTabSz="403225">
              <a:buFont typeface="Arial"/>
              <a:buNone/>
            </a:pPr>
            <a:r>
              <a:rPr lang="en-US" sz="1200" dirty="0">
                <a:latin typeface="Consolas"/>
                <a:ea typeface="Consolas"/>
                <a:cs typeface="Consolas"/>
                <a:sym typeface="Consolas"/>
              </a:rPr>
              <a:t>	private </a:t>
            </a:r>
            <a:r>
              <a:rPr lang="en-US" sz="1200" dirty="0" err="1">
                <a:latin typeface="Consolas"/>
                <a:ea typeface="Consolas"/>
                <a:cs typeface="Consolas"/>
                <a:sym typeface="Consolas"/>
              </a:rPr>
              <a:t>HeadTA</a:t>
            </a:r>
            <a:r>
              <a:rPr lang="en-US" sz="1200" dirty="0">
                <a:latin typeface="Consolas"/>
                <a:ea typeface="Consolas"/>
                <a:cs typeface="Consolas"/>
                <a:sym typeface="Consolas"/>
              </a:rPr>
              <a:t> _</a:t>
            </a:r>
            <a:r>
              <a:rPr lang="en-US" sz="1200" dirty="0" err="1">
                <a:latin typeface="Consolas"/>
                <a:ea typeface="Consolas"/>
                <a:cs typeface="Consolas"/>
                <a:sym typeface="Consolas"/>
              </a:rPr>
              <a:t>taylor</a:t>
            </a:r>
            <a:r>
              <a:rPr lang="en-US" sz="1200" dirty="0">
                <a:latin typeface="Consolas"/>
                <a:ea typeface="Consolas"/>
                <a:cs typeface="Consolas"/>
                <a:sym typeface="Consolas"/>
              </a:rPr>
              <a:t>;</a:t>
            </a:r>
          </a:p>
          <a:p>
            <a:pPr defTabSz="403225">
              <a:buFont typeface="Arial"/>
              <a:buNone/>
            </a:pPr>
            <a:r>
              <a:rPr lang="en-US" sz="1200" dirty="0">
                <a:latin typeface="Consolas"/>
                <a:ea typeface="Consolas"/>
                <a:cs typeface="Consolas"/>
                <a:sym typeface="Consolas"/>
              </a:rPr>
              <a:t>	private </a:t>
            </a:r>
            <a:r>
              <a:rPr lang="en-US" sz="1200" dirty="0" err="1">
                <a:latin typeface="Consolas"/>
                <a:ea typeface="Consolas"/>
                <a:cs typeface="Consolas"/>
                <a:sym typeface="Consolas"/>
              </a:rPr>
              <a:t>HeadTA</a:t>
            </a:r>
            <a:r>
              <a:rPr lang="en-US" sz="1200" dirty="0">
                <a:latin typeface="Consolas"/>
                <a:ea typeface="Consolas"/>
                <a:cs typeface="Consolas"/>
                <a:sym typeface="Consolas"/>
              </a:rPr>
              <a:t> _</a:t>
            </a:r>
            <a:r>
              <a:rPr lang="en-US" sz="1200" dirty="0" err="1">
                <a:latin typeface="Consolas"/>
                <a:ea typeface="Consolas"/>
                <a:cs typeface="Consolas"/>
                <a:sym typeface="Consolas"/>
              </a:rPr>
              <a:t>lucy</a:t>
            </a:r>
            <a:r>
              <a:rPr lang="en-US" sz="1200" dirty="0">
                <a:latin typeface="Consolas"/>
                <a:ea typeface="Consolas"/>
                <a:cs typeface="Consolas"/>
                <a:sym typeface="Consolas"/>
              </a:rPr>
              <a:t>;</a:t>
            </a:r>
            <a:endParaRPr lang="en" sz="1200" dirty="0">
              <a:latin typeface="Consolas"/>
              <a:ea typeface="Consolas"/>
              <a:cs typeface="Consolas"/>
              <a:sym typeface="Consolas"/>
            </a:endParaRPr>
          </a:p>
          <a:p>
            <a:pPr defTabSz="403225">
              <a:buFont typeface="Arial"/>
              <a:buNone/>
            </a:pPr>
            <a:endParaRPr lang="en" sz="1200" dirty="0">
              <a:latin typeface="Consolas"/>
              <a:ea typeface="Consolas"/>
              <a:cs typeface="Consolas"/>
              <a:sym typeface="Consolas"/>
            </a:endParaRPr>
          </a:p>
          <a:p>
            <a:pPr defTabSz="403225">
              <a:buFont typeface="Arial"/>
              <a:buNone/>
            </a:pPr>
            <a:r>
              <a:rPr lang="en" sz="1200" dirty="0">
                <a:latin typeface="Consolas"/>
                <a:ea typeface="Consolas"/>
                <a:cs typeface="Consolas"/>
                <a:sym typeface="Consolas"/>
              </a:rPr>
              <a:t>	public CS15App() {</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julie</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a:latin typeface="Consolas"/>
                <a:ea typeface="Consolas"/>
                <a:cs typeface="Consolas"/>
                <a:sym typeface="Consolas"/>
              </a:rPr>
              <a:t>angel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noah</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taylor</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lucy</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endParaRPr lang="en-US" sz="1200" dirty="0">
              <a:latin typeface="Consolas"/>
              <a:ea typeface="Consolas"/>
              <a:cs typeface="Consolas"/>
              <a:sym typeface="Consolas"/>
            </a:endParaRPr>
          </a:p>
          <a:p>
            <a:pPr defTabSz="403225">
              <a:buClr>
                <a:schemeClr val="dk1"/>
              </a:buClr>
              <a:buSzPct val="78571"/>
              <a:buFont typeface="Arial"/>
              <a:buNone/>
            </a:pPr>
            <a:r>
              <a:rPr lang="en-US" sz="1200" dirty="0">
                <a:latin typeface="Consolas"/>
                <a:ea typeface="Consolas"/>
                <a:cs typeface="Consolas"/>
                <a:sym typeface="Consolas"/>
              </a:rPr>
              <a:t>		</a:t>
            </a:r>
            <a:r>
              <a:rPr lang="en" sz="1200" dirty="0">
                <a:latin typeface="Consolas"/>
                <a:ea typeface="Consolas"/>
                <a:cs typeface="Consolas"/>
                <a:sym typeface="Consolas"/>
              </a:rPr>
              <a:t>_</a:t>
            </a:r>
            <a:r>
              <a:rPr lang="en" sz="1200" dirty="0" err="1">
                <a:latin typeface="Consolas"/>
                <a:ea typeface="Consolas"/>
                <a:cs typeface="Consolas"/>
                <a:sym typeface="Consolas"/>
              </a:rPr>
              <a:t>andy</a:t>
            </a:r>
            <a:r>
              <a:rPr lang="en" sz="1200" dirty="0">
                <a:latin typeface="Consolas"/>
                <a:ea typeface="Consolas"/>
                <a:cs typeface="Consolas"/>
                <a:sym typeface="Consolas"/>
              </a:rPr>
              <a:t> = new CS15Professor(_</a:t>
            </a:r>
            <a:r>
              <a:rPr lang="en-US" sz="1200" dirty="0" err="1">
                <a:latin typeface="Consolas"/>
                <a:ea typeface="Consolas"/>
                <a:cs typeface="Consolas"/>
                <a:sym typeface="Consolas"/>
              </a:rPr>
              <a:t>julie</a:t>
            </a:r>
            <a:r>
              <a:rPr lang="en" sz="1200" dirty="0">
                <a:latin typeface="Consolas"/>
                <a:ea typeface="Consolas"/>
                <a:cs typeface="Consolas"/>
                <a:sym typeface="Consolas"/>
              </a:rPr>
              <a:t>,</a:t>
            </a:r>
          </a:p>
          <a:p>
            <a:pPr marL="914400" indent="457200" defTabSz="403225">
              <a:buFont typeface="Arial"/>
              <a:buNone/>
            </a:pPr>
            <a:r>
              <a:rPr lang="en" sz="1200" dirty="0">
                <a:latin typeface="Consolas"/>
                <a:ea typeface="Consolas"/>
                <a:cs typeface="Consolas"/>
                <a:sym typeface="Consolas"/>
              </a:rPr>
              <a:t>_</a:t>
            </a:r>
            <a:r>
              <a:rPr lang="en-US" sz="1200" dirty="0">
                <a:latin typeface="Consolas"/>
                <a:ea typeface="Consolas"/>
                <a:cs typeface="Consolas"/>
                <a:sym typeface="Consolas"/>
              </a:rPr>
              <a:t>angel</a:t>
            </a:r>
            <a:r>
              <a:rPr lang="en" sz="1200" dirty="0">
                <a:latin typeface="Consolas"/>
                <a:ea typeface="Consolas"/>
                <a:cs typeface="Consolas"/>
                <a:sym typeface="Consolas"/>
              </a:rPr>
              <a:t>, _</a:t>
            </a:r>
            <a:r>
              <a:rPr lang="en-US" sz="1200" dirty="0" err="1">
                <a:latin typeface="Consolas"/>
                <a:ea typeface="Consolas"/>
                <a:cs typeface="Consolas"/>
                <a:sym typeface="Consolas"/>
              </a:rPr>
              <a:t>noah</a:t>
            </a:r>
            <a:r>
              <a:rPr lang="en-US" sz="1200" dirty="0">
                <a:latin typeface="Consolas"/>
                <a:ea typeface="Consolas"/>
                <a:cs typeface="Consolas"/>
                <a:sym typeface="Consolas"/>
              </a:rPr>
              <a:t>, _</a:t>
            </a:r>
            <a:r>
              <a:rPr lang="en-US" sz="1200" dirty="0" err="1">
                <a:latin typeface="Consolas"/>
                <a:ea typeface="Consolas"/>
                <a:cs typeface="Consolas"/>
                <a:sym typeface="Consolas"/>
              </a:rPr>
              <a:t>taylor</a:t>
            </a:r>
            <a:r>
              <a:rPr lang="en-US" sz="1200" dirty="0">
                <a:latin typeface="Consolas"/>
                <a:ea typeface="Consolas"/>
                <a:cs typeface="Consolas"/>
                <a:sym typeface="Consolas"/>
              </a:rPr>
              <a:t>, 		 _</a:t>
            </a:r>
            <a:r>
              <a:rPr lang="en-US" sz="1200" dirty="0" err="1">
                <a:latin typeface="Consolas"/>
                <a:ea typeface="Consolas"/>
                <a:cs typeface="Consolas"/>
                <a:sym typeface="Consolas"/>
              </a:rPr>
              <a:t>lucy</a:t>
            </a:r>
            <a:r>
              <a:rPr lang="en" sz="1200" dirty="0">
                <a:latin typeface="Consolas"/>
                <a:ea typeface="Consolas"/>
                <a:cs typeface="Consolas"/>
                <a:sym typeface="Consolas"/>
              </a:rPr>
              <a:t>);</a:t>
            </a:r>
          </a:p>
          <a:p>
            <a:pPr marL="914400" indent="457200" defTabSz="403225">
              <a:buFont typeface="Arial"/>
              <a:buNone/>
            </a:pPr>
            <a:endParaRPr lang="en" sz="1200" dirty="0">
              <a:latin typeface="Consolas"/>
              <a:ea typeface="Consolas"/>
              <a:cs typeface="Consolas"/>
              <a:sym typeface="Consolas"/>
            </a:endParaRPr>
          </a:p>
          <a:p>
            <a:pPr lvl="0" defTabSz="403225">
              <a:buClr>
                <a:schemeClr val="dk1"/>
              </a:buClr>
              <a:buSzPct val="78571"/>
              <a:buNone/>
            </a:pPr>
            <a:r>
              <a:rPr lang="x-none" sz="1200">
                <a:latin typeface="Consolas"/>
                <a:ea typeface="Consolas"/>
                <a:cs typeface="Consolas"/>
                <a:sym typeface="Consolas"/>
              </a:rPr>
              <a:t>	</a:t>
            </a:r>
            <a:r>
              <a:rPr lang="en-US" sz="1200" dirty="0">
                <a:latin typeface="Consolas"/>
                <a:ea typeface="Consolas"/>
                <a:cs typeface="Consolas"/>
                <a:sym typeface="Consolas"/>
              </a:rPr>
              <a:t>	</a:t>
            </a:r>
            <a:r>
              <a:rPr lang="x-none" sz="1200" b="1">
                <a:solidFill>
                  <a:srgbClr val="FF0000"/>
                </a:solidFill>
                <a:latin typeface="Consolas"/>
                <a:ea typeface="Consolas"/>
                <a:cs typeface="Consolas"/>
                <a:sym typeface="Consolas"/>
              </a:rPr>
              <a:t>_</a:t>
            </a:r>
            <a:r>
              <a:rPr lang="en-US" sz="1200" b="1" dirty="0" err="1">
                <a:solidFill>
                  <a:srgbClr val="FF0000"/>
                </a:solidFill>
                <a:latin typeface="Consolas"/>
                <a:ea typeface="Consolas"/>
                <a:cs typeface="Consolas"/>
                <a:sym typeface="Consolas"/>
              </a:rPr>
              <a:t>julie</a:t>
            </a:r>
            <a:r>
              <a:rPr lang="x-none" sz="1200" b="1">
                <a:solidFill>
                  <a:srgbClr val="FF0000"/>
                </a:solidFill>
                <a:latin typeface="Consolas"/>
                <a:ea typeface="Consolas"/>
                <a:cs typeface="Consolas"/>
                <a:sym typeface="Consolas"/>
              </a:rPr>
              <a:t>.setProf(_andy);</a:t>
            </a:r>
          </a:p>
          <a:p>
            <a:pPr lvl="0" defTabSz="403225">
              <a:buClr>
                <a:schemeClr val="dk1"/>
              </a:buClr>
              <a:buSzPct val="78571"/>
              <a:buNone/>
            </a:pPr>
            <a:r>
              <a:rPr lang="x-none" sz="1200" b="1">
                <a:solidFill>
                  <a:srgbClr val="FF0000"/>
                </a:solidFill>
                <a:latin typeface="Consolas"/>
                <a:ea typeface="Consolas"/>
                <a:cs typeface="Consolas"/>
                <a:sym typeface="Consolas"/>
              </a:rPr>
              <a:t>		_</a:t>
            </a:r>
            <a:r>
              <a:rPr lang="en-US" sz="1200" b="1" dirty="0">
                <a:solidFill>
                  <a:srgbClr val="FF0000"/>
                </a:solidFill>
                <a:latin typeface="Consolas"/>
                <a:ea typeface="Consolas"/>
                <a:cs typeface="Consolas"/>
                <a:sym typeface="Consolas"/>
              </a:rPr>
              <a:t>angel</a:t>
            </a:r>
            <a:r>
              <a:rPr lang="x-none" sz="1200" b="1">
                <a:solidFill>
                  <a:srgbClr val="FF0000"/>
                </a:solidFill>
                <a:latin typeface="Consolas"/>
                <a:ea typeface="Consolas"/>
                <a:cs typeface="Consolas"/>
                <a:sym typeface="Consolas"/>
              </a:rPr>
              <a:t>.setProf(_andy);</a:t>
            </a:r>
          </a:p>
          <a:p>
            <a:pPr lvl="0" defTabSz="403225">
              <a:buClr>
                <a:schemeClr val="dk1"/>
              </a:buClr>
              <a:buSzPct val="78571"/>
              <a:buNone/>
            </a:pPr>
            <a:r>
              <a:rPr lang="x-none" sz="1200" b="1">
                <a:solidFill>
                  <a:srgbClr val="FF0000"/>
                </a:solidFill>
                <a:latin typeface="Consolas"/>
                <a:ea typeface="Consolas"/>
                <a:cs typeface="Consolas"/>
                <a:sym typeface="Consolas"/>
              </a:rPr>
              <a:t>		_</a:t>
            </a:r>
            <a:r>
              <a:rPr lang="en-US" sz="1200" b="1" dirty="0" err="1">
                <a:solidFill>
                  <a:srgbClr val="FF0000"/>
                </a:solidFill>
                <a:latin typeface="Consolas"/>
                <a:ea typeface="Consolas"/>
                <a:cs typeface="Consolas"/>
                <a:sym typeface="Consolas"/>
              </a:rPr>
              <a:t>noah</a:t>
            </a:r>
            <a:r>
              <a:rPr lang="x-none" sz="1200" b="1">
                <a:solidFill>
                  <a:srgbClr val="FF0000"/>
                </a:solidFill>
                <a:latin typeface="Consolas"/>
                <a:ea typeface="Consolas"/>
                <a:cs typeface="Consolas"/>
                <a:sym typeface="Consolas"/>
              </a:rPr>
              <a:t>.setProf(_andy);</a:t>
            </a:r>
          </a:p>
          <a:p>
            <a:pPr lvl="0" defTabSz="403225">
              <a:buClr>
                <a:schemeClr val="dk1"/>
              </a:buClr>
              <a:buSzPct val="78571"/>
              <a:buNone/>
            </a:pPr>
            <a:r>
              <a:rPr lang="x-none" sz="1200" b="1">
                <a:solidFill>
                  <a:srgbClr val="FF0000"/>
                </a:solidFill>
                <a:latin typeface="Consolas"/>
                <a:ea typeface="Consolas"/>
                <a:cs typeface="Consolas"/>
                <a:sym typeface="Consolas"/>
              </a:rPr>
              <a:t>		_</a:t>
            </a:r>
            <a:r>
              <a:rPr lang="en-US" sz="1200" b="1" dirty="0" err="1">
                <a:solidFill>
                  <a:srgbClr val="FF0000"/>
                </a:solidFill>
                <a:latin typeface="Consolas"/>
                <a:ea typeface="Consolas"/>
                <a:cs typeface="Consolas"/>
                <a:sym typeface="Consolas"/>
              </a:rPr>
              <a:t>taylor</a:t>
            </a:r>
            <a:r>
              <a:rPr lang="x-none" sz="1200" b="1">
                <a:solidFill>
                  <a:srgbClr val="FF0000"/>
                </a:solidFill>
                <a:latin typeface="Consolas"/>
                <a:ea typeface="Consolas"/>
                <a:cs typeface="Consolas"/>
                <a:sym typeface="Consolas"/>
              </a:rPr>
              <a:t>.setProf(_andy);</a:t>
            </a:r>
            <a:endParaRPr lang="en-US" sz="1200" b="1" dirty="0">
              <a:solidFill>
                <a:srgbClr val="FF0000"/>
              </a:solidFill>
              <a:latin typeface="Consolas"/>
              <a:ea typeface="Consolas"/>
              <a:cs typeface="Consolas"/>
              <a:sym typeface="Consolas"/>
            </a:endParaRPr>
          </a:p>
          <a:p>
            <a:pPr lvl="0" defTabSz="403225">
              <a:buClr>
                <a:schemeClr val="dk1"/>
              </a:buClr>
              <a:buSzPct val="78571"/>
              <a:buNone/>
            </a:pPr>
            <a:r>
              <a:rPr lang="en-US" sz="1200" b="1" dirty="0">
                <a:solidFill>
                  <a:srgbClr val="FF0000"/>
                </a:solidFill>
                <a:latin typeface="Consolas"/>
                <a:ea typeface="Consolas"/>
                <a:cs typeface="Consolas"/>
                <a:sym typeface="Consolas"/>
              </a:rPr>
              <a:t>		</a:t>
            </a:r>
            <a:r>
              <a:rPr lang="x-none" sz="1200" b="1">
                <a:solidFill>
                  <a:srgbClr val="FF0000"/>
                </a:solidFill>
                <a:latin typeface="Consolas"/>
                <a:ea typeface="Consolas"/>
                <a:cs typeface="Consolas"/>
                <a:sym typeface="Consolas"/>
              </a:rPr>
              <a:t>_</a:t>
            </a:r>
            <a:r>
              <a:rPr lang="en-US" sz="1200" b="1" dirty="0" err="1">
                <a:solidFill>
                  <a:srgbClr val="FF0000"/>
                </a:solidFill>
                <a:latin typeface="Consolas"/>
                <a:ea typeface="Consolas"/>
                <a:cs typeface="Consolas"/>
                <a:sym typeface="Consolas"/>
              </a:rPr>
              <a:t>lucy</a:t>
            </a:r>
            <a:r>
              <a:rPr lang="x-none" sz="1200" b="1">
                <a:solidFill>
                  <a:srgbClr val="FF0000"/>
                </a:solidFill>
                <a:latin typeface="Consolas"/>
                <a:ea typeface="Consolas"/>
                <a:cs typeface="Consolas"/>
                <a:sym typeface="Consolas"/>
              </a:rPr>
              <a:t>.setProf(_andy);</a:t>
            </a:r>
            <a:endParaRPr lang="en" sz="1200" dirty="0">
              <a:latin typeface="Consolas"/>
              <a:ea typeface="Consolas"/>
              <a:cs typeface="Consolas"/>
              <a:sym typeface="Consolas"/>
            </a:endParaRPr>
          </a:p>
          <a:p>
            <a:pPr defTabSz="403225">
              <a:buFont typeface="Arial"/>
              <a:buNone/>
            </a:pPr>
            <a:r>
              <a:rPr lang="en" sz="1200" dirty="0">
                <a:solidFill>
                  <a:srgbClr val="000000"/>
                </a:solidFill>
                <a:latin typeface="Consolas"/>
                <a:ea typeface="Consolas"/>
                <a:cs typeface="Consolas"/>
                <a:sym typeface="Consolas"/>
              </a:rPr>
              <a:t>	}</a:t>
            </a:r>
          </a:p>
          <a:p>
            <a:pPr defTabSz="403225">
              <a:buFont typeface="Arial"/>
              <a:buNone/>
            </a:pPr>
            <a:r>
              <a:rPr lang="en" sz="1200" dirty="0">
                <a:latin typeface="Consolas"/>
                <a:ea typeface="Consolas"/>
                <a:cs typeface="Consolas"/>
                <a:sym typeface="Consolas"/>
              </a:rPr>
              <a:t>}</a:t>
            </a:r>
          </a:p>
        </p:txBody>
      </p:sp>
      <p:sp>
        <p:nvSpPr>
          <p:cNvPr id="3" name="TextBox 2">
            <a:extLst>
              <a:ext uri="{FF2B5EF4-FFF2-40B4-BE49-F238E27FC236}">
                <a16:creationId xmlns:a16="http://schemas.microsoft.com/office/drawing/2014/main" id="{9474EDA9-4E3E-CF4C-AAB1-BEA9E457DF0B}"/>
              </a:ext>
            </a:extLst>
          </p:cNvPr>
          <p:cNvSpPr txBox="1"/>
          <p:nvPr/>
        </p:nvSpPr>
        <p:spPr>
          <a:xfrm>
            <a:off x="175098" y="2607013"/>
            <a:ext cx="184731" cy="307777"/>
          </a:xfrm>
          <a:prstGeom prst="rect">
            <a:avLst/>
          </a:prstGeom>
          <a:noFill/>
        </p:spPr>
        <p:txBody>
          <a:bodyPr wrap="none" rtlCol="0">
            <a:spAutoFit/>
          </a:bodyPr>
          <a:lstStyle/>
          <a:p>
            <a:endParaRPr lang="en-US"/>
          </a:p>
        </p:txBody>
      </p:sp>
      <p:sp>
        <p:nvSpPr>
          <p:cNvPr id="8" name="Title 1">
            <a:extLst>
              <a:ext uri="{FF2B5EF4-FFF2-40B4-BE49-F238E27FC236}">
                <a16:creationId xmlns:a16="http://schemas.microsoft.com/office/drawing/2014/main" id="{86577775-4A67-614D-AA16-48EFB5A0483F}"/>
              </a:ext>
            </a:extLst>
          </p:cNvPr>
          <p:cNvSpPr>
            <a:spLocks noGrp="1"/>
          </p:cNvSpPr>
          <p:nvPr>
            <p:ph type="title"/>
          </p:nvPr>
        </p:nvSpPr>
        <p:spPr>
          <a:xfrm>
            <a:off x="449572" y="-121708"/>
            <a:ext cx="8229600" cy="857250"/>
          </a:xfrm>
        </p:spPr>
        <p:txBody>
          <a:bodyPr/>
          <a:lstStyle/>
          <a:p>
            <a:r>
              <a:rPr lang="en-US" dirty="0"/>
              <a:t>More Associations (3/5)</a:t>
            </a:r>
          </a:p>
        </p:txBody>
      </p:sp>
    </p:spTree>
    <p:extLst>
      <p:ext uri="{BB962C8B-B14F-4D97-AF65-F5344CB8AC3E}">
        <p14:creationId xmlns:p14="http://schemas.microsoft.com/office/powerpoint/2010/main" val="150847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Effect transition="in" filter="fade">
                                      <p:cBhvr>
                                        <p:cTn id="25" dur="500"/>
                                        <p:tgtEl>
                                          <p:spTgt spid="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1" end="11"/>
                                            </p:txEl>
                                          </p:spTgt>
                                        </p:tgtEl>
                                        <p:attrNameLst>
                                          <p:attrName>style.visibility</p:attrName>
                                        </p:attrNameLst>
                                      </p:cBhvr>
                                      <p:to>
                                        <p:strVal val="visible"/>
                                      </p:to>
                                    </p:set>
                                    <p:animEffect transition="in" filter="fade">
                                      <p:cBhvr>
                                        <p:cTn id="28" dur="500"/>
                                        <p:tgtEl>
                                          <p:spTgt spid="5">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animEffect transition="in" filter="fade">
                                      <p:cBhvr>
                                        <p:cTn id="31" dur="500"/>
                                        <p:tgtEl>
                                          <p:spTgt spid="5">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3" end="13"/>
                                            </p:txEl>
                                          </p:spTgt>
                                        </p:tgtEl>
                                        <p:attrNameLst>
                                          <p:attrName>style.visibility</p:attrName>
                                        </p:attrNameLst>
                                      </p:cBhvr>
                                      <p:to>
                                        <p:strVal val="visible"/>
                                      </p:to>
                                    </p:set>
                                    <p:animEffect transition="in" filter="fade">
                                      <p:cBhvr>
                                        <p:cTn id="34" dur="500"/>
                                        <p:tgtEl>
                                          <p:spTgt spid="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5" end="15"/>
                                            </p:txEl>
                                          </p:spTgt>
                                        </p:tgtEl>
                                        <p:attrNameLst>
                                          <p:attrName>style.visibility</p:attrName>
                                        </p:attrNameLst>
                                      </p:cBhvr>
                                      <p:to>
                                        <p:strVal val="visible"/>
                                      </p:to>
                                    </p:set>
                                    <p:animEffect transition="in" filter="fade">
                                      <p:cBhvr>
                                        <p:cTn id="40" dur="500"/>
                                        <p:tgtEl>
                                          <p:spTgt spid="5">
                                            <p:txEl>
                                              <p:pRg st="15" end="1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animEffect transition="in" filter="fade">
                                      <p:cBhvr>
                                        <p:cTn id="43" dur="500"/>
                                        <p:tgtEl>
                                          <p:spTgt spid="5">
                                            <p:txEl>
                                              <p:pRg st="16" end="1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Effect transition="in" filter="fade">
                                      <p:cBhvr>
                                        <p:cTn id="48" dur="1000"/>
                                        <p:tgtEl>
                                          <p:spTgt spid="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Effect transition="in" filter="fade">
                                      <p:cBhvr>
                                        <p:cTn id="53" dur="1000"/>
                                        <p:tgtEl>
                                          <p:spTgt spid="7">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8" end="18"/>
                                            </p:txEl>
                                          </p:spTgt>
                                        </p:tgtEl>
                                        <p:attrNameLst>
                                          <p:attrName>style.visibility</p:attrName>
                                        </p:attrNameLst>
                                      </p:cBhvr>
                                      <p:to>
                                        <p:strVal val="visible"/>
                                      </p:to>
                                    </p:set>
                                    <p:animEffect transition="in" filter="fade">
                                      <p:cBhvr>
                                        <p:cTn id="58" dur="500"/>
                                        <p:tgtEl>
                                          <p:spTgt spid="5">
                                            <p:txEl>
                                              <p:pRg st="18" end="1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5">
                                            <p:txEl>
                                              <p:pRg st="19" end="19"/>
                                            </p:txEl>
                                          </p:spTgt>
                                        </p:tgtEl>
                                        <p:attrNameLst>
                                          <p:attrName>style.visibility</p:attrName>
                                        </p:attrNameLst>
                                      </p:cBhvr>
                                      <p:to>
                                        <p:strVal val="visible"/>
                                      </p:to>
                                    </p:set>
                                    <p:animEffect transition="in" filter="fade">
                                      <p:cBhvr>
                                        <p:cTn id="61" dur="500"/>
                                        <p:tgtEl>
                                          <p:spTgt spid="5">
                                            <p:txEl>
                                              <p:pRg st="19" end="19"/>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20" end="20"/>
                                            </p:txEl>
                                          </p:spTgt>
                                        </p:tgtEl>
                                        <p:attrNameLst>
                                          <p:attrName>style.visibility</p:attrName>
                                        </p:attrNameLst>
                                      </p:cBhvr>
                                      <p:to>
                                        <p:strVal val="visible"/>
                                      </p:to>
                                    </p:set>
                                    <p:animEffect transition="in" filter="fade">
                                      <p:cBhvr>
                                        <p:cTn id="64" dur="500"/>
                                        <p:tgtEl>
                                          <p:spTgt spid="5">
                                            <p:txEl>
                                              <p:pRg st="20" end="20"/>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5">
                                            <p:txEl>
                                              <p:pRg st="21" end="21"/>
                                            </p:txEl>
                                          </p:spTgt>
                                        </p:tgtEl>
                                        <p:attrNameLst>
                                          <p:attrName>style.visibility</p:attrName>
                                        </p:attrNameLst>
                                      </p:cBhvr>
                                      <p:to>
                                        <p:strVal val="visible"/>
                                      </p:to>
                                    </p:set>
                                    <p:animEffect transition="in" filter="fade">
                                      <p:cBhvr>
                                        <p:cTn id="67" dur="500"/>
                                        <p:tgtEl>
                                          <p:spTgt spid="5">
                                            <p:txEl>
                                              <p:pRg st="21" end="21"/>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5">
                                            <p:txEl>
                                              <p:pRg st="22" end="22"/>
                                            </p:txEl>
                                          </p:spTgt>
                                        </p:tgtEl>
                                        <p:attrNameLst>
                                          <p:attrName>style.visibility</p:attrName>
                                        </p:attrNameLst>
                                      </p:cBhvr>
                                      <p:to>
                                        <p:strVal val="visible"/>
                                      </p:to>
                                    </p:set>
                                    <p:animEffect transition="in" filter="fade">
                                      <p:cBhvr>
                                        <p:cTn id="70" dur="500"/>
                                        <p:tgtEl>
                                          <p:spTgt spid="5">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14"/>
          <p:cNvSpPr txBox="1">
            <a:spLocks noGrp="1"/>
          </p:cNvSpPr>
          <p:nvPr>
            <p:ph type="body" idx="1"/>
          </p:nvPr>
        </p:nvSpPr>
        <p:spPr>
          <a:xfrm>
            <a:off x="74251" y="991787"/>
            <a:ext cx="4577999" cy="2899225"/>
          </a:xfrm>
          <a:prstGeom prst="rect">
            <a:avLst/>
          </a:prstGeom>
        </p:spPr>
        <p:txBody>
          <a:bodyPr wrap="square" lIns="91425" tIns="91425" rIns="91425" bIns="91425" anchor="t" anchorCtr="0">
            <a:spAutoFit/>
          </a:bodyPr>
          <a:lstStyle/>
          <a:p>
            <a:pPr lvl="0" defTabSz="403225" rtl="0">
              <a:spcBef>
                <a:spcPts val="0"/>
              </a:spcBef>
              <a:buNone/>
            </a:pPr>
            <a:r>
              <a:rPr lang="en" sz="1400" dirty="0">
                <a:latin typeface="Consolas"/>
                <a:ea typeface="Consolas"/>
                <a:cs typeface="Consolas"/>
                <a:sym typeface="Consolas"/>
              </a:rPr>
              <a:t>public class HeadTA {</a:t>
            </a:r>
          </a:p>
          <a:p>
            <a:pPr lvl="0" defTabSz="403225" rtl="0">
              <a:spcBef>
                <a:spcPts val="0"/>
              </a:spcBef>
              <a:buNone/>
            </a:pPr>
            <a:endParaRPr lang="en-US" sz="1400" dirty="0">
              <a:latin typeface="Consolas"/>
              <a:ea typeface="Consolas"/>
              <a:cs typeface="Consolas"/>
              <a:sym typeface="Consolas"/>
            </a:endParaRPr>
          </a:p>
          <a:p>
            <a:pPr lvl="0" defTabSz="403225" rtl="0">
              <a:spcBef>
                <a:spcPts val="0"/>
              </a:spcBef>
              <a:buNone/>
            </a:pPr>
            <a:r>
              <a:rPr lang="en-US" sz="1400" dirty="0">
                <a:latin typeface="Consolas"/>
                <a:ea typeface="Consolas"/>
                <a:cs typeface="Consolas"/>
                <a:sym typeface="Consolas"/>
              </a:rPr>
              <a:t>	private CS15Professor _professor;</a:t>
            </a:r>
            <a:endParaRPr sz="1400" dirty="0">
              <a:latin typeface="Consolas"/>
              <a:ea typeface="Consolas"/>
              <a:cs typeface="Consolas"/>
              <a:sym typeface="Consolas"/>
            </a:endParaRPr>
          </a:p>
          <a:p>
            <a:pPr lvl="0" defTabSz="403225" rtl="0">
              <a:spcBef>
                <a:spcPts val="0"/>
              </a:spcBef>
              <a:buNone/>
            </a:pPr>
            <a:endParaRPr sz="1400" b="1" dirty="0">
              <a:solidFill>
                <a:srgbClr val="FF0000"/>
              </a:solidFill>
              <a:latin typeface="Consolas"/>
              <a:ea typeface="Consolas"/>
              <a:cs typeface="Consolas"/>
              <a:sym typeface="Consolas"/>
            </a:endParaRPr>
          </a:p>
          <a:p>
            <a:pPr lvl="0" defTabSz="403225" rtl="0">
              <a:spcBef>
                <a:spcPts val="0"/>
              </a:spcBef>
              <a:buNone/>
            </a:pPr>
            <a:r>
              <a:rPr lang="en" sz="1400" b="1" dirty="0">
                <a:solidFill>
                  <a:srgbClr val="FF0000"/>
                </a:solidFill>
                <a:latin typeface="Consolas"/>
                <a:ea typeface="Consolas"/>
                <a:cs typeface="Consolas"/>
                <a:sym typeface="Consolas"/>
              </a:rPr>
              <a:t>	</a:t>
            </a:r>
            <a:r>
              <a:rPr lang="en" sz="1400" dirty="0">
                <a:solidFill>
                  <a:srgbClr val="000000"/>
                </a:solidFill>
                <a:latin typeface="Consolas"/>
                <a:ea typeface="Consolas"/>
                <a:cs typeface="Consolas"/>
                <a:sym typeface="Consolas"/>
              </a:rPr>
              <a:t>public HeadTA() {</a:t>
            </a:r>
          </a:p>
          <a:p>
            <a:pPr lvl="0" defTabSz="403225" rtl="0">
              <a:spcBef>
                <a:spcPts val="0"/>
              </a:spcBef>
              <a:buNone/>
            </a:pPr>
            <a:r>
              <a:rPr lang="en" sz="1400" dirty="0">
                <a:solidFill>
                  <a:srgbClr val="000000"/>
                </a:solidFill>
                <a:latin typeface="Consolas"/>
                <a:ea typeface="Consolas"/>
                <a:cs typeface="Consolas"/>
                <a:sym typeface="Consolas"/>
              </a:rPr>
              <a:t>		</a:t>
            </a:r>
          </a:p>
          <a:p>
            <a:pPr lvl="0" defTabSz="403225" rtl="0">
              <a:spcBef>
                <a:spcPts val="0"/>
              </a:spcBef>
              <a:buNone/>
            </a:pPr>
            <a:r>
              <a:rPr lang="en" sz="1400" dirty="0">
                <a:solidFill>
                  <a:srgbClr val="000000"/>
                </a:solidFill>
                <a:latin typeface="Consolas"/>
                <a:ea typeface="Consolas"/>
                <a:cs typeface="Consolas"/>
                <a:sym typeface="Consolas"/>
              </a:rPr>
              <a:t>		//Other code elided</a:t>
            </a:r>
          </a:p>
          <a:p>
            <a:pPr marL="914400" lvl="0" indent="457200" defTabSz="403225" rtl="0">
              <a:spcBef>
                <a:spcPts val="0"/>
              </a:spcBef>
              <a:buNone/>
            </a:pPr>
            <a:endParaRPr lang="en" sz="1400" dirty="0">
              <a:solidFill>
                <a:srgbClr val="000000"/>
              </a:solidFill>
              <a:latin typeface="Consolas"/>
              <a:ea typeface="Consolas"/>
              <a:cs typeface="Consolas"/>
              <a:sym typeface="Consolas"/>
            </a:endParaRPr>
          </a:p>
          <a:p>
            <a:pPr lvl="0" defTabSz="403225" rtl="0">
              <a:spcBef>
                <a:spcPts val="0"/>
              </a:spcBef>
              <a:buNone/>
            </a:pPr>
            <a:r>
              <a:rPr lang="en" sz="1400" dirty="0">
                <a:solidFill>
                  <a:srgbClr val="000000"/>
                </a:solidFill>
                <a:latin typeface="Consolas"/>
                <a:ea typeface="Consolas"/>
                <a:cs typeface="Consolas"/>
                <a:sym typeface="Consolas"/>
              </a:rPr>
              <a:t>	}</a:t>
            </a:r>
          </a:p>
          <a:p>
            <a:pPr lvl="0" defTabSz="403225" rtl="0">
              <a:spcBef>
                <a:spcPts val="0"/>
              </a:spcBef>
              <a:buNone/>
            </a:pPr>
            <a:endParaRPr lang="en" sz="1400" dirty="0">
              <a:solidFill>
                <a:srgbClr val="000000"/>
              </a:solidFill>
              <a:latin typeface="Consolas"/>
              <a:ea typeface="Consolas"/>
              <a:cs typeface="Consolas"/>
              <a:sym typeface="Consolas"/>
            </a:endParaRPr>
          </a:p>
          <a:p>
            <a:pPr lvl="0" defTabSz="403225" rtl="0">
              <a:spcBef>
                <a:spcPts val="0"/>
              </a:spcBef>
              <a:buNone/>
            </a:pPr>
            <a:r>
              <a:rPr lang="en" sz="1400" dirty="0">
                <a:solidFill>
                  <a:srgbClr val="00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public void setProf(CS15Professor prof)</a:t>
            </a:r>
            <a:r>
              <a:rPr lang="en-US" sz="1400" b="1" dirty="0">
                <a:solidFill>
                  <a:srgbClr val="FF0000"/>
                </a:solidFill>
                <a:latin typeface="Consolas"/>
                <a:ea typeface="Consolas"/>
                <a:cs typeface="Consolas"/>
                <a:sym typeface="Consolas"/>
              </a:rPr>
              <a:t> </a:t>
            </a:r>
            <a:r>
              <a:rPr lang="en" sz="1400" b="1" dirty="0">
                <a:solidFill>
                  <a:srgbClr val="FF0000"/>
                </a:solidFill>
                <a:latin typeface="Consolas"/>
                <a:ea typeface="Consolas"/>
                <a:cs typeface="Consolas"/>
                <a:sym typeface="Consolas"/>
              </a:rPr>
              <a:t>{</a:t>
            </a:r>
          </a:p>
          <a:p>
            <a:pPr lvl="0" defTabSz="403225" rtl="0">
              <a:spcBef>
                <a:spcPts val="0"/>
              </a:spcBef>
              <a:buNone/>
            </a:pPr>
            <a:r>
              <a:rPr lang="en" sz="1400" b="1" dirty="0">
                <a:solidFill>
                  <a:srgbClr val="FF0000"/>
                </a:solidFill>
                <a:latin typeface="Consolas"/>
                <a:ea typeface="Consolas"/>
                <a:cs typeface="Consolas"/>
                <a:sym typeface="Consolas"/>
              </a:rPr>
              <a:t>		_professor = prof</a:t>
            </a:r>
            <a:r>
              <a:rPr lang="en-US" sz="1400" b="1" dirty="0">
                <a:solidFill>
                  <a:srgbClr val="FF0000"/>
                </a:solidFill>
                <a:latin typeface="Consolas"/>
                <a:ea typeface="Consolas"/>
                <a:cs typeface="Consolas"/>
                <a:sym typeface="Consolas"/>
              </a:rPr>
              <a:t>;</a:t>
            </a:r>
            <a:endParaRPr lang="en" sz="1400" b="1" dirty="0">
              <a:solidFill>
                <a:srgbClr val="FF0000"/>
              </a:solidFill>
              <a:latin typeface="Consolas"/>
              <a:ea typeface="Consolas"/>
              <a:cs typeface="Consolas"/>
              <a:sym typeface="Consolas"/>
            </a:endParaRPr>
          </a:p>
          <a:p>
            <a:pPr lvl="0" defTabSz="403225" rtl="0">
              <a:spcBef>
                <a:spcPts val="0"/>
              </a:spcBef>
              <a:buNone/>
            </a:pPr>
            <a:r>
              <a:rPr lang="en" sz="1400" b="1" dirty="0">
                <a:solidFill>
                  <a:srgbClr val="FF0000"/>
                </a:solidFill>
                <a:latin typeface="Consolas"/>
                <a:ea typeface="Consolas"/>
                <a:cs typeface="Consolas"/>
                <a:sym typeface="Consolas"/>
              </a:rPr>
              <a:t>	}</a:t>
            </a:r>
          </a:p>
          <a:p>
            <a:pPr lvl="0" defTabSz="403225" rtl="0">
              <a:spcBef>
                <a:spcPts val="0"/>
              </a:spcBef>
              <a:buNone/>
            </a:pPr>
            <a:r>
              <a:rPr lang="en" sz="1400" dirty="0">
                <a:latin typeface="Consolas"/>
                <a:ea typeface="Consolas"/>
                <a:cs typeface="Consolas"/>
                <a:sym typeface="Consolas"/>
              </a:rPr>
              <a:t>}</a:t>
            </a:r>
          </a:p>
        </p:txBody>
      </p:sp>
      <p:cxnSp>
        <p:nvCxnSpPr>
          <p:cNvPr id="10" name="Shape 915"/>
          <p:cNvCxnSpPr/>
          <p:nvPr/>
        </p:nvCxnSpPr>
        <p:spPr>
          <a:xfrm>
            <a:off x="4652250" y="846337"/>
            <a:ext cx="0" cy="3800213"/>
          </a:xfrm>
          <a:prstGeom prst="straightConnector1">
            <a:avLst/>
          </a:prstGeom>
          <a:noFill/>
          <a:ln w="38100" cap="flat">
            <a:solidFill>
              <a:srgbClr val="999999"/>
            </a:solidFill>
            <a:prstDash val="solid"/>
            <a:round/>
            <a:headEnd type="none" w="lg" len="lg"/>
            <a:tailEnd type="none" w="lg" len="lg"/>
          </a:ln>
        </p:spPr>
      </p:cxnSp>
      <p:sp>
        <p:nvSpPr>
          <p:cNvPr id="11" name="Shape 907"/>
          <p:cNvSpPr txBox="1">
            <a:spLocks/>
          </p:cNvSpPr>
          <p:nvPr/>
        </p:nvSpPr>
        <p:spPr>
          <a:xfrm>
            <a:off x="0" y="4038187"/>
            <a:ext cx="3994500" cy="800189"/>
          </a:xfrm>
          <a:prstGeom prst="rect">
            <a:avLst/>
          </a:prstGeom>
          <a:noFill/>
          <a:ln>
            <a:noFill/>
          </a:ln>
        </p:spPr>
        <p:txBody>
          <a:bodyPr lIns="91425" tIns="91425" rIns="91425" bIns="91425"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457200" indent="-355600">
              <a:spcAft>
                <a:spcPts val="1000"/>
              </a:spcAft>
              <a:buFont typeface="Arial"/>
              <a:buChar char="●"/>
            </a:pPr>
            <a:r>
              <a:rPr lang="en" sz="2000" dirty="0">
                <a:ea typeface="Consolas"/>
              </a:rPr>
              <a:t>Now each HeadTA will know about </a:t>
            </a:r>
            <a:r>
              <a:rPr lang="en" sz="2000" dirty="0">
                <a:solidFill>
                  <a:srgbClr val="0000FF"/>
                </a:solidFill>
                <a:latin typeface="Consolas" panose="020B0609020204030204" pitchFamily="49" charset="0"/>
                <a:ea typeface="Consolas"/>
                <a:cs typeface="Consolas" panose="020B0609020204030204" pitchFamily="49" charset="0"/>
              </a:rPr>
              <a:t>_andy</a:t>
            </a:r>
            <a:r>
              <a:rPr lang="en" sz="2000" dirty="0">
                <a:ea typeface="Consolas"/>
              </a:rPr>
              <a:t>!</a:t>
            </a:r>
            <a:endParaRPr lang="en" sz="2000" dirty="0">
              <a:solidFill>
                <a:srgbClr val="0000FF"/>
              </a:solidFill>
              <a:latin typeface="Consolas" panose="020B0609020204030204" pitchFamily="49" charset="0"/>
              <a:ea typeface="Consolas"/>
              <a:cs typeface="Consolas" panose="020B0609020204030204" pitchFamily="49" charset="0"/>
              <a:sym typeface="Consolas"/>
            </a:endParaRPr>
          </a:p>
        </p:txBody>
      </p:sp>
      <p:sp>
        <p:nvSpPr>
          <p:cNvPr id="7" name="Shape 890">
            <a:extLst>
              <a:ext uri="{FF2B5EF4-FFF2-40B4-BE49-F238E27FC236}">
                <a16:creationId xmlns:a16="http://schemas.microsoft.com/office/drawing/2014/main" id="{FDDE0EE4-31C0-AC4E-8BA3-C297EA0E74D4}"/>
              </a:ext>
            </a:extLst>
          </p:cNvPr>
          <p:cNvSpPr txBox="1">
            <a:spLocks/>
          </p:cNvSpPr>
          <p:nvPr/>
        </p:nvSpPr>
        <p:spPr>
          <a:xfrm>
            <a:off x="5310000" y="533295"/>
            <a:ext cx="4853020" cy="4505819"/>
          </a:xfrm>
          <a:prstGeom prst="rect">
            <a:avLst/>
          </a:prstGeom>
        </p:spPr>
        <p:txBody>
          <a:bodyPr vert="horz" wrap="square" lIns="91425" tIns="91425" rIns="91425" bIns="91425" rtlCol="0" anchor="t" anchorCtr="0">
            <a:spAutoFit/>
          </a:bodyPr>
          <a:lstStyle>
            <a:lvl1pPr marL="228600" indent="-228600" algn="l" defTabSz="914400" rtl="0" eaLnBrk="1" latinLnBrk="0" hangingPunct="1">
              <a:lnSpc>
                <a:spcPct val="90000"/>
              </a:lnSpc>
              <a:spcBef>
                <a:spcPts val="0"/>
              </a:spcBef>
              <a:buFont typeface="Arial"/>
              <a:buChar char="•"/>
              <a:defRPr sz="24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0"/>
              </a:spcBef>
              <a:buFont typeface="Courier New" charset="0"/>
              <a:buChar char="o"/>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0"/>
              </a:spcBef>
              <a:buFont typeface="Wingdings" charset="2"/>
              <a:buChar char="§"/>
              <a:defRPr sz="24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defTabSz="403225">
              <a:buFont typeface="Arial"/>
              <a:buNone/>
            </a:pPr>
            <a:r>
              <a:rPr lang="en" sz="1200" dirty="0">
                <a:latin typeface="Consolas"/>
                <a:ea typeface="Consolas"/>
                <a:cs typeface="Consolas"/>
                <a:sym typeface="Consolas"/>
              </a:rPr>
              <a:t>public class CS15App {</a:t>
            </a:r>
          </a:p>
          <a:p>
            <a:pPr defTabSz="403225">
              <a:buFont typeface="Arial"/>
              <a:buNone/>
            </a:pPr>
            <a:endParaRPr lang="en" sz="1200" dirty="0">
              <a:latin typeface="Consolas"/>
              <a:ea typeface="Consolas"/>
              <a:cs typeface="Consolas"/>
              <a:sym typeface="Consolas"/>
            </a:endParaRPr>
          </a:p>
          <a:p>
            <a:pPr defTabSz="403225">
              <a:buClr>
                <a:schemeClr val="dk1"/>
              </a:buClr>
              <a:buSzPct val="78571"/>
              <a:buFont typeface="Arial"/>
              <a:buNone/>
            </a:pPr>
            <a:r>
              <a:rPr lang="en" sz="1200" dirty="0">
                <a:latin typeface="Consolas"/>
                <a:ea typeface="Consolas"/>
                <a:cs typeface="Consolas"/>
                <a:sym typeface="Consolas"/>
              </a:rPr>
              <a:t>	private CS15Professor _</a:t>
            </a:r>
            <a:r>
              <a:rPr lang="en" sz="1200" dirty="0" err="1">
                <a:latin typeface="Consolas"/>
                <a:ea typeface="Consolas"/>
                <a:cs typeface="Consolas"/>
                <a:sym typeface="Consolas"/>
              </a:rPr>
              <a:t>andy</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private </a:t>
            </a:r>
            <a:r>
              <a:rPr lang="en" sz="1200" dirty="0" err="1">
                <a:latin typeface="Consolas"/>
                <a:ea typeface="Consolas"/>
                <a:cs typeface="Consolas"/>
                <a:sym typeface="Consolas"/>
              </a:rPr>
              <a:t>HeadTA</a:t>
            </a:r>
            <a:r>
              <a:rPr lang="en" sz="1200" dirty="0">
                <a:latin typeface="Consolas"/>
                <a:ea typeface="Consolas"/>
                <a:cs typeface="Consolas"/>
                <a:sym typeface="Consolas"/>
              </a:rPr>
              <a:t> _</a:t>
            </a:r>
            <a:r>
              <a:rPr lang="en-US" sz="1200" dirty="0" err="1">
                <a:latin typeface="Consolas"/>
                <a:ea typeface="Consolas"/>
                <a:cs typeface="Consolas"/>
                <a:sym typeface="Consolas"/>
              </a:rPr>
              <a:t>julie</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private </a:t>
            </a:r>
            <a:r>
              <a:rPr lang="en" sz="1200" dirty="0" err="1">
                <a:latin typeface="Consolas"/>
                <a:ea typeface="Consolas"/>
                <a:cs typeface="Consolas"/>
                <a:sym typeface="Consolas"/>
              </a:rPr>
              <a:t>HeadTA</a:t>
            </a:r>
            <a:r>
              <a:rPr lang="en" sz="1200" dirty="0">
                <a:latin typeface="Consolas"/>
                <a:ea typeface="Consolas"/>
                <a:cs typeface="Consolas"/>
                <a:sym typeface="Consolas"/>
              </a:rPr>
              <a:t> _</a:t>
            </a:r>
            <a:r>
              <a:rPr lang="en-US" sz="1200" dirty="0">
                <a:latin typeface="Consolas"/>
                <a:ea typeface="Consolas"/>
                <a:cs typeface="Consolas"/>
                <a:sym typeface="Consolas"/>
              </a:rPr>
              <a:t>angel</a:t>
            </a:r>
            <a:r>
              <a:rPr lang="en" sz="1200" dirty="0">
                <a:latin typeface="Consolas"/>
                <a:ea typeface="Consolas"/>
                <a:cs typeface="Consolas"/>
                <a:sym typeface="Consolas"/>
              </a:rPr>
              <a:t>;</a:t>
            </a:r>
          </a:p>
          <a:p>
            <a:pPr defTabSz="403225">
              <a:buFont typeface="Arial"/>
              <a:buNone/>
            </a:pPr>
            <a:r>
              <a:rPr lang="en" sz="1200" dirty="0">
                <a:latin typeface="Consolas"/>
                <a:ea typeface="Consolas"/>
                <a:cs typeface="Consolas"/>
                <a:sym typeface="Consolas"/>
              </a:rPr>
              <a:t>	private </a:t>
            </a:r>
            <a:r>
              <a:rPr lang="en" sz="1200" dirty="0" err="1">
                <a:latin typeface="Consolas"/>
                <a:ea typeface="Consolas"/>
                <a:cs typeface="Consolas"/>
                <a:sym typeface="Consolas"/>
              </a:rPr>
              <a:t>HeadTA</a:t>
            </a:r>
            <a:r>
              <a:rPr lang="en" sz="1200" dirty="0">
                <a:latin typeface="Consolas"/>
                <a:ea typeface="Consolas"/>
                <a:cs typeface="Consolas"/>
                <a:sym typeface="Consolas"/>
              </a:rPr>
              <a:t> _</a:t>
            </a:r>
            <a:r>
              <a:rPr lang="en-US" sz="1200" dirty="0" err="1">
                <a:latin typeface="Consolas"/>
                <a:ea typeface="Consolas"/>
                <a:cs typeface="Consolas"/>
                <a:sym typeface="Consolas"/>
              </a:rPr>
              <a:t>noah</a:t>
            </a:r>
            <a:r>
              <a:rPr lang="en" sz="1200" dirty="0">
                <a:latin typeface="Consolas"/>
                <a:ea typeface="Consolas"/>
                <a:cs typeface="Consolas"/>
                <a:sym typeface="Consolas"/>
              </a:rPr>
              <a:t>;</a:t>
            </a:r>
            <a:endParaRPr lang="en-US" sz="1200" dirty="0">
              <a:latin typeface="Consolas"/>
              <a:ea typeface="Consolas"/>
              <a:cs typeface="Consolas"/>
              <a:sym typeface="Consolas"/>
            </a:endParaRPr>
          </a:p>
          <a:p>
            <a:pPr defTabSz="403225">
              <a:buFont typeface="Arial"/>
              <a:buNone/>
            </a:pPr>
            <a:r>
              <a:rPr lang="en-US" sz="1200" dirty="0">
                <a:latin typeface="Consolas"/>
                <a:ea typeface="Consolas"/>
                <a:cs typeface="Consolas"/>
                <a:sym typeface="Consolas"/>
              </a:rPr>
              <a:t>	private </a:t>
            </a:r>
            <a:r>
              <a:rPr lang="en-US" sz="1200" dirty="0" err="1">
                <a:latin typeface="Consolas"/>
                <a:ea typeface="Consolas"/>
                <a:cs typeface="Consolas"/>
                <a:sym typeface="Consolas"/>
              </a:rPr>
              <a:t>HeadTA</a:t>
            </a:r>
            <a:r>
              <a:rPr lang="en-US" sz="1200" dirty="0">
                <a:latin typeface="Consolas"/>
                <a:ea typeface="Consolas"/>
                <a:cs typeface="Consolas"/>
                <a:sym typeface="Consolas"/>
              </a:rPr>
              <a:t> _</a:t>
            </a:r>
            <a:r>
              <a:rPr lang="en-US" sz="1200" dirty="0" err="1">
                <a:latin typeface="Consolas"/>
                <a:ea typeface="Consolas"/>
                <a:cs typeface="Consolas"/>
                <a:sym typeface="Consolas"/>
              </a:rPr>
              <a:t>taylor</a:t>
            </a:r>
            <a:r>
              <a:rPr lang="en-US" sz="1200" dirty="0">
                <a:latin typeface="Consolas"/>
                <a:ea typeface="Consolas"/>
                <a:cs typeface="Consolas"/>
                <a:sym typeface="Consolas"/>
              </a:rPr>
              <a:t>;</a:t>
            </a:r>
          </a:p>
          <a:p>
            <a:pPr defTabSz="403225">
              <a:buFont typeface="Arial"/>
              <a:buNone/>
            </a:pPr>
            <a:r>
              <a:rPr lang="en-US" sz="1200" dirty="0">
                <a:latin typeface="Consolas"/>
                <a:ea typeface="Consolas"/>
                <a:cs typeface="Consolas"/>
                <a:sym typeface="Consolas"/>
              </a:rPr>
              <a:t>	private </a:t>
            </a:r>
            <a:r>
              <a:rPr lang="en-US" sz="1200" dirty="0" err="1">
                <a:latin typeface="Consolas"/>
                <a:ea typeface="Consolas"/>
                <a:cs typeface="Consolas"/>
                <a:sym typeface="Consolas"/>
              </a:rPr>
              <a:t>HeadTA</a:t>
            </a:r>
            <a:r>
              <a:rPr lang="en-US" sz="1200" dirty="0">
                <a:latin typeface="Consolas"/>
                <a:ea typeface="Consolas"/>
                <a:cs typeface="Consolas"/>
                <a:sym typeface="Consolas"/>
              </a:rPr>
              <a:t> _</a:t>
            </a:r>
            <a:r>
              <a:rPr lang="en-US" sz="1200" dirty="0" err="1">
                <a:latin typeface="Consolas"/>
                <a:ea typeface="Consolas"/>
                <a:cs typeface="Consolas"/>
                <a:sym typeface="Consolas"/>
              </a:rPr>
              <a:t>lucy</a:t>
            </a:r>
            <a:r>
              <a:rPr lang="en-US" sz="1200" dirty="0">
                <a:latin typeface="Consolas"/>
                <a:ea typeface="Consolas"/>
                <a:cs typeface="Consolas"/>
                <a:sym typeface="Consolas"/>
              </a:rPr>
              <a:t>;</a:t>
            </a:r>
            <a:endParaRPr lang="en" sz="1200" dirty="0">
              <a:latin typeface="Consolas"/>
              <a:ea typeface="Consolas"/>
              <a:cs typeface="Consolas"/>
              <a:sym typeface="Consolas"/>
            </a:endParaRPr>
          </a:p>
          <a:p>
            <a:pPr defTabSz="403225">
              <a:buFont typeface="Arial"/>
              <a:buNone/>
            </a:pPr>
            <a:endParaRPr lang="en" sz="1200" dirty="0">
              <a:latin typeface="Consolas"/>
              <a:ea typeface="Consolas"/>
              <a:cs typeface="Consolas"/>
              <a:sym typeface="Consolas"/>
            </a:endParaRPr>
          </a:p>
          <a:p>
            <a:pPr defTabSz="403225">
              <a:buFont typeface="Arial"/>
              <a:buNone/>
            </a:pPr>
            <a:r>
              <a:rPr lang="en" sz="1200" dirty="0">
                <a:latin typeface="Consolas"/>
                <a:ea typeface="Consolas"/>
                <a:cs typeface="Consolas"/>
                <a:sym typeface="Consolas"/>
              </a:rPr>
              <a:t>	public CS15App() {</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julie</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a:latin typeface="Consolas"/>
                <a:ea typeface="Consolas"/>
                <a:cs typeface="Consolas"/>
                <a:sym typeface="Consolas"/>
              </a:rPr>
              <a:t>angel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noah</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taylor</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p>
          <a:p>
            <a:pPr defTabSz="403225">
              <a:buClr>
                <a:schemeClr val="dk1"/>
              </a:buClr>
              <a:buSzPct val="78571"/>
              <a:buFont typeface="Arial"/>
              <a:buNone/>
            </a:pPr>
            <a:r>
              <a:rPr lang="en" sz="1200" dirty="0">
                <a:latin typeface="Consolas"/>
                <a:ea typeface="Consolas"/>
                <a:cs typeface="Consolas"/>
                <a:sym typeface="Consolas"/>
              </a:rPr>
              <a:t>		_</a:t>
            </a:r>
            <a:r>
              <a:rPr lang="en-US" sz="1200" dirty="0" err="1">
                <a:latin typeface="Consolas"/>
                <a:ea typeface="Consolas"/>
                <a:cs typeface="Consolas"/>
                <a:sym typeface="Consolas"/>
              </a:rPr>
              <a:t>lucy</a:t>
            </a:r>
            <a:r>
              <a:rPr lang="en-US" sz="1200" dirty="0">
                <a:latin typeface="Consolas"/>
                <a:ea typeface="Consolas"/>
                <a:cs typeface="Consolas"/>
                <a:sym typeface="Consolas"/>
              </a:rPr>
              <a:t> </a:t>
            </a:r>
            <a:r>
              <a:rPr lang="en" sz="1200" dirty="0">
                <a:latin typeface="Consolas"/>
                <a:ea typeface="Consolas"/>
                <a:cs typeface="Consolas"/>
                <a:sym typeface="Consolas"/>
              </a:rPr>
              <a:t>= new </a:t>
            </a:r>
            <a:r>
              <a:rPr lang="en" sz="1200" dirty="0" err="1">
                <a:latin typeface="Consolas"/>
                <a:ea typeface="Consolas"/>
                <a:cs typeface="Consolas"/>
                <a:sym typeface="Consolas"/>
              </a:rPr>
              <a:t>HeadTA</a:t>
            </a:r>
            <a:r>
              <a:rPr lang="en" sz="1200" dirty="0">
                <a:latin typeface="Consolas"/>
                <a:ea typeface="Consolas"/>
                <a:cs typeface="Consolas"/>
                <a:sym typeface="Consolas"/>
              </a:rPr>
              <a:t>();</a:t>
            </a:r>
            <a:endParaRPr lang="en-US" sz="1200" dirty="0">
              <a:latin typeface="Consolas"/>
              <a:ea typeface="Consolas"/>
              <a:cs typeface="Consolas"/>
              <a:sym typeface="Consolas"/>
            </a:endParaRPr>
          </a:p>
          <a:p>
            <a:pPr defTabSz="403225">
              <a:buClr>
                <a:schemeClr val="dk1"/>
              </a:buClr>
              <a:buSzPct val="78571"/>
              <a:buFont typeface="Arial"/>
              <a:buNone/>
            </a:pPr>
            <a:r>
              <a:rPr lang="en-US" sz="1200" dirty="0">
                <a:latin typeface="Consolas"/>
                <a:ea typeface="Consolas"/>
                <a:cs typeface="Consolas"/>
                <a:sym typeface="Consolas"/>
              </a:rPr>
              <a:t>		</a:t>
            </a:r>
            <a:r>
              <a:rPr lang="en" sz="1200" dirty="0">
                <a:latin typeface="Consolas"/>
                <a:ea typeface="Consolas"/>
                <a:cs typeface="Consolas"/>
                <a:sym typeface="Consolas"/>
              </a:rPr>
              <a:t>_</a:t>
            </a:r>
            <a:r>
              <a:rPr lang="en" sz="1200" dirty="0" err="1">
                <a:latin typeface="Consolas"/>
                <a:ea typeface="Consolas"/>
                <a:cs typeface="Consolas"/>
                <a:sym typeface="Consolas"/>
              </a:rPr>
              <a:t>andy</a:t>
            </a:r>
            <a:r>
              <a:rPr lang="en" sz="1200" dirty="0">
                <a:latin typeface="Consolas"/>
                <a:ea typeface="Consolas"/>
                <a:cs typeface="Consolas"/>
                <a:sym typeface="Consolas"/>
              </a:rPr>
              <a:t> = new CS15Professor(_</a:t>
            </a:r>
            <a:r>
              <a:rPr lang="en-US" sz="1200" dirty="0" err="1">
                <a:latin typeface="Consolas"/>
                <a:ea typeface="Consolas"/>
                <a:cs typeface="Consolas"/>
                <a:sym typeface="Consolas"/>
              </a:rPr>
              <a:t>julie</a:t>
            </a:r>
            <a:r>
              <a:rPr lang="en" sz="1200" dirty="0">
                <a:latin typeface="Consolas"/>
                <a:ea typeface="Consolas"/>
                <a:cs typeface="Consolas"/>
                <a:sym typeface="Consolas"/>
              </a:rPr>
              <a:t>,</a:t>
            </a:r>
          </a:p>
          <a:p>
            <a:pPr marL="914400" indent="457200" defTabSz="403225">
              <a:buFont typeface="Arial"/>
              <a:buNone/>
            </a:pPr>
            <a:r>
              <a:rPr lang="en" sz="1200" dirty="0">
                <a:latin typeface="Consolas"/>
                <a:ea typeface="Consolas"/>
                <a:cs typeface="Consolas"/>
                <a:sym typeface="Consolas"/>
              </a:rPr>
              <a:t>_</a:t>
            </a:r>
            <a:r>
              <a:rPr lang="en-US" sz="1200" dirty="0">
                <a:latin typeface="Consolas"/>
                <a:ea typeface="Consolas"/>
                <a:cs typeface="Consolas"/>
                <a:sym typeface="Consolas"/>
              </a:rPr>
              <a:t>angel</a:t>
            </a:r>
            <a:r>
              <a:rPr lang="en" sz="1200" dirty="0">
                <a:latin typeface="Consolas"/>
                <a:ea typeface="Consolas"/>
                <a:cs typeface="Consolas"/>
                <a:sym typeface="Consolas"/>
              </a:rPr>
              <a:t>, _</a:t>
            </a:r>
            <a:r>
              <a:rPr lang="en-US" sz="1200" dirty="0" err="1">
                <a:latin typeface="Consolas"/>
                <a:ea typeface="Consolas"/>
                <a:cs typeface="Consolas"/>
                <a:sym typeface="Consolas"/>
              </a:rPr>
              <a:t>noah</a:t>
            </a:r>
            <a:r>
              <a:rPr lang="en-US" sz="1200" dirty="0">
                <a:latin typeface="Consolas"/>
                <a:ea typeface="Consolas"/>
                <a:cs typeface="Consolas"/>
                <a:sym typeface="Consolas"/>
              </a:rPr>
              <a:t>, _</a:t>
            </a:r>
            <a:r>
              <a:rPr lang="en-US" sz="1200" dirty="0" err="1">
                <a:latin typeface="Consolas"/>
                <a:ea typeface="Consolas"/>
                <a:cs typeface="Consolas"/>
                <a:sym typeface="Consolas"/>
              </a:rPr>
              <a:t>taylor</a:t>
            </a:r>
            <a:r>
              <a:rPr lang="en-US" sz="1200" dirty="0">
                <a:latin typeface="Consolas"/>
                <a:ea typeface="Consolas"/>
                <a:cs typeface="Consolas"/>
                <a:sym typeface="Consolas"/>
              </a:rPr>
              <a:t>, 		 _</a:t>
            </a:r>
            <a:r>
              <a:rPr lang="en-US" sz="1200" dirty="0" err="1">
                <a:latin typeface="Consolas"/>
                <a:ea typeface="Consolas"/>
                <a:cs typeface="Consolas"/>
                <a:sym typeface="Consolas"/>
              </a:rPr>
              <a:t>lucy</a:t>
            </a:r>
            <a:r>
              <a:rPr lang="en" sz="1200" dirty="0">
                <a:latin typeface="Consolas"/>
                <a:ea typeface="Consolas"/>
                <a:cs typeface="Consolas"/>
                <a:sym typeface="Consolas"/>
              </a:rPr>
              <a:t>);</a:t>
            </a:r>
          </a:p>
          <a:p>
            <a:pPr marL="914400" indent="457200" defTabSz="403225">
              <a:buFont typeface="Arial"/>
              <a:buNone/>
            </a:pPr>
            <a:endParaRPr lang="en" sz="1200" dirty="0">
              <a:latin typeface="Consolas"/>
              <a:ea typeface="Consolas"/>
              <a:cs typeface="Consolas"/>
              <a:sym typeface="Consolas"/>
            </a:endParaRPr>
          </a:p>
          <a:p>
            <a:pPr lvl="0" defTabSz="403225">
              <a:buClr>
                <a:schemeClr val="dk1"/>
              </a:buClr>
              <a:buSzPct val="78571"/>
              <a:buNone/>
            </a:pPr>
            <a:r>
              <a:rPr lang="x-none" sz="1200">
                <a:latin typeface="Consolas"/>
                <a:ea typeface="Consolas"/>
                <a:cs typeface="Consolas"/>
                <a:sym typeface="Consolas"/>
              </a:rPr>
              <a:t>	</a:t>
            </a:r>
            <a:r>
              <a:rPr lang="en-US" sz="1200" dirty="0">
                <a:latin typeface="Consolas"/>
                <a:ea typeface="Consolas"/>
                <a:cs typeface="Consolas"/>
                <a:sym typeface="Consolas"/>
              </a:rPr>
              <a:t>	</a:t>
            </a:r>
            <a:r>
              <a:rPr lang="x-none" sz="1200" b="1">
                <a:solidFill>
                  <a:srgbClr val="FF0000"/>
                </a:solidFill>
                <a:latin typeface="Consolas"/>
                <a:ea typeface="Consolas"/>
                <a:cs typeface="Consolas"/>
                <a:sym typeface="Consolas"/>
              </a:rPr>
              <a:t>_</a:t>
            </a:r>
            <a:r>
              <a:rPr lang="en-US" sz="1200" b="1" dirty="0" err="1">
                <a:solidFill>
                  <a:srgbClr val="FF0000"/>
                </a:solidFill>
                <a:latin typeface="Consolas"/>
                <a:ea typeface="Consolas"/>
                <a:cs typeface="Consolas"/>
                <a:sym typeface="Consolas"/>
              </a:rPr>
              <a:t>julie</a:t>
            </a:r>
            <a:r>
              <a:rPr lang="x-none" sz="1200" b="1">
                <a:solidFill>
                  <a:srgbClr val="FF0000"/>
                </a:solidFill>
                <a:latin typeface="Consolas"/>
                <a:ea typeface="Consolas"/>
                <a:cs typeface="Consolas"/>
                <a:sym typeface="Consolas"/>
              </a:rPr>
              <a:t>.setProf(_andy);</a:t>
            </a:r>
          </a:p>
          <a:p>
            <a:pPr lvl="0" defTabSz="403225">
              <a:buClr>
                <a:schemeClr val="dk1"/>
              </a:buClr>
              <a:buSzPct val="78571"/>
              <a:buNone/>
            </a:pPr>
            <a:r>
              <a:rPr lang="x-none" sz="1200" b="1">
                <a:solidFill>
                  <a:srgbClr val="FF0000"/>
                </a:solidFill>
                <a:latin typeface="Consolas"/>
                <a:ea typeface="Consolas"/>
                <a:cs typeface="Consolas"/>
                <a:sym typeface="Consolas"/>
              </a:rPr>
              <a:t>		_</a:t>
            </a:r>
            <a:r>
              <a:rPr lang="en-US" sz="1200" b="1" dirty="0">
                <a:solidFill>
                  <a:srgbClr val="FF0000"/>
                </a:solidFill>
                <a:latin typeface="Consolas"/>
                <a:ea typeface="Consolas"/>
                <a:cs typeface="Consolas"/>
                <a:sym typeface="Consolas"/>
              </a:rPr>
              <a:t>angel</a:t>
            </a:r>
            <a:r>
              <a:rPr lang="x-none" sz="1200" b="1">
                <a:solidFill>
                  <a:srgbClr val="FF0000"/>
                </a:solidFill>
                <a:latin typeface="Consolas"/>
                <a:ea typeface="Consolas"/>
                <a:cs typeface="Consolas"/>
                <a:sym typeface="Consolas"/>
              </a:rPr>
              <a:t>.setProf(_andy);</a:t>
            </a:r>
          </a:p>
          <a:p>
            <a:pPr lvl="0" defTabSz="403225">
              <a:buClr>
                <a:schemeClr val="dk1"/>
              </a:buClr>
              <a:buSzPct val="78571"/>
              <a:buNone/>
            </a:pPr>
            <a:r>
              <a:rPr lang="x-none" sz="1200" b="1">
                <a:solidFill>
                  <a:srgbClr val="FF0000"/>
                </a:solidFill>
                <a:latin typeface="Consolas"/>
                <a:ea typeface="Consolas"/>
                <a:cs typeface="Consolas"/>
                <a:sym typeface="Consolas"/>
              </a:rPr>
              <a:t>		_</a:t>
            </a:r>
            <a:r>
              <a:rPr lang="en-US" sz="1200" b="1" dirty="0" err="1">
                <a:solidFill>
                  <a:srgbClr val="FF0000"/>
                </a:solidFill>
                <a:latin typeface="Consolas"/>
                <a:ea typeface="Consolas"/>
                <a:cs typeface="Consolas"/>
                <a:sym typeface="Consolas"/>
              </a:rPr>
              <a:t>noah</a:t>
            </a:r>
            <a:r>
              <a:rPr lang="x-none" sz="1200" b="1">
                <a:solidFill>
                  <a:srgbClr val="FF0000"/>
                </a:solidFill>
                <a:latin typeface="Consolas"/>
                <a:ea typeface="Consolas"/>
                <a:cs typeface="Consolas"/>
                <a:sym typeface="Consolas"/>
              </a:rPr>
              <a:t>.setProf(_andy);</a:t>
            </a:r>
          </a:p>
          <a:p>
            <a:pPr lvl="0" defTabSz="403225">
              <a:buClr>
                <a:schemeClr val="dk1"/>
              </a:buClr>
              <a:buSzPct val="78571"/>
              <a:buNone/>
            </a:pPr>
            <a:r>
              <a:rPr lang="x-none" sz="1200" b="1">
                <a:solidFill>
                  <a:srgbClr val="FF0000"/>
                </a:solidFill>
                <a:latin typeface="Consolas"/>
                <a:ea typeface="Consolas"/>
                <a:cs typeface="Consolas"/>
                <a:sym typeface="Consolas"/>
              </a:rPr>
              <a:t>		_</a:t>
            </a:r>
            <a:r>
              <a:rPr lang="en-US" sz="1200" b="1" dirty="0" err="1">
                <a:solidFill>
                  <a:srgbClr val="FF0000"/>
                </a:solidFill>
                <a:latin typeface="Consolas"/>
                <a:ea typeface="Consolas"/>
                <a:cs typeface="Consolas"/>
                <a:sym typeface="Consolas"/>
              </a:rPr>
              <a:t>taylor</a:t>
            </a:r>
            <a:r>
              <a:rPr lang="x-none" sz="1200" b="1">
                <a:solidFill>
                  <a:srgbClr val="FF0000"/>
                </a:solidFill>
                <a:latin typeface="Consolas"/>
                <a:ea typeface="Consolas"/>
                <a:cs typeface="Consolas"/>
                <a:sym typeface="Consolas"/>
              </a:rPr>
              <a:t>.setProf(_andy);</a:t>
            </a:r>
            <a:endParaRPr lang="en-US" sz="1200" b="1" dirty="0">
              <a:solidFill>
                <a:srgbClr val="FF0000"/>
              </a:solidFill>
              <a:latin typeface="Consolas"/>
              <a:ea typeface="Consolas"/>
              <a:cs typeface="Consolas"/>
              <a:sym typeface="Consolas"/>
            </a:endParaRPr>
          </a:p>
          <a:p>
            <a:pPr lvl="0" defTabSz="403225">
              <a:buClr>
                <a:schemeClr val="dk1"/>
              </a:buClr>
              <a:buSzPct val="78571"/>
              <a:buNone/>
            </a:pPr>
            <a:r>
              <a:rPr lang="en-US" sz="1200" b="1" dirty="0">
                <a:solidFill>
                  <a:srgbClr val="FF0000"/>
                </a:solidFill>
                <a:latin typeface="Consolas"/>
                <a:ea typeface="Consolas"/>
                <a:cs typeface="Consolas"/>
                <a:sym typeface="Consolas"/>
              </a:rPr>
              <a:t>		</a:t>
            </a:r>
            <a:r>
              <a:rPr lang="x-none" sz="1200" b="1">
                <a:solidFill>
                  <a:srgbClr val="FF0000"/>
                </a:solidFill>
                <a:latin typeface="Consolas"/>
                <a:ea typeface="Consolas"/>
                <a:cs typeface="Consolas"/>
                <a:sym typeface="Consolas"/>
              </a:rPr>
              <a:t>_</a:t>
            </a:r>
            <a:r>
              <a:rPr lang="en-US" sz="1200" b="1" dirty="0" err="1">
                <a:solidFill>
                  <a:srgbClr val="FF0000"/>
                </a:solidFill>
                <a:latin typeface="Consolas"/>
                <a:ea typeface="Consolas"/>
                <a:cs typeface="Consolas"/>
                <a:sym typeface="Consolas"/>
              </a:rPr>
              <a:t>lucy</a:t>
            </a:r>
            <a:r>
              <a:rPr lang="x-none" sz="1200" b="1">
                <a:solidFill>
                  <a:srgbClr val="FF0000"/>
                </a:solidFill>
                <a:latin typeface="Consolas"/>
                <a:ea typeface="Consolas"/>
                <a:cs typeface="Consolas"/>
                <a:sym typeface="Consolas"/>
              </a:rPr>
              <a:t>.setProf(_andy);</a:t>
            </a:r>
            <a:endParaRPr lang="en" sz="1200" dirty="0">
              <a:latin typeface="Consolas"/>
              <a:ea typeface="Consolas"/>
              <a:cs typeface="Consolas"/>
              <a:sym typeface="Consolas"/>
            </a:endParaRPr>
          </a:p>
          <a:p>
            <a:pPr defTabSz="403225">
              <a:buFont typeface="Arial"/>
              <a:buNone/>
            </a:pPr>
            <a:r>
              <a:rPr lang="en" sz="1200" dirty="0">
                <a:solidFill>
                  <a:srgbClr val="000000"/>
                </a:solidFill>
                <a:latin typeface="Consolas"/>
                <a:ea typeface="Consolas"/>
                <a:cs typeface="Consolas"/>
                <a:sym typeface="Consolas"/>
              </a:rPr>
              <a:t>	}</a:t>
            </a:r>
          </a:p>
          <a:p>
            <a:pPr defTabSz="403225">
              <a:buFont typeface="Arial"/>
              <a:buNone/>
            </a:pPr>
            <a:r>
              <a:rPr lang="en" sz="1200" dirty="0">
                <a:latin typeface="Consolas"/>
                <a:ea typeface="Consolas"/>
                <a:cs typeface="Consolas"/>
                <a:sym typeface="Consolas"/>
              </a:rPr>
              <a:t>}</a:t>
            </a:r>
          </a:p>
        </p:txBody>
      </p:sp>
      <p:sp>
        <p:nvSpPr>
          <p:cNvPr id="12" name="Title 1">
            <a:extLst>
              <a:ext uri="{FF2B5EF4-FFF2-40B4-BE49-F238E27FC236}">
                <a16:creationId xmlns:a16="http://schemas.microsoft.com/office/drawing/2014/main" id="{B9BA12F3-1ACB-0C46-9C6B-3785EF2D4D67}"/>
              </a:ext>
            </a:extLst>
          </p:cNvPr>
          <p:cNvSpPr>
            <a:spLocks noGrp="1"/>
          </p:cNvSpPr>
          <p:nvPr>
            <p:ph type="title"/>
          </p:nvPr>
        </p:nvSpPr>
        <p:spPr>
          <a:xfrm>
            <a:off x="449572" y="-121708"/>
            <a:ext cx="8229600" cy="857250"/>
          </a:xfrm>
        </p:spPr>
        <p:txBody>
          <a:bodyPr/>
          <a:lstStyle/>
          <a:p>
            <a:r>
              <a:rPr lang="en-US" dirty="0"/>
              <a:t>More Associations (4/5)</a:t>
            </a:r>
          </a:p>
        </p:txBody>
      </p:sp>
    </p:spTree>
    <p:extLst>
      <p:ext uri="{BB962C8B-B14F-4D97-AF65-F5344CB8AC3E}">
        <p14:creationId xmlns:p14="http://schemas.microsoft.com/office/powerpoint/2010/main" val="188712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fade">
                                      <p:cBhvr>
                                        <p:cTn id="28" dur="500"/>
                                        <p:tgtEl>
                                          <p:spTgt spid="7">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animEffect transition="in" filter="fade">
                                      <p:cBhvr>
                                        <p:cTn id="31" dur="500"/>
                                        <p:tgtEl>
                                          <p:spTgt spid="7">
                                            <p:txEl>
                                              <p:pRg st="11" end="1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2" end="12"/>
                                            </p:txEl>
                                          </p:spTgt>
                                        </p:tgtEl>
                                        <p:attrNameLst>
                                          <p:attrName>style.visibility</p:attrName>
                                        </p:attrNameLst>
                                      </p:cBhvr>
                                      <p:to>
                                        <p:strVal val="visible"/>
                                      </p:to>
                                    </p:set>
                                    <p:animEffect transition="in" filter="fade">
                                      <p:cBhvr>
                                        <p:cTn id="34" dur="500"/>
                                        <p:tgtEl>
                                          <p:spTgt spid="7">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animEffect transition="in" filter="fade">
                                      <p:cBhvr>
                                        <p:cTn id="37" dur="500"/>
                                        <p:tgtEl>
                                          <p:spTgt spid="7">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14" end="14"/>
                                            </p:txEl>
                                          </p:spTgt>
                                        </p:tgtEl>
                                        <p:attrNameLst>
                                          <p:attrName>style.visibility</p:attrName>
                                        </p:attrNameLst>
                                      </p:cBhvr>
                                      <p:to>
                                        <p:strVal val="visible"/>
                                      </p:to>
                                    </p:set>
                                    <p:animEffect transition="in" filter="fade">
                                      <p:cBhvr>
                                        <p:cTn id="40" dur="500"/>
                                        <p:tgtEl>
                                          <p:spTgt spid="7">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animEffect transition="in" filter="fade">
                                      <p:cBhvr>
                                        <p:cTn id="43" dur="500"/>
                                        <p:tgtEl>
                                          <p:spTgt spid="7">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6" end="16"/>
                                            </p:txEl>
                                          </p:spTgt>
                                        </p:tgtEl>
                                        <p:attrNameLst>
                                          <p:attrName>style.visibility</p:attrName>
                                        </p:attrNameLst>
                                      </p:cBhvr>
                                      <p:to>
                                        <p:strVal val="visible"/>
                                      </p:to>
                                    </p:set>
                                    <p:animEffect transition="in" filter="fade">
                                      <p:cBhvr>
                                        <p:cTn id="46" dur="500"/>
                                        <p:tgtEl>
                                          <p:spTgt spid="7">
                                            <p:txEl>
                                              <p:pRg st="16" end="1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8" end="18"/>
                                            </p:txEl>
                                          </p:spTgt>
                                        </p:tgtEl>
                                        <p:attrNameLst>
                                          <p:attrName>style.visibility</p:attrName>
                                        </p:attrNameLst>
                                      </p:cBhvr>
                                      <p:to>
                                        <p:strVal val="visible"/>
                                      </p:to>
                                    </p:set>
                                    <p:animEffect transition="in" filter="fade">
                                      <p:cBhvr>
                                        <p:cTn id="49" dur="500"/>
                                        <p:tgtEl>
                                          <p:spTgt spid="7">
                                            <p:txEl>
                                              <p:pRg st="18" end="1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9" end="19"/>
                                            </p:txEl>
                                          </p:spTgt>
                                        </p:tgtEl>
                                        <p:attrNameLst>
                                          <p:attrName>style.visibility</p:attrName>
                                        </p:attrNameLst>
                                      </p:cBhvr>
                                      <p:to>
                                        <p:strVal val="visible"/>
                                      </p:to>
                                    </p:set>
                                    <p:animEffect transition="in" filter="fade">
                                      <p:cBhvr>
                                        <p:cTn id="52" dur="500"/>
                                        <p:tgtEl>
                                          <p:spTgt spid="7">
                                            <p:txEl>
                                              <p:pRg st="19" end="1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500"/>
                                        <p:tgtEl>
                                          <p:spTgt spid="7">
                                            <p:txEl>
                                              <p:pRg st="20" end="2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21" end="21"/>
                                            </p:txEl>
                                          </p:spTgt>
                                        </p:tgtEl>
                                        <p:attrNameLst>
                                          <p:attrName>style.visibility</p:attrName>
                                        </p:attrNameLst>
                                      </p:cBhvr>
                                      <p:to>
                                        <p:strVal val="visible"/>
                                      </p:to>
                                    </p:set>
                                    <p:animEffect transition="in" filter="fade">
                                      <p:cBhvr>
                                        <p:cTn id="58" dur="500"/>
                                        <p:tgtEl>
                                          <p:spTgt spid="7">
                                            <p:txEl>
                                              <p:pRg st="21" end="2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22" end="22"/>
                                            </p:txEl>
                                          </p:spTgt>
                                        </p:tgtEl>
                                        <p:attrNameLst>
                                          <p:attrName>style.visibility</p:attrName>
                                        </p:attrNameLst>
                                      </p:cBhvr>
                                      <p:to>
                                        <p:strVal val="visible"/>
                                      </p:to>
                                    </p:set>
                                    <p:animEffect transition="in" filter="fade">
                                      <p:cBhvr>
                                        <p:cTn id="61" dur="500"/>
                                        <p:tgtEl>
                                          <p:spTgt spid="7">
                                            <p:txEl>
                                              <p:pRg st="22" end="2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xEl>
                                              <p:pRg st="0" end="0"/>
                                            </p:txEl>
                                          </p:spTgt>
                                        </p:tgtEl>
                                        <p:attrNameLst>
                                          <p:attrName>style.visibility</p:attrName>
                                        </p:attrNameLst>
                                      </p:cBhvr>
                                      <p:to>
                                        <p:strVal val="visible"/>
                                      </p:to>
                                    </p:set>
                                    <p:animEffect transition="in" filter="fade">
                                      <p:cBhvr>
                                        <p:cTn id="66"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40" name="Shape 40"/>
          <p:cNvSpPr txBox="1">
            <a:spLocks noGrp="1"/>
          </p:cNvSpPr>
          <p:nvPr>
            <p:ph type="title"/>
          </p:nvPr>
        </p:nvSpPr>
        <p:spPr>
          <a:xfrm>
            <a:off x="457200" y="288741"/>
            <a:ext cx="8229600" cy="669384"/>
          </a:xfrm>
          <a:prstGeom prst="rect">
            <a:avLst/>
          </a:prstGeom>
        </p:spPr>
        <p:txBody>
          <a:bodyPr lIns="91425" tIns="91425" rIns="91425" bIns="91425" anchor="b" anchorCtr="0">
            <a:spAutoFit/>
          </a:bodyPr>
          <a:lstStyle/>
          <a:p>
            <a:pPr lvl="0" rtl="0">
              <a:spcBef>
                <a:spcPts val="0"/>
              </a:spcBef>
              <a:buNone/>
            </a:pPr>
            <a:r>
              <a:rPr lang="x-none" sz="3500" dirty="0"/>
              <a:t>Review: Parameters and Arguments</a:t>
            </a:r>
            <a:endParaRPr lang="en" sz="3500" dirty="0"/>
          </a:p>
        </p:txBody>
      </p:sp>
      <p:sp>
        <p:nvSpPr>
          <p:cNvPr id="39" name="Shape 39"/>
          <p:cNvSpPr txBox="1">
            <a:spLocks noGrp="1"/>
          </p:cNvSpPr>
          <p:nvPr>
            <p:ph type="body" idx="1"/>
          </p:nvPr>
        </p:nvSpPr>
        <p:spPr>
          <a:xfrm>
            <a:off x="457200" y="842511"/>
            <a:ext cx="9119286" cy="4039024"/>
          </a:xfrm>
          <a:prstGeom prst="rect">
            <a:avLst/>
          </a:prstGeom>
        </p:spPr>
        <p:txBody>
          <a:bodyPr wrap="square" lIns="91425" tIns="91425" rIns="91425" bIns="91425" anchor="t" anchorCtr="0">
            <a:spAutoFit/>
          </a:bodyPr>
          <a:lstStyle/>
          <a:p>
            <a:pPr marL="457200" marR="0" lvl="0" indent="-381000" algn="l" rtl="0">
              <a:lnSpc>
                <a:spcPct val="100000"/>
              </a:lnSpc>
              <a:spcBef>
                <a:spcPts val="1000"/>
              </a:spcBef>
              <a:spcAft>
                <a:spcPts val="0"/>
              </a:spcAft>
              <a:buClr>
                <a:schemeClr val="dk1"/>
              </a:buClr>
              <a:buSzPct val="100000"/>
              <a:buFont typeface="Arial"/>
              <a:buChar char="●"/>
            </a:pPr>
            <a:r>
              <a:rPr lang="en" sz="2400" b="1" dirty="0">
                <a:solidFill>
                  <a:srgbClr val="FF0000"/>
                </a:solidFill>
              </a:rPr>
              <a:t>Define</a:t>
            </a:r>
            <a:r>
              <a:rPr lang="en" sz="2400" dirty="0"/>
              <a:t> methods that take in </a:t>
            </a:r>
            <a:r>
              <a:rPr lang="en" sz="2400" b="1" dirty="0"/>
              <a:t>parameters</a:t>
            </a:r>
            <a:r>
              <a:rPr lang="en" sz="2400" dirty="0"/>
              <a:t> (input) and have </a:t>
            </a:r>
            <a:r>
              <a:rPr lang="en" sz="2400" b="1" dirty="0"/>
              <a:t>return</a:t>
            </a:r>
            <a:r>
              <a:rPr lang="en" sz="2400" dirty="0"/>
              <a:t> values (output), e.g., this </a:t>
            </a:r>
            <a:r>
              <a:rPr lang="en" sz="2400" dirty="0">
                <a:solidFill>
                  <a:srgbClr val="0000FF"/>
                </a:solidFill>
                <a:latin typeface="Consolas"/>
                <a:cs typeface="Consolas"/>
              </a:rPr>
              <a:t>C</a:t>
            </a:r>
            <a:r>
              <a:rPr lang="en" sz="2400" dirty="0">
                <a:solidFill>
                  <a:srgbClr val="0000FF"/>
                </a:solidFill>
                <a:latin typeface="Consolas"/>
                <a:ea typeface="Consolas"/>
                <a:cs typeface="Consolas"/>
              </a:rPr>
              <a:t>alculator</a:t>
            </a:r>
            <a:r>
              <a:rPr lang="en" sz="2400" dirty="0"/>
              <a:t>’s method</a:t>
            </a:r>
            <a:r>
              <a:rPr lang="en-US" sz="2400" dirty="0"/>
              <a:t>:</a:t>
            </a:r>
            <a:endParaRPr lang="en" sz="2400" dirty="0"/>
          </a:p>
          <a:p>
            <a:pPr marL="457200" lvl="0" indent="0" defTabSz="544513" rtl="0">
              <a:lnSpc>
                <a:spcPct val="100000"/>
              </a:lnSpc>
              <a:spcBef>
                <a:spcPts val="1000"/>
              </a:spcBef>
              <a:buNone/>
            </a:pP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public int add(int x, int y) {</a:t>
            </a:r>
            <a:endParaRPr lang="en-US" sz="2400" dirty="0">
              <a:solidFill>
                <a:srgbClr val="0000FF"/>
              </a:solidFill>
              <a:latin typeface="Consolas"/>
              <a:ea typeface="Consolas"/>
              <a:cs typeface="Consolas"/>
              <a:sym typeface="Consolas"/>
            </a:endParaRPr>
          </a:p>
          <a:p>
            <a:pPr marL="457200" lvl="0" indent="0" defTabSz="544513">
              <a:lnSpc>
                <a:spcPct val="100000"/>
              </a:lnSpc>
              <a:spcBef>
                <a:spcPts val="1000"/>
              </a:spcBef>
              <a:buNone/>
            </a:pPr>
            <a:r>
              <a:rPr lang="en-US" dirty="0">
                <a:solidFill>
                  <a:srgbClr val="0000FF"/>
                </a:solidFill>
                <a:latin typeface="Consolas"/>
                <a:ea typeface="Consolas"/>
                <a:cs typeface="Consolas"/>
                <a:sym typeface="Consolas"/>
              </a:rPr>
              <a:t>			</a:t>
            </a:r>
            <a:r>
              <a:rPr lang="en" dirty="0">
                <a:solidFill>
                  <a:srgbClr val="999999"/>
                </a:solidFill>
                <a:latin typeface="Consolas"/>
                <a:ea typeface="Consolas"/>
                <a:cs typeface="Consolas"/>
                <a:sym typeface="Consolas"/>
              </a:rPr>
              <a:t>// x, y are dummy (symbolic) variables</a:t>
            </a:r>
            <a:r>
              <a:rPr lang="en" sz="2400" dirty="0">
                <a:solidFill>
                  <a:srgbClr val="0000FF"/>
                </a:solidFill>
                <a:latin typeface="Consolas"/>
                <a:ea typeface="Consolas"/>
                <a:cs typeface="Consolas"/>
                <a:sym typeface="Consolas"/>
              </a:rPr>
              <a:t>	</a:t>
            </a: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return </a:t>
            </a:r>
            <a:r>
              <a:rPr lang="en-US" sz="2400" dirty="0">
                <a:solidFill>
                  <a:srgbClr val="0000FF"/>
                </a:solidFill>
                <a:latin typeface="Consolas"/>
                <a:ea typeface="Consolas"/>
                <a:cs typeface="Consolas"/>
                <a:sym typeface="Consolas"/>
              </a:rPr>
              <a:t>(</a:t>
            </a:r>
            <a:r>
              <a:rPr lang="en" sz="2400" dirty="0">
                <a:solidFill>
                  <a:srgbClr val="0000FF"/>
                </a:solidFill>
                <a:latin typeface="Consolas"/>
                <a:ea typeface="Consolas"/>
                <a:cs typeface="Consolas"/>
                <a:sym typeface="Consolas"/>
              </a:rPr>
              <a:t>x + y</a:t>
            </a:r>
            <a:r>
              <a:rPr lang="en-US" sz="2400" dirty="0">
                <a:solidFill>
                  <a:srgbClr val="0000FF"/>
                </a:solidFill>
                <a:latin typeface="Consolas"/>
                <a:ea typeface="Consolas"/>
                <a:cs typeface="Consolas"/>
                <a:sym typeface="Consolas"/>
              </a:rPr>
              <a:t>)</a:t>
            </a:r>
            <a:r>
              <a:rPr lang="en" sz="2400" dirty="0">
                <a:solidFill>
                  <a:srgbClr val="0000FF"/>
                </a:solidFill>
                <a:latin typeface="Consolas"/>
                <a:ea typeface="Consolas"/>
                <a:cs typeface="Consolas"/>
                <a:sym typeface="Consolas"/>
              </a:rPr>
              <a:t>;</a:t>
            </a:r>
          </a:p>
          <a:p>
            <a:pPr marL="457200" lvl="0" indent="0" defTabSz="544513" rtl="0">
              <a:lnSpc>
                <a:spcPct val="100000"/>
              </a:lnSpc>
              <a:spcBef>
                <a:spcPts val="1000"/>
              </a:spcBef>
              <a:buNone/>
            </a:pP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a:t>
            </a:r>
          </a:p>
          <a:p>
            <a:pPr marL="457200" lvl="0" indent="-381000" rtl="0">
              <a:spcBef>
                <a:spcPts val="1000"/>
              </a:spcBef>
              <a:buClr>
                <a:srgbClr val="000000"/>
              </a:buClr>
              <a:buSzPct val="100000"/>
              <a:buFont typeface="Arial"/>
              <a:buChar char="●"/>
            </a:pPr>
            <a:r>
              <a:rPr lang="en" sz="2400" b="1" dirty="0">
                <a:solidFill>
                  <a:srgbClr val="FF0000"/>
                </a:solidFill>
              </a:rPr>
              <a:t>Call</a:t>
            </a:r>
            <a:r>
              <a:rPr lang="en" sz="2400" dirty="0">
                <a:solidFill>
                  <a:srgbClr val="000000"/>
                </a:solidFill>
              </a:rPr>
              <a:t> such methods on instances of a class by providing </a:t>
            </a:r>
            <a:r>
              <a:rPr lang="en" sz="2400" b="1" dirty="0">
                <a:solidFill>
                  <a:srgbClr val="000000"/>
                </a:solidFill>
              </a:rPr>
              <a:t>arguments</a:t>
            </a:r>
            <a:r>
              <a:rPr lang="en" sz="2400" dirty="0">
                <a:solidFill>
                  <a:srgbClr val="000000"/>
                </a:solidFill>
              </a:rPr>
              <a:t> (actual values for symbolic parameters)</a:t>
            </a:r>
          </a:p>
          <a:p>
            <a:pPr lvl="0" rtl="0">
              <a:spcBef>
                <a:spcPts val="1000"/>
              </a:spcBef>
              <a:buNone/>
            </a:pPr>
            <a:r>
              <a:rPr lang="en" sz="2400" dirty="0">
                <a:solidFill>
                  <a:srgbClr val="000000"/>
                </a:solidFill>
              </a:rPr>
              <a:t>	 </a:t>
            </a:r>
            <a:r>
              <a:rPr lang="en-US" sz="2400" dirty="0">
                <a:solidFill>
                  <a:srgbClr val="000000"/>
                </a:solidFill>
              </a:rPr>
              <a:t>	</a:t>
            </a:r>
            <a:r>
              <a:rPr lang="en" sz="2400" dirty="0">
                <a:solidFill>
                  <a:srgbClr val="000000"/>
                </a:solidFill>
              </a:rPr>
              <a:t>  </a:t>
            </a:r>
            <a:r>
              <a:rPr lang="en" sz="2400" dirty="0">
                <a:solidFill>
                  <a:srgbClr val="0000FF"/>
                </a:solidFill>
                <a:latin typeface="Consolas"/>
                <a:ea typeface="Consolas"/>
                <a:cs typeface="Consolas"/>
                <a:sym typeface="Consolas"/>
              </a:rPr>
              <a:t>myCalculator.add(5, 8);</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fade">
                                      <p:cBhvr>
                                        <p:cTn id="12" dur="5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fade">
                                      <p:cBhvr>
                                        <p:cTn id="17" dur="500"/>
                                        <p:tgtEl>
                                          <p:spTgt spid="3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9">
                                            <p:txEl>
                                              <p:pRg st="3" end="3"/>
                                            </p:txEl>
                                          </p:spTgt>
                                        </p:tgtEl>
                                        <p:attrNameLst>
                                          <p:attrName>style.visibility</p:attrName>
                                        </p:attrNameLst>
                                      </p:cBhvr>
                                      <p:to>
                                        <p:strVal val="visible"/>
                                      </p:to>
                                    </p:set>
                                    <p:animEffect transition="in" filter="fade">
                                      <p:cBhvr>
                                        <p:cTn id="20" dur="500"/>
                                        <p:tgtEl>
                                          <p:spTgt spid="3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xEl>
                                              <p:pRg st="4" end="4"/>
                                            </p:txEl>
                                          </p:spTgt>
                                        </p:tgtEl>
                                        <p:attrNameLst>
                                          <p:attrName>style.visibility</p:attrName>
                                        </p:attrNameLst>
                                      </p:cBhvr>
                                      <p:to>
                                        <p:strVal val="visible"/>
                                      </p:to>
                                    </p:set>
                                    <p:animEffect transition="in" filter="fade">
                                      <p:cBhvr>
                                        <p:cTn id="25" dur="500"/>
                                        <p:tgtEl>
                                          <p:spTgt spid="3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9">
                                            <p:txEl>
                                              <p:pRg st="5" end="5"/>
                                            </p:txEl>
                                          </p:spTgt>
                                        </p:tgtEl>
                                        <p:attrNameLst>
                                          <p:attrName>style.visibility</p:attrName>
                                        </p:attrNameLst>
                                      </p:cBhvr>
                                      <p:to>
                                        <p:strVal val="visible"/>
                                      </p:to>
                                    </p:set>
                                    <p:animEffect transition="in" filter="fade">
                                      <p:cBhvr>
                                        <p:cTn id="30" dur="500"/>
                                        <p:tgtEl>
                                          <p:spTgt spid="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48"/>
          <p:cNvSpPr txBox="1">
            <a:spLocks/>
          </p:cNvSpPr>
          <p:nvPr/>
        </p:nvSpPr>
        <p:spPr>
          <a:xfrm>
            <a:off x="457200" y="1224407"/>
            <a:ext cx="8229600" cy="3154679"/>
          </a:xfrm>
          <a:prstGeom prst="rect">
            <a:avLst/>
          </a:prstGeom>
          <a:noFill/>
          <a:ln>
            <a:noFill/>
          </a:ln>
        </p:spPr>
        <p:txBody>
          <a:bodyPr lIns="91425" tIns="91425" rIns="91425" bIns="91425"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457200" indent="-381000">
              <a:spcAft>
                <a:spcPts val="1000"/>
              </a:spcAft>
              <a:buFont typeface="Arial"/>
              <a:buChar char="●"/>
            </a:pPr>
            <a:r>
              <a:rPr lang="x-none" sz="2400" dirty="0"/>
              <a:t>But what happens if </a:t>
            </a:r>
            <a:r>
              <a:rPr lang="x-none" sz="2400" dirty="0" err="1">
                <a:solidFill>
                  <a:srgbClr val="0000FF"/>
                </a:solidFill>
                <a:latin typeface="Consolas" panose="020B0609020204030204" pitchFamily="49" charset="0"/>
                <a:cs typeface="Consolas" panose="020B0609020204030204" pitchFamily="49" charset="0"/>
              </a:rPr>
              <a:t>setProf</a:t>
            </a:r>
            <a:r>
              <a:rPr lang="x-none" sz="2400" dirty="0"/>
              <a:t> is never called?</a:t>
            </a:r>
          </a:p>
          <a:p>
            <a:pPr marL="457200" indent="-381000">
              <a:spcAft>
                <a:spcPts val="1000"/>
              </a:spcAft>
              <a:buFont typeface="Arial"/>
              <a:buChar char="●"/>
            </a:pPr>
            <a:r>
              <a:rPr lang="x-none" sz="2400" dirty="0"/>
              <a:t>Will the Head TAs be able to call methods on the </a:t>
            </a:r>
            <a:r>
              <a:rPr lang="x-none" sz="2400" dirty="0">
                <a:solidFill>
                  <a:srgbClr val="0000FF"/>
                </a:solidFill>
                <a:latin typeface="Consolas" panose="020B0609020204030204" pitchFamily="49" charset="0"/>
                <a:cs typeface="Consolas" panose="020B0609020204030204" pitchFamily="49" charset="0"/>
              </a:rPr>
              <a:t>CS15Professor</a:t>
            </a:r>
            <a:r>
              <a:rPr lang="x-none" sz="2400" dirty="0"/>
              <a:t>?</a:t>
            </a:r>
          </a:p>
          <a:p>
            <a:pPr marL="457200" indent="-381000">
              <a:spcAft>
                <a:spcPts val="1000"/>
              </a:spcAft>
              <a:buFont typeface="Arial"/>
              <a:buChar char="●"/>
            </a:pPr>
            <a:r>
              <a:rPr lang="x-none" sz="2400" dirty="0"/>
              <a:t>No! We would get a </a:t>
            </a:r>
            <a:r>
              <a:rPr lang="x-none" sz="2400" dirty="0">
                <a:solidFill>
                  <a:srgbClr val="0000FF"/>
                </a:solidFill>
                <a:latin typeface="Consolas" panose="020B0609020204030204" pitchFamily="49" charset="0"/>
                <a:cs typeface="Consolas" panose="020B0609020204030204" pitchFamily="49" charset="0"/>
              </a:rPr>
              <a:t>NullPointerException</a:t>
            </a:r>
            <a:r>
              <a:rPr lang="x-none" sz="2400" dirty="0"/>
              <a:t>!</a:t>
            </a:r>
          </a:p>
          <a:p>
            <a:pPr marL="457200" indent="-381000">
              <a:spcAft>
                <a:spcPts val="1000"/>
              </a:spcAft>
              <a:buFont typeface="Arial"/>
              <a:buChar char="●"/>
            </a:pPr>
            <a:r>
              <a:rPr lang="x-none" sz="2400" dirty="0"/>
              <a:t>So this is not a completely satisfactory solution, but we will learn more tools soon that will allow us to develop a more complete solution</a:t>
            </a:r>
            <a:endParaRPr lang="x-none" dirty="0"/>
          </a:p>
        </p:txBody>
      </p:sp>
      <p:sp>
        <p:nvSpPr>
          <p:cNvPr id="6" name="Title 1">
            <a:extLst>
              <a:ext uri="{FF2B5EF4-FFF2-40B4-BE49-F238E27FC236}">
                <a16:creationId xmlns:a16="http://schemas.microsoft.com/office/drawing/2014/main" id="{B668B105-F247-F941-86ED-A036E4FD93AE}"/>
              </a:ext>
            </a:extLst>
          </p:cNvPr>
          <p:cNvSpPr>
            <a:spLocks noGrp="1"/>
          </p:cNvSpPr>
          <p:nvPr>
            <p:ph type="title"/>
          </p:nvPr>
        </p:nvSpPr>
        <p:spPr>
          <a:xfrm>
            <a:off x="449572" y="-121708"/>
            <a:ext cx="8229600" cy="857250"/>
          </a:xfrm>
        </p:spPr>
        <p:txBody>
          <a:bodyPr/>
          <a:lstStyle/>
          <a:p>
            <a:r>
              <a:rPr lang="en-US" dirty="0"/>
              <a:t>More Associations (5/5)</a:t>
            </a:r>
          </a:p>
        </p:txBody>
      </p:sp>
    </p:spTree>
    <p:extLst>
      <p:ext uri="{BB962C8B-B14F-4D97-AF65-F5344CB8AC3E}">
        <p14:creationId xmlns:p14="http://schemas.microsoft.com/office/powerpoint/2010/main" val="199227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p:nvPr/>
        </p:nvSpPr>
        <p:spPr>
          <a:xfrm>
            <a:off x="4572000" y="1642800"/>
            <a:ext cx="4289700" cy="2441100"/>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sp>
        <p:nvSpPr>
          <p:cNvPr id="924" name="Shape 924"/>
          <p:cNvSpPr txBox="1">
            <a:spLocks noGrp="1"/>
          </p:cNvSpPr>
          <p:nvPr>
            <p:ph type="title"/>
          </p:nvPr>
        </p:nvSpPr>
        <p:spPr>
          <a:prstGeom prst="rect">
            <a:avLst/>
          </a:prstGeom>
        </p:spPr>
        <p:txBody>
          <a:bodyPr lIns="91425" tIns="91425" rIns="91425" bIns="91425" anchor="b" anchorCtr="0">
            <a:spAutoFit/>
          </a:bodyPr>
          <a:lstStyle/>
          <a:p>
            <a:pPr>
              <a:spcBef>
                <a:spcPts val="0"/>
              </a:spcBef>
              <a:buNone/>
            </a:pPr>
            <a:r>
              <a:rPr lang="en" sz="3000"/>
              <a:t>Visualizing Containment and Association</a:t>
            </a:r>
          </a:p>
        </p:txBody>
      </p:sp>
      <p:sp>
        <p:nvSpPr>
          <p:cNvPr id="925" name="Shape 925"/>
          <p:cNvSpPr txBox="1"/>
          <p:nvPr/>
        </p:nvSpPr>
        <p:spPr>
          <a:xfrm>
            <a:off x="1563000" y="1795200"/>
            <a:ext cx="1293599" cy="3386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spAutoFit/>
          </a:bodyPr>
          <a:lstStyle/>
          <a:p>
            <a:pPr algn="ctr">
              <a:spcBef>
                <a:spcPts val="0"/>
              </a:spcBef>
              <a:buNone/>
            </a:pPr>
            <a:r>
              <a:rPr lang="en" b="1" dirty="0"/>
              <a:t>CS15App</a:t>
            </a:r>
          </a:p>
        </p:txBody>
      </p:sp>
      <p:sp>
        <p:nvSpPr>
          <p:cNvPr id="926" name="Shape 926"/>
          <p:cNvSpPr txBox="1"/>
          <p:nvPr/>
        </p:nvSpPr>
        <p:spPr>
          <a:xfrm>
            <a:off x="343800" y="3547800"/>
            <a:ext cx="1584599" cy="3386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spAutoFit/>
          </a:bodyPr>
          <a:lstStyle/>
          <a:p>
            <a:pPr lvl="0" algn="ctr" rtl="0">
              <a:spcBef>
                <a:spcPts val="0"/>
              </a:spcBef>
              <a:buNone/>
            </a:pPr>
            <a:r>
              <a:rPr lang="en" b="1"/>
              <a:t>CS15Professor</a:t>
            </a:r>
          </a:p>
        </p:txBody>
      </p:sp>
      <p:sp>
        <p:nvSpPr>
          <p:cNvPr id="927" name="Shape 927"/>
          <p:cNvSpPr txBox="1"/>
          <p:nvPr/>
        </p:nvSpPr>
        <p:spPr>
          <a:xfrm>
            <a:off x="2934600" y="3547800"/>
            <a:ext cx="1205099" cy="3386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spAutoFit/>
          </a:bodyPr>
          <a:lstStyle/>
          <a:p>
            <a:pPr lvl="0" algn="ctr" rtl="0">
              <a:spcBef>
                <a:spcPts val="0"/>
              </a:spcBef>
              <a:buNone/>
            </a:pPr>
            <a:r>
              <a:rPr lang="en" b="1"/>
              <a:t>HeadTA</a:t>
            </a:r>
          </a:p>
        </p:txBody>
      </p:sp>
      <p:cxnSp>
        <p:nvCxnSpPr>
          <p:cNvPr id="928" name="Shape 928"/>
          <p:cNvCxnSpPr/>
          <p:nvPr/>
        </p:nvCxnSpPr>
        <p:spPr>
          <a:xfrm rot="10800000" flipH="1">
            <a:off x="1136099" y="2133900"/>
            <a:ext cx="1073700" cy="1413900"/>
          </a:xfrm>
          <a:prstGeom prst="straightConnector1">
            <a:avLst/>
          </a:prstGeom>
          <a:noFill/>
          <a:ln w="19050" cap="flat">
            <a:solidFill>
              <a:srgbClr val="000000"/>
            </a:solidFill>
            <a:prstDash val="solid"/>
            <a:round/>
            <a:headEnd type="none" w="lg" len="lg"/>
            <a:tailEnd type="triangle" w="lg" len="lg"/>
          </a:ln>
        </p:spPr>
      </p:cxnSp>
      <p:cxnSp>
        <p:nvCxnSpPr>
          <p:cNvPr id="929" name="Shape 929"/>
          <p:cNvCxnSpPr/>
          <p:nvPr/>
        </p:nvCxnSpPr>
        <p:spPr>
          <a:xfrm rot="10800000">
            <a:off x="2242223" y="2133900"/>
            <a:ext cx="1327200" cy="1413900"/>
          </a:xfrm>
          <a:prstGeom prst="straightConnector1">
            <a:avLst/>
          </a:prstGeom>
          <a:noFill/>
          <a:ln w="19050" cap="flat">
            <a:solidFill>
              <a:srgbClr val="000000"/>
            </a:solidFill>
            <a:prstDash val="solid"/>
            <a:round/>
            <a:headEnd type="none" w="lg" len="lg"/>
            <a:tailEnd type="triangle" w="lg" len="lg"/>
          </a:ln>
        </p:spPr>
      </p:cxnSp>
      <p:cxnSp>
        <p:nvCxnSpPr>
          <p:cNvPr id="930" name="Shape 930"/>
          <p:cNvCxnSpPr/>
          <p:nvPr/>
        </p:nvCxnSpPr>
        <p:spPr>
          <a:xfrm>
            <a:off x="1928399" y="3643997"/>
            <a:ext cx="1006200" cy="0"/>
          </a:xfrm>
          <a:prstGeom prst="straightConnector1">
            <a:avLst/>
          </a:prstGeom>
          <a:noFill/>
          <a:ln w="19050" cap="flat">
            <a:solidFill>
              <a:srgbClr val="000000"/>
            </a:solidFill>
            <a:prstDash val="solid"/>
            <a:round/>
            <a:headEnd type="none" w="lg" len="lg"/>
            <a:tailEnd type="triangle" w="lg" len="lg"/>
          </a:ln>
        </p:spPr>
      </p:cxnSp>
      <p:sp>
        <p:nvSpPr>
          <p:cNvPr id="931" name="Shape 931"/>
          <p:cNvSpPr/>
          <p:nvPr/>
        </p:nvSpPr>
        <p:spPr>
          <a:xfrm rot="-3341999">
            <a:off x="1946875" y="2150225"/>
            <a:ext cx="323400" cy="215599"/>
          </a:xfrm>
          <a:prstGeom prst="flowChartDecision">
            <a:avLst/>
          </a:prstGeom>
          <a:solidFill>
            <a:srgbClr val="FFFFFF"/>
          </a:solidFill>
          <a:ln w="19050" cap="flat">
            <a:solidFill>
              <a:srgbClr val="000000"/>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sp>
        <p:nvSpPr>
          <p:cNvPr id="932" name="Shape 932"/>
          <p:cNvSpPr/>
          <p:nvPr/>
        </p:nvSpPr>
        <p:spPr>
          <a:xfrm rot="13542500">
            <a:off x="2175449" y="2139467"/>
            <a:ext cx="323399" cy="215599"/>
          </a:xfrm>
          <a:prstGeom prst="flowChartDecision">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spAutoFit/>
          </a:bodyPr>
          <a:lstStyle/>
          <a:p>
            <a:pPr lvl="0" rtl="0">
              <a:spcBef>
                <a:spcPts val="0"/>
              </a:spcBef>
              <a:buNone/>
            </a:pPr>
            <a:endParaRPr/>
          </a:p>
        </p:txBody>
      </p:sp>
      <p:cxnSp>
        <p:nvCxnSpPr>
          <p:cNvPr id="933" name="Shape 933"/>
          <p:cNvCxnSpPr/>
          <p:nvPr/>
        </p:nvCxnSpPr>
        <p:spPr>
          <a:xfrm>
            <a:off x="4809075" y="2082800"/>
            <a:ext cx="1142099" cy="0"/>
          </a:xfrm>
          <a:prstGeom prst="straightConnector1">
            <a:avLst/>
          </a:prstGeom>
          <a:noFill/>
          <a:ln w="28575" cap="flat">
            <a:solidFill>
              <a:srgbClr val="000000"/>
            </a:solidFill>
            <a:prstDash val="solid"/>
            <a:round/>
            <a:headEnd type="none" w="lg" len="lg"/>
            <a:tailEnd type="none" w="lg" len="lg"/>
          </a:ln>
        </p:spPr>
      </p:cxnSp>
      <p:sp>
        <p:nvSpPr>
          <p:cNvPr id="934" name="Shape 934"/>
          <p:cNvSpPr/>
          <p:nvPr/>
        </p:nvSpPr>
        <p:spPr>
          <a:xfrm>
            <a:off x="5725350" y="1913450"/>
            <a:ext cx="508050" cy="338700"/>
          </a:xfrm>
          <a:prstGeom prst="flowChartDecision">
            <a:avLst/>
          </a:prstGeom>
          <a:solidFill>
            <a:srgbClr val="FFFFFF"/>
          </a:solidFill>
          <a:ln w="38100" cap="flat">
            <a:solidFill>
              <a:srgbClr val="000000"/>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sp>
        <p:nvSpPr>
          <p:cNvPr id="935" name="Shape 935"/>
          <p:cNvSpPr txBox="1"/>
          <p:nvPr/>
        </p:nvSpPr>
        <p:spPr>
          <a:xfrm>
            <a:off x="6695250" y="1730025"/>
            <a:ext cx="1763100" cy="677399"/>
          </a:xfrm>
          <a:prstGeom prst="rect">
            <a:avLst/>
          </a:prstGeom>
          <a:noFill/>
          <a:ln>
            <a:noFill/>
          </a:ln>
        </p:spPr>
        <p:txBody>
          <a:bodyPr lIns="91425" tIns="91425" rIns="91425" bIns="91425" anchor="ctr" anchorCtr="0">
            <a:spAutoFit/>
          </a:bodyPr>
          <a:lstStyle/>
          <a:p>
            <a:pPr algn="ctr">
              <a:spcBef>
                <a:spcPts val="0"/>
              </a:spcBef>
              <a:buNone/>
            </a:pPr>
            <a:r>
              <a:rPr lang="en" sz="1800"/>
              <a:t>“contains one instance of”</a:t>
            </a:r>
          </a:p>
        </p:txBody>
      </p:sp>
      <p:cxnSp>
        <p:nvCxnSpPr>
          <p:cNvPr id="936" name="Shape 936"/>
          <p:cNvCxnSpPr/>
          <p:nvPr/>
        </p:nvCxnSpPr>
        <p:spPr>
          <a:xfrm>
            <a:off x="4809075" y="2997200"/>
            <a:ext cx="1142099" cy="0"/>
          </a:xfrm>
          <a:prstGeom prst="straightConnector1">
            <a:avLst/>
          </a:prstGeom>
          <a:noFill/>
          <a:ln w="28575" cap="flat">
            <a:solidFill>
              <a:srgbClr val="000000"/>
            </a:solidFill>
            <a:prstDash val="solid"/>
            <a:round/>
            <a:headEnd type="none" w="lg" len="lg"/>
            <a:tailEnd type="none" w="lg" len="lg"/>
          </a:ln>
        </p:spPr>
      </p:cxnSp>
      <p:sp>
        <p:nvSpPr>
          <p:cNvPr id="937" name="Shape 937"/>
          <p:cNvSpPr/>
          <p:nvPr/>
        </p:nvSpPr>
        <p:spPr>
          <a:xfrm>
            <a:off x="5725350" y="2827850"/>
            <a:ext cx="508050" cy="338700"/>
          </a:xfrm>
          <a:prstGeom prst="flowChartDecision">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spAutoFit/>
          </a:bodyPr>
          <a:lstStyle/>
          <a:p>
            <a:pPr>
              <a:spcBef>
                <a:spcPts val="0"/>
              </a:spcBef>
              <a:buNone/>
            </a:pPr>
            <a:endParaRPr/>
          </a:p>
        </p:txBody>
      </p:sp>
      <p:sp>
        <p:nvSpPr>
          <p:cNvPr id="938" name="Shape 938"/>
          <p:cNvSpPr txBox="1"/>
          <p:nvPr/>
        </p:nvSpPr>
        <p:spPr>
          <a:xfrm>
            <a:off x="6466650" y="2644425"/>
            <a:ext cx="2220000" cy="677399"/>
          </a:xfrm>
          <a:prstGeom prst="rect">
            <a:avLst/>
          </a:prstGeom>
          <a:noFill/>
          <a:ln>
            <a:noFill/>
          </a:ln>
        </p:spPr>
        <p:txBody>
          <a:bodyPr lIns="91425" tIns="91425" rIns="91425" bIns="91425" anchor="ctr" anchorCtr="0">
            <a:spAutoFit/>
          </a:bodyPr>
          <a:lstStyle/>
          <a:p>
            <a:pPr lvl="0" algn="ctr" rtl="0">
              <a:spcBef>
                <a:spcPts val="0"/>
              </a:spcBef>
              <a:buNone/>
            </a:pPr>
            <a:r>
              <a:rPr lang="en" sz="1800"/>
              <a:t>“contains more than one instance of”</a:t>
            </a:r>
          </a:p>
        </p:txBody>
      </p:sp>
      <p:cxnSp>
        <p:nvCxnSpPr>
          <p:cNvPr id="939" name="Shape 939"/>
          <p:cNvCxnSpPr/>
          <p:nvPr/>
        </p:nvCxnSpPr>
        <p:spPr>
          <a:xfrm>
            <a:off x="4809075" y="3776400"/>
            <a:ext cx="1450500" cy="0"/>
          </a:xfrm>
          <a:prstGeom prst="straightConnector1">
            <a:avLst/>
          </a:prstGeom>
          <a:noFill/>
          <a:ln w="28575" cap="flat">
            <a:solidFill>
              <a:srgbClr val="000000"/>
            </a:solidFill>
            <a:prstDash val="solid"/>
            <a:round/>
            <a:headEnd type="none" w="lg" len="lg"/>
            <a:tailEnd type="triangle" w="lg" len="lg"/>
          </a:ln>
        </p:spPr>
      </p:cxnSp>
      <p:sp>
        <p:nvSpPr>
          <p:cNvPr id="940" name="Shape 940"/>
          <p:cNvSpPr txBox="1"/>
          <p:nvPr/>
        </p:nvSpPr>
        <p:spPr>
          <a:xfrm>
            <a:off x="6467600" y="3406425"/>
            <a:ext cx="2220000" cy="677399"/>
          </a:xfrm>
          <a:prstGeom prst="rect">
            <a:avLst/>
          </a:prstGeom>
          <a:noFill/>
          <a:ln>
            <a:noFill/>
          </a:ln>
        </p:spPr>
        <p:txBody>
          <a:bodyPr lIns="91425" tIns="91425" rIns="91425" bIns="91425" anchor="ctr" anchorCtr="0">
            <a:spAutoFit/>
          </a:bodyPr>
          <a:lstStyle/>
          <a:p>
            <a:pPr lvl="0" algn="ctr" rtl="0">
              <a:spcBef>
                <a:spcPts val="0"/>
              </a:spcBef>
              <a:buNone/>
            </a:pPr>
            <a:r>
              <a:rPr lang="en" sz="1800"/>
              <a:t>“knows about”</a:t>
            </a:r>
          </a:p>
        </p:txBody>
      </p:sp>
      <p:cxnSp>
        <p:nvCxnSpPr>
          <p:cNvPr id="22" name="Shape 930"/>
          <p:cNvCxnSpPr/>
          <p:nvPr/>
        </p:nvCxnSpPr>
        <p:spPr>
          <a:xfrm flipH="1">
            <a:off x="1928400" y="3799815"/>
            <a:ext cx="1006199" cy="0"/>
          </a:xfrm>
          <a:prstGeom prst="straightConnector1">
            <a:avLst/>
          </a:prstGeom>
          <a:noFill/>
          <a:ln w="19050" cap="flat">
            <a:solidFill>
              <a:srgbClr val="000000"/>
            </a:solidFill>
            <a:prstDash val="solid"/>
            <a:round/>
            <a:headEnd type="none" w="lg" len="lg"/>
            <a:tailEnd type="triangle" w="lg" len="lg"/>
          </a:ln>
        </p:spPr>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500"/>
                                        <p:tgtEl>
                                          <p:spTgt spid="9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5"/>
                                        </p:tgtEl>
                                        <p:attrNameLst>
                                          <p:attrName>style.visibility</p:attrName>
                                        </p:attrNameLst>
                                      </p:cBhvr>
                                      <p:to>
                                        <p:strVal val="visible"/>
                                      </p:to>
                                    </p:set>
                                    <p:animEffect transition="in" filter="fade">
                                      <p:cBhvr>
                                        <p:cTn id="10" dur="500"/>
                                        <p:tgtEl>
                                          <p:spTgt spid="925"/>
                                        </p:tgtEl>
                                      </p:cBhvr>
                                    </p:animEffect>
                                  </p:childTnLst>
                                </p:cTn>
                              </p:par>
                              <p:par>
                                <p:cTn id="11" presetID="10" presetClass="entr" presetSubtype="0" fill="hold" nodeType="withEffect">
                                  <p:stCondLst>
                                    <p:cond delay="0"/>
                                  </p:stCondLst>
                                  <p:childTnLst>
                                    <p:set>
                                      <p:cBhvr>
                                        <p:cTn id="12" dur="1" fill="hold">
                                          <p:stCondLst>
                                            <p:cond delay="0"/>
                                          </p:stCondLst>
                                        </p:cTn>
                                        <p:tgtEl>
                                          <p:spTgt spid="929"/>
                                        </p:tgtEl>
                                        <p:attrNameLst>
                                          <p:attrName>style.visibility</p:attrName>
                                        </p:attrNameLst>
                                      </p:cBhvr>
                                      <p:to>
                                        <p:strVal val="visible"/>
                                      </p:to>
                                    </p:set>
                                    <p:animEffect transition="in" filter="fade">
                                      <p:cBhvr>
                                        <p:cTn id="13" dur="500"/>
                                        <p:tgtEl>
                                          <p:spTgt spid="9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7"/>
                                        </p:tgtEl>
                                        <p:attrNameLst>
                                          <p:attrName>style.visibility</p:attrName>
                                        </p:attrNameLst>
                                      </p:cBhvr>
                                      <p:to>
                                        <p:strVal val="visible"/>
                                      </p:to>
                                    </p:set>
                                    <p:animEffect transition="in" filter="fade">
                                      <p:cBhvr>
                                        <p:cTn id="16" dur="500"/>
                                        <p:tgtEl>
                                          <p:spTgt spid="927"/>
                                        </p:tgtEl>
                                      </p:cBhvr>
                                    </p:animEffect>
                                  </p:childTnLst>
                                </p:cTn>
                              </p:par>
                              <p:par>
                                <p:cTn id="17" presetID="10" presetClass="entr" presetSubtype="0" fill="hold" nodeType="withEffect">
                                  <p:stCondLst>
                                    <p:cond delay="0"/>
                                  </p:stCondLst>
                                  <p:childTnLst>
                                    <p:set>
                                      <p:cBhvr>
                                        <p:cTn id="18" dur="1" fill="hold">
                                          <p:stCondLst>
                                            <p:cond delay="0"/>
                                          </p:stCondLst>
                                        </p:cTn>
                                        <p:tgtEl>
                                          <p:spTgt spid="930"/>
                                        </p:tgtEl>
                                        <p:attrNameLst>
                                          <p:attrName>style.visibility</p:attrName>
                                        </p:attrNameLst>
                                      </p:cBhvr>
                                      <p:to>
                                        <p:strVal val="visible"/>
                                      </p:to>
                                    </p:set>
                                    <p:animEffect transition="in" filter="fade">
                                      <p:cBhvr>
                                        <p:cTn id="19" dur="500"/>
                                        <p:tgtEl>
                                          <p:spTgt spid="930"/>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6"/>
                                        </p:tgtEl>
                                        <p:attrNameLst>
                                          <p:attrName>style.visibility</p:attrName>
                                        </p:attrNameLst>
                                      </p:cBhvr>
                                      <p:to>
                                        <p:strVal val="visible"/>
                                      </p:to>
                                    </p:set>
                                    <p:animEffect transition="in" filter="fade">
                                      <p:cBhvr>
                                        <p:cTn id="25" dur="500"/>
                                        <p:tgtEl>
                                          <p:spTgt spid="9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2"/>
                                        </p:tgtEl>
                                        <p:attrNameLst>
                                          <p:attrName>style.visibility</p:attrName>
                                        </p:attrNameLst>
                                      </p:cBhvr>
                                      <p:to>
                                        <p:strVal val="visible"/>
                                      </p:to>
                                    </p:set>
                                    <p:animEffect transition="in" filter="fade">
                                      <p:cBhvr>
                                        <p:cTn id="28" dur="500"/>
                                        <p:tgtEl>
                                          <p:spTgt spid="9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31"/>
                                        </p:tgtEl>
                                        <p:attrNameLst>
                                          <p:attrName>style.visibility</p:attrName>
                                        </p:attrNameLst>
                                      </p:cBhvr>
                                      <p:to>
                                        <p:strVal val="visible"/>
                                      </p:to>
                                    </p:set>
                                    <p:animEffect transition="in" filter="fade">
                                      <p:cBhvr>
                                        <p:cTn id="31" dur="500"/>
                                        <p:tgtEl>
                                          <p:spTgt spid="9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23"/>
                                        </p:tgtEl>
                                        <p:attrNameLst>
                                          <p:attrName>style.visibility</p:attrName>
                                        </p:attrNameLst>
                                      </p:cBhvr>
                                      <p:to>
                                        <p:strVal val="visible"/>
                                      </p:to>
                                    </p:set>
                                    <p:animEffect transition="in" filter="fade">
                                      <p:cBhvr>
                                        <p:cTn id="36" dur="1000"/>
                                        <p:tgtEl>
                                          <p:spTgt spid="923"/>
                                        </p:tgtEl>
                                      </p:cBhvr>
                                    </p:animEffect>
                                  </p:childTnLst>
                                </p:cTn>
                              </p:par>
                              <p:par>
                                <p:cTn id="37" presetID="10" presetClass="entr" presetSubtype="0" fill="hold" nodeType="withEffect">
                                  <p:stCondLst>
                                    <p:cond delay="0"/>
                                  </p:stCondLst>
                                  <p:childTnLst>
                                    <p:set>
                                      <p:cBhvr>
                                        <p:cTn id="38" dur="1" fill="hold">
                                          <p:stCondLst>
                                            <p:cond delay="0"/>
                                          </p:stCondLst>
                                        </p:cTn>
                                        <p:tgtEl>
                                          <p:spTgt spid="933"/>
                                        </p:tgtEl>
                                        <p:attrNameLst>
                                          <p:attrName>style.visibility</p:attrName>
                                        </p:attrNameLst>
                                      </p:cBhvr>
                                      <p:to>
                                        <p:strVal val="visible"/>
                                      </p:to>
                                    </p:set>
                                    <p:animEffect transition="in" filter="fade">
                                      <p:cBhvr>
                                        <p:cTn id="39" dur="1000"/>
                                        <p:tgtEl>
                                          <p:spTgt spid="933"/>
                                        </p:tgtEl>
                                      </p:cBhvr>
                                    </p:animEffect>
                                  </p:childTnLst>
                                </p:cTn>
                              </p:par>
                              <p:par>
                                <p:cTn id="40" presetID="10" presetClass="entr" presetSubtype="0" fill="hold" nodeType="withEffect">
                                  <p:stCondLst>
                                    <p:cond delay="0"/>
                                  </p:stCondLst>
                                  <p:childTnLst>
                                    <p:set>
                                      <p:cBhvr>
                                        <p:cTn id="41" dur="1" fill="hold">
                                          <p:stCondLst>
                                            <p:cond delay="0"/>
                                          </p:stCondLst>
                                        </p:cTn>
                                        <p:tgtEl>
                                          <p:spTgt spid="934"/>
                                        </p:tgtEl>
                                        <p:attrNameLst>
                                          <p:attrName>style.visibility</p:attrName>
                                        </p:attrNameLst>
                                      </p:cBhvr>
                                      <p:to>
                                        <p:strVal val="visible"/>
                                      </p:to>
                                    </p:set>
                                    <p:animEffect transition="in" filter="fade">
                                      <p:cBhvr>
                                        <p:cTn id="42" dur="1000"/>
                                        <p:tgtEl>
                                          <p:spTgt spid="934"/>
                                        </p:tgtEl>
                                      </p:cBhvr>
                                    </p:animEffect>
                                  </p:childTnLst>
                                </p:cTn>
                              </p:par>
                              <p:par>
                                <p:cTn id="43" presetID="10" presetClass="entr" presetSubtype="0" fill="hold" nodeType="withEffect">
                                  <p:stCondLst>
                                    <p:cond delay="0"/>
                                  </p:stCondLst>
                                  <p:childTnLst>
                                    <p:set>
                                      <p:cBhvr>
                                        <p:cTn id="44" dur="1" fill="hold">
                                          <p:stCondLst>
                                            <p:cond delay="0"/>
                                          </p:stCondLst>
                                        </p:cTn>
                                        <p:tgtEl>
                                          <p:spTgt spid="935"/>
                                        </p:tgtEl>
                                        <p:attrNameLst>
                                          <p:attrName>style.visibility</p:attrName>
                                        </p:attrNameLst>
                                      </p:cBhvr>
                                      <p:to>
                                        <p:strVal val="visible"/>
                                      </p:to>
                                    </p:set>
                                    <p:animEffect transition="in" filter="fade">
                                      <p:cBhvr>
                                        <p:cTn id="45" dur="1000"/>
                                        <p:tgtEl>
                                          <p:spTgt spid="935"/>
                                        </p:tgtEl>
                                      </p:cBhvr>
                                    </p:animEffect>
                                  </p:childTnLst>
                                </p:cTn>
                              </p:par>
                              <p:par>
                                <p:cTn id="46" presetID="10" presetClass="entr" presetSubtype="0" fill="hold" nodeType="withEffect">
                                  <p:stCondLst>
                                    <p:cond delay="0"/>
                                  </p:stCondLst>
                                  <p:childTnLst>
                                    <p:set>
                                      <p:cBhvr>
                                        <p:cTn id="47" dur="1" fill="hold">
                                          <p:stCondLst>
                                            <p:cond delay="0"/>
                                          </p:stCondLst>
                                        </p:cTn>
                                        <p:tgtEl>
                                          <p:spTgt spid="936"/>
                                        </p:tgtEl>
                                        <p:attrNameLst>
                                          <p:attrName>style.visibility</p:attrName>
                                        </p:attrNameLst>
                                      </p:cBhvr>
                                      <p:to>
                                        <p:strVal val="visible"/>
                                      </p:to>
                                    </p:set>
                                    <p:animEffect transition="in" filter="fade">
                                      <p:cBhvr>
                                        <p:cTn id="48" dur="1000"/>
                                        <p:tgtEl>
                                          <p:spTgt spid="936"/>
                                        </p:tgtEl>
                                      </p:cBhvr>
                                    </p:animEffect>
                                  </p:childTnLst>
                                </p:cTn>
                              </p:par>
                              <p:par>
                                <p:cTn id="49" presetID="10" presetClass="entr" presetSubtype="0" fill="hold" nodeType="withEffect">
                                  <p:stCondLst>
                                    <p:cond delay="0"/>
                                  </p:stCondLst>
                                  <p:childTnLst>
                                    <p:set>
                                      <p:cBhvr>
                                        <p:cTn id="50" dur="1" fill="hold">
                                          <p:stCondLst>
                                            <p:cond delay="0"/>
                                          </p:stCondLst>
                                        </p:cTn>
                                        <p:tgtEl>
                                          <p:spTgt spid="937"/>
                                        </p:tgtEl>
                                        <p:attrNameLst>
                                          <p:attrName>style.visibility</p:attrName>
                                        </p:attrNameLst>
                                      </p:cBhvr>
                                      <p:to>
                                        <p:strVal val="visible"/>
                                      </p:to>
                                    </p:set>
                                    <p:animEffect transition="in" filter="fade">
                                      <p:cBhvr>
                                        <p:cTn id="51" dur="1000"/>
                                        <p:tgtEl>
                                          <p:spTgt spid="937"/>
                                        </p:tgtEl>
                                      </p:cBhvr>
                                    </p:animEffect>
                                  </p:childTnLst>
                                </p:cTn>
                              </p:par>
                              <p:par>
                                <p:cTn id="52" presetID="10" presetClass="entr" presetSubtype="0" fill="hold" nodeType="withEffect">
                                  <p:stCondLst>
                                    <p:cond delay="0"/>
                                  </p:stCondLst>
                                  <p:childTnLst>
                                    <p:set>
                                      <p:cBhvr>
                                        <p:cTn id="53" dur="1" fill="hold">
                                          <p:stCondLst>
                                            <p:cond delay="0"/>
                                          </p:stCondLst>
                                        </p:cTn>
                                        <p:tgtEl>
                                          <p:spTgt spid="938"/>
                                        </p:tgtEl>
                                        <p:attrNameLst>
                                          <p:attrName>style.visibility</p:attrName>
                                        </p:attrNameLst>
                                      </p:cBhvr>
                                      <p:to>
                                        <p:strVal val="visible"/>
                                      </p:to>
                                    </p:set>
                                    <p:animEffect transition="in" filter="fade">
                                      <p:cBhvr>
                                        <p:cTn id="54" dur="1000"/>
                                        <p:tgtEl>
                                          <p:spTgt spid="938"/>
                                        </p:tgtEl>
                                      </p:cBhvr>
                                    </p:animEffect>
                                  </p:childTnLst>
                                </p:cTn>
                              </p:par>
                              <p:par>
                                <p:cTn id="55" presetID="10" presetClass="entr" presetSubtype="0" fill="hold" nodeType="withEffect">
                                  <p:stCondLst>
                                    <p:cond delay="0"/>
                                  </p:stCondLst>
                                  <p:childTnLst>
                                    <p:set>
                                      <p:cBhvr>
                                        <p:cTn id="56" dur="1" fill="hold">
                                          <p:stCondLst>
                                            <p:cond delay="0"/>
                                          </p:stCondLst>
                                        </p:cTn>
                                        <p:tgtEl>
                                          <p:spTgt spid="939"/>
                                        </p:tgtEl>
                                        <p:attrNameLst>
                                          <p:attrName>style.visibility</p:attrName>
                                        </p:attrNameLst>
                                      </p:cBhvr>
                                      <p:to>
                                        <p:strVal val="visible"/>
                                      </p:to>
                                    </p:set>
                                    <p:animEffect transition="in" filter="fade">
                                      <p:cBhvr>
                                        <p:cTn id="57" dur="1000"/>
                                        <p:tgtEl>
                                          <p:spTgt spid="939"/>
                                        </p:tgtEl>
                                      </p:cBhvr>
                                    </p:animEffect>
                                  </p:childTnLst>
                                </p:cTn>
                              </p:par>
                              <p:par>
                                <p:cTn id="58" presetID="10" presetClass="entr" presetSubtype="0" fill="hold" nodeType="withEffect">
                                  <p:stCondLst>
                                    <p:cond delay="0"/>
                                  </p:stCondLst>
                                  <p:childTnLst>
                                    <p:set>
                                      <p:cBhvr>
                                        <p:cTn id="59" dur="1" fill="hold">
                                          <p:stCondLst>
                                            <p:cond delay="0"/>
                                          </p:stCondLst>
                                        </p:cTn>
                                        <p:tgtEl>
                                          <p:spTgt spid="940"/>
                                        </p:tgtEl>
                                        <p:attrNameLst>
                                          <p:attrName>style.visibility</p:attrName>
                                        </p:attrNameLst>
                                      </p:cBhvr>
                                      <p:to>
                                        <p:strVal val="visible"/>
                                      </p:to>
                                    </p:set>
                                    <p:animEffect transition="in" filter="fade">
                                      <p:cBhvr>
                                        <p:cTn id="60" dur="10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 grpId="0" animBg="1"/>
      <p:bldP spid="926" grpId="0" animBg="1"/>
      <p:bldP spid="927" grpId="0" animBg="1"/>
      <p:bldP spid="931" grpId="0" animBg="1"/>
      <p:bldP spid="93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782"/>
            <a:ext cx="8229600" cy="857250"/>
          </a:xfrm>
        </p:spPr>
        <p:txBody>
          <a:bodyPr/>
          <a:lstStyle/>
          <a:p>
            <a:r>
              <a:rPr lang="x-none" dirty="0"/>
              <a:t>Summary</a:t>
            </a:r>
            <a:endParaRPr lang="en-US" dirty="0"/>
          </a:p>
        </p:txBody>
      </p:sp>
      <p:sp>
        <p:nvSpPr>
          <p:cNvPr id="3" name="Text Placeholder 2"/>
          <p:cNvSpPr>
            <a:spLocks noGrp="1"/>
          </p:cNvSpPr>
          <p:nvPr>
            <p:ph type="body" idx="1"/>
          </p:nvPr>
        </p:nvSpPr>
        <p:spPr>
          <a:xfrm>
            <a:off x="457200" y="454573"/>
            <a:ext cx="8229600" cy="4846082"/>
          </a:xfrm>
        </p:spPr>
        <p:txBody>
          <a:bodyPr>
            <a:normAutofit fontScale="55000" lnSpcReduction="20000"/>
          </a:bodyPr>
          <a:lstStyle/>
          <a:p>
            <a:pPr marL="0" indent="0">
              <a:lnSpc>
                <a:spcPct val="170000"/>
              </a:lnSpc>
              <a:buNone/>
            </a:pPr>
            <a:r>
              <a:rPr lang="x-none" sz="3100" dirty="0"/>
              <a:t>Important concepts: </a:t>
            </a:r>
          </a:p>
          <a:p>
            <a:pPr>
              <a:lnSpc>
                <a:spcPct val="170000"/>
              </a:lnSpc>
              <a:buClr>
                <a:schemeClr val="tx1"/>
              </a:buClr>
              <a:buFont typeface="System Font Regular"/>
              <a:buChar char="●"/>
            </a:pPr>
            <a:r>
              <a:rPr lang="x-none" sz="3100" dirty="0"/>
              <a:t>Using </a:t>
            </a:r>
            <a:r>
              <a:rPr lang="x-none" sz="3100" b="1" dirty="0">
                <a:solidFill>
                  <a:srgbClr val="FF0000"/>
                </a:solidFill>
              </a:rPr>
              <a:t>local variables</a:t>
            </a:r>
            <a:r>
              <a:rPr lang="x-none" sz="3100"/>
              <a:t>, </a:t>
            </a:r>
            <a:r>
              <a:rPr lang="en-US" sz="3100" dirty="0"/>
              <a:t>whose scope is limited to</a:t>
            </a:r>
            <a:r>
              <a:rPr lang="x-none" sz="3100"/>
              <a:t> </a:t>
            </a:r>
            <a:r>
              <a:rPr lang="x-none" sz="3100" dirty="0"/>
              <a:t>a method</a:t>
            </a:r>
            <a:endParaRPr lang="en-US" sz="3100" dirty="0"/>
          </a:p>
          <a:p>
            <a:pPr>
              <a:lnSpc>
                <a:spcPct val="170000"/>
              </a:lnSpc>
              <a:buClr>
                <a:schemeClr val="tx1"/>
              </a:buClr>
              <a:buFont typeface="System Font Regular"/>
              <a:buChar char="●"/>
            </a:pPr>
            <a:r>
              <a:rPr lang="x-none" sz="3100" dirty="0"/>
              <a:t>Using </a:t>
            </a:r>
            <a:r>
              <a:rPr lang="x-none" sz="3100" b="1" dirty="0">
                <a:solidFill>
                  <a:srgbClr val="FF0000"/>
                </a:solidFill>
              </a:rPr>
              <a:t>instance variables</a:t>
            </a:r>
            <a:r>
              <a:rPr lang="x-none" sz="3100" dirty="0"/>
              <a:t>, which store the properties of instances of a class for use by multiple methods—use them only for that purpose</a:t>
            </a:r>
            <a:endParaRPr lang="en-US" sz="3100" dirty="0"/>
          </a:p>
          <a:p>
            <a:pPr>
              <a:lnSpc>
                <a:spcPct val="170000"/>
              </a:lnSpc>
              <a:buClr>
                <a:schemeClr val="tx1"/>
              </a:buClr>
              <a:buFont typeface="System Font Regular"/>
              <a:buChar char="●"/>
            </a:pPr>
            <a:r>
              <a:rPr lang="en-US" sz="3100" dirty="0"/>
              <a:t>A variable that “goes out of scope” is </a:t>
            </a:r>
            <a:r>
              <a:rPr lang="en-US" sz="3100" b="1" dirty="0">
                <a:solidFill>
                  <a:srgbClr val="FF0000"/>
                </a:solidFill>
              </a:rPr>
              <a:t>garbage collected</a:t>
            </a:r>
          </a:p>
          <a:p>
            <a:pPr lvl="1">
              <a:lnSpc>
                <a:spcPct val="170000"/>
              </a:lnSpc>
              <a:buClr>
                <a:schemeClr val="tx1"/>
              </a:buClr>
              <a:buFont typeface="System Font Regular"/>
              <a:buChar char="●"/>
            </a:pPr>
            <a:r>
              <a:rPr lang="en-US" sz="3000" dirty="0"/>
              <a:t>for a local variable when the method ends</a:t>
            </a:r>
          </a:p>
          <a:p>
            <a:pPr lvl="1">
              <a:lnSpc>
                <a:spcPct val="170000"/>
              </a:lnSpc>
              <a:buClr>
                <a:schemeClr val="tx1"/>
              </a:buClr>
              <a:buFont typeface="System Font Regular"/>
              <a:buChar char="●"/>
            </a:pPr>
            <a:r>
              <a:rPr lang="en-US" sz="3000" dirty="0"/>
              <a:t>for an instance when the last reference to it is deleted</a:t>
            </a:r>
          </a:p>
          <a:p>
            <a:pPr>
              <a:lnSpc>
                <a:spcPct val="170000"/>
              </a:lnSpc>
              <a:buClr>
                <a:schemeClr val="tx1"/>
              </a:buClr>
              <a:buFont typeface="System Font Regular"/>
              <a:buChar char="●"/>
            </a:pPr>
            <a:r>
              <a:rPr lang="x-none" sz="3100" b="1" dirty="0">
                <a:solidFill>
                  <a:srgbClr val="FF0000"/>
                </a:solidFill>
              </a:rPr>
              <a:t>Containment</a:t>
            </a:r>
            <a:r>
              <a:rPr lang="x-none" sz="3100" dirty="0"/>
              <a:t>: when one object is a component of another so the container can therefore send the component it created messages </a:t>
            </a:r>
            <a:endParaRPr lang="en-US" sz="3100" dirty="0"/>
          </a:p>
          <a:p>
            <a:pPr>
              <a:lnSpc>
                <a:spcPct val="170000"/>
              </a:lnSpc>
              <a:buClr>
                <a:schemeClr val="tx1"/>
              </a:buClr>
              <a:buFont typeface="System Font Regular"/>
              <a:buChar char="●"/>
            </a:pPr>
            <a:r>
              <a:rPr lang="x-none" sz="3100" b="1" dirty="0">
                <a:solidFill>
                  <a:srgbClr val="FF0000"/>
                </a:solidFill>
              </a:rPr>
              <a:t>Association</a:t>
            </a:r>
            <a:r>
              <a:rPr lang="x-none" sz="3100" dirty="0"/>
              <a:t>: when one object knows about another object that is not one of its components—has to be set up explicitly</a:t>
            </a:r>
            <a:endParaRPr lang="en-US" sz="3100" dirty="0"/>
          </a:p>
          <a:p>
            <a:pPr marL="0" indent="0">
              <a:buNone/>
            </a:pPr>
            <a:endParaRPr lang="en-US" dirty="0"/>
          </a:p>
          <a:p>
            <a:endParaRPr lang="x-none" dirty="0"/>
          </a:p>
        </p:txBody>
      </p:sp>
    </p:spTree>
    <p:extLst>
      <p:ext uri="{BB962C8B-B14F-4D97-AF65-F5344CB8AC3E}">
        <p14:creationId xmlns:p14="http://schemas.microsoft.com/office/powerpoint/2010/main" val="203340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t>Announcements</a:t>
            </a:r>
            <a:endParaRPr lang="en-US" dirty="0"/>
          </a:p>
        </p:txBody>
      </p:sp>
      <p:sp>
        <p:nvSpPr>
          <p:cNvPr id="3" name="Text Placeholder 2"/>
          <p:cNvSpPr>
            <a:spLocks noGrp="1"/>
          </p:cNvSpPr>
          <p:nvPr>
            <p:ph type="body" idx="1"/>
          </p:nvPr>
        </p:nvSpPr>
        <p:spPr>
          <a:xfrm>
            <a:off x="266828" y="1200150"/>
            <a:ext cx="8650013" cy="3725863"/>
          </a:xfrm>
        </p:spPr>
        <p:txBody>
          <a:bodyPr>
            <a:normAutofit/>
          </a:bodyPr>
          <a:lstStyle/>
          <a:p>
            <a:pPr>
              <a:lnSpc>
                <a:spcPct val="100000"/>
              </a:lnSpc>
              <a:buFont typeface="System Font Regular"/>
              <a:buChar char="●"/>
              <a:defRPr/>
            </a:pPr>
            <a:r>
              <a:rPr lang="en-US" dirty="0"/>
              <a:t>Lab 1 is out now! Go to the Sunlab for this week’s section!</a:t>
            </a:r>
          </a:p>
          <a:p>
            <a:pPr>
              <a:lnSpc>
                <a:spcPct val="100000"/>
              </a:lnSpc>
              <a:buFont typeface="System Font Regular"/>
              <a:buChar char="●"/>
              <a:defRPr/>
            </a:pPr>
            <a:endParaRPr lang="en-US" dirty="0"/>
          </a:p>
          <a:p>
            <a:pPr>
              <a:lnSpc>
                <a:spcPct val="100000"/>
              </a:lnSpc>
              <a:buFont typeface="System Font Regular"/>
              <a:buChar char="●"/>
              <a:defRPr/>
            </a:pPr>
            <a:r>
              <a:rPr lang="en-US" dirty="0"/>
              <a:t>AndyBot is due this Thursday at 11:59PM</a:t>
            </a:r>
          </a:p>
          <a:p>
            <a:pPr>
              <a:lnSpc>
                <a:spcPct val="100000"/>
              </a:lnSpc>
              <a:buFont typeface="System Font Regular"/>
              <a:buChar char="●"/>
              <a:defRPr/>
            </a:pPr>
            <a:endParaRPr lang="en-US" dirty="0"/>
          </a:p>
          <a:p>
            <a:pPr>
              <a:lnSpc>
                <a:spcPct val="100000"/>
              </a:lnSpc>
              <a:buFont typeface="System Font Regular"/>
              <a:buChar char="●"/>
              <a:defRPr/>
            </a:pPr>
            <a:r>
              <a:rPr lang="en-US" dirty="0"/>
              <a:t>Remember to sign up for Piazza! This is a very good portal to ask questions! </a:t>
            </a:r>
          </a:p>
          <a:p>
            <a:pPr>
              <a:lnSpc>
                <a:spcPct val="100000"/>
              </a:lnSpc>
              <a:buFont typeface="System Font Regular"/>
              <a:buChar char="●"/>
              <a:defRPr/>
            </a:pPr>
            <a:endParaRPr lang="en-US" dirty="0"/>
          </a:p>
          <a:p>
            <a:pPr>
              <a:lnSpc>
                <a:spcPct val="100000"/>
              </a:lnSpc>
              <a:buFont typeface="System Font Regular"/>
              <a:buChar char="●"/>
              <a:defRPr/>
            </a:pPr>
            <a:r>
              <a:rPr lang="en-US" dirty="0"/>
              <a:t>Mentorship form due Thursday! More information in last week’s e-mail and course website! </a:t>
            </a:r>
          </a:p>
          <a:p>
            <a:pPr>
              <a:lnSpc>
                <a:spcPct val="100000"/>
              </a:lnSpc>
              <a:buFont typeface="System Font Regular"/>
              <a:buChar char="●"/>
              <a:defRPr/>
            </a:pPr>
            <a:endParaRPr lang="en-US" dirty="0"/>
          </a:p>
          <a:p>
            <a:pPr>
              <a:lnSpc>
                <a:spcPct val="80000"/>
              </a:lnSpc>
              <a:buFont typeface="System Font Regular"/>
              <a:buChar char="●"/>
              <a:defRPr/>
            </a:pPr>
            <a:endParaRPr lang="en-US" dirty="0"/>
          </a:p>
          <a:p>
            <a:pPr marL="0" indent="0">
              <a:lnSpc>
                <a:spcPct val="80000"/>
              </a:lnSpc>
              <a:buNone/>
              <a:defRPr/>
            </a:pPr>
            <a:endParaRPr lang="en-US" dirty="0"/>
          </a:p>
          <a:p>
            <a:pPr>
              <a:lnSpc>
                <a:spcPct val="80000"/>
              </a:lnSpc>
              <a:defRPr/>
            </a:pPr>
            <a:endParaRPr lang="x-none" dirty="0"/>
          </a:p>
        </p:txBody>
      </p:sp>
    </p:spTree>
    <p:extLst>
      <p:ext uri="{BB962C8B-B14F-4D97-AF65-F5344CB8AC3E}">
        <p14:creationId xmlns:p14="http://schemas.microsoft.com/office/powerpoint/2010/main" val="98496917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47311</TotalTime>
  <Words>5607</Words>
  <Application>Microsoft Macintosh PowerPoint</Application>
  <PresentationFormat>On-screen Show (16:9)</PresentationFormat>
  <Paragraphs>1661</Paragraphs>
  <Slides>93</Slides>
  <Notes>85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Calibri</vt:lpstr>
      <vt:lpstr>Calibri Light</vt:lpstr>
      <vt:lpstr>Comfortaa</vt:lpstr>
      <vt:lpstr>Consolas</vt:lpstr>
      <vt:lpstr>Courier New</vt:lpstr>
      <vt:lpstr>System Font Regular</vt:lpstr>
      <vt:lpstr>Wingdings</vt:lpstr>
      <vt:lpstr>Custom Design</vt:lpstr>
      <vt:lpstr>PowerPoint Presentation</vt:lpstr>
      <vt:lpstr>PowerPoint Presentation</vt:lpstr>
      <vt:lpstr>Responsible CS (1/2) </vt:lpstr>
      <vt:lpstr>Responsible CS (2/2) </vt:lpstr>
      <vt:lpstr>Lecture 4</vt:lpstr>
      <vt:lpstr>This Lecture:</vt:lpstr>
      <vt:lpstr>Review: Methods</vt:lpstr>
      <vt:lpstr>Review: Constructors and Instances</vt:lpstr>
      <vt:lpstr>Review: Parameters and Arguments</vt:lpstr>
      <vt:lpstr>Review: Classes</vt:lpstr>
      <vt:lpstr>Review: Instantiation</vt:lpstr>
      <vt:lpstr>Review: Constructors (1/2)</vt:lpstr>
      <vt:lpstr>Review: Constructors (2/2)</vt:lpstr>
      <vt:lpstr>Variables</vt:lpstr>
      <vt:lpstr>Syntax: Variable Declaration and Assignment</vt:lpstr>
      <vt:lpstr>Assignment vs. Equality</vt:lpstr>
      <vt:lpstr>PowerPoint Presentation</vt:lpstr>
      <vt:lpstr>TopHat Question</vt:lpstr>
      <vt:lpstr>Example: Instantiation (1/2)</vt:lpstr>
      <vt:lpstr>Another Example: Instantiation (2/2)</vt:lpstr>
      <vt:lpstr>Instances as Parameters (1/3)</vt:lpstr>
      <vt:lpstr>Instances as Parameters (2/3)</vt:lpstr>
      <vt:lpstr>PowerPoint Presentation</vt:lpstr>
      <vt:lpstr>What is Memory?</vt:lpstr>
      <vt:lpstr>Instances as Parameters: Under the Hood (1/6)</vt:lpstr>
      <vt:lpstr>Instances as Parameters: Under the Hood (2/6)</vt:lpstr>
      <vt:lpstr>Instances as Parameters: Under the Hood (3/6)</vt:lpstr>
      <vt:lpstr>Instances as Parameters: Under the Hood (4/6)</vt:lpstr>
      <vt:lpstr>Instances as Parameters: Under the Hood (5/6)</vt:lpstr>
      <vt:lpstr>Instances as Parameters: Under the Hood (6/6)</vt:lpstr>
      <vt:lpstr>Variable Reassignment (1/3)</vt:lpstr>
      <vt:lpstr>Variable Reassignment (2/3)</vt:lpstr>
      <vt:lpstr>Variable Reassignment (3/3)</vt:lpstr>
      <vt:lpstr>Variable Reassignment: Under the Hood (1/5)</vt:lpstr>
      <vt:lpstr>Variable Reassignment: Under the Hood (2/5)</vt:lpstr>
      <vt:lpstr>Variable Reassignment: Under the Hood (3/5)</vt:lpstr>
      <vt:lpstr>Variable Reassignment: Under the Hood (4/5)</vt:lpstr>
      <vt:lpstr>Variable Reassignment: Under the Hood (5/5)</vt:lpstr>
      <vt:lpstr>Local Variables (1/2)</vt:lpstr>
      <vt:lpstr>Local Variables (2/2)</vt:lpstr>
      <vt:lpstr>“Garbage Collection”</vt:lpstr>
      <vt:lpstr>Accessing Local Variables</vt:lpstr>
      <vt:lpstr>Introducing… Instance Variables!</vt:lpstr>
      <vt:lpstr>What’s an Instance Variable?</vt:lpstr>
      <vt:lpstr>Modeling Properties with Instance Variables (1/2)</vt:lpstr>
      <vt:lpstr>Modeling Properties with Instance Variables (1/2)</vt:lpstr>
      <vt:lpstr>When should I define an instance variable?</vt:lpstr>
      <vt:lpstr>Instance Variables (1/4)</vt:lpstr>
      <vt:lpstr>Instance Variables (2/4)</vt:lpstr>
      <vt:lpstr>Instance Variables (3/4)</vt:lpstr>
      <vt:lpstr>Instance Variables (4/4)</vt:lpstr>
      <vt:lpstr>Always Remember to Initialize!</vt:lpstr>
      <vt:lpstr>NullPointerExceptions</vt:lpstr>
      <vt:lpstr>Instance Variables Example (1/2)</vt:lpstr>
      <vt:lpstr>Instance Variables Example (2/2)</vt:lpstr>
      <vt:lpstr>Accessors / Mutators (1/3)</vt:lpstr>
      <vt:lpstr>Accessors / Mutators (2/3)</vt:lpstr>
      <vt:lpstr>Accessors / Mutators (3/3)</vt:lpstr>
      <vt:lpstr>Example: Accessors (1/2)</vt:lpstr>
      <vt:lpstr>Example: Accessors (2/2)</vt:lpstr>
      <vt:lpstr>PowerPoint Presentation</vt:lpstr>
      <vt:lpstr>Summary of Accessors/Mutators</vt:lpstr>
      <vt:lpstr>Containment and Association</vt:lpstr>
      <vt:lpstr>Example: Containment</vt:lpstr>
      <vt:lpstr>Association (1/8)</vt:lpstr>
      <vt:lpstr> Motivation for Association (2/8)</vt:lpstr>
      <vt:lpstr>Association (3/8)</vt:lpstr>
      <vt:lpstr> Example: Setting up the Association (4/8)</vt:lpstr>
      <vt:lpstr> Example: Setting up the Association (5/8)</vt:lpstr>
      <vt:lpstr> Example: Setting up the Association (6/8)</vt:lpstr>
      <vt:lpstr>Example: Setting up the Association (7/8)</vt:lpstr>
      <vt:lpstr>Example: Using the Association (8/8)</vt:lpstr>
      <vt:lpstr>Association: Under the Hood (1/5)</vt:lpstr>
      <vt:lpstr>Association: Under the Hood (2/5)</vt:lpstr>
      <vt:lpstr>Association: Under the Hood (3/5)</vt:lpstr>
      <vt:lpstr>Association: Under the Hood (4/5)</vt:lpstr>
      <vt:lpstr>Association: Under the Hood (5/5)</vt:lpstr>
      <vt:lpstr>TopHat Question </vt:lpstr>
      <vt:lpstr>TopHat Question Review </vt:lpstr>
      <vt:lpstr>Another Example: Association (1/6)</vt:lpstr>
      <vt:lpstr>Another Example: Association (2/6)</vt:lpstr>
      <vt:lpstr>Another Example: Association (3/6)</vt:lpstr>
      <vt:lpstr>Another Example: Association (4/6)</vt:lpstr>
      <vt:lpstr>Another Example: Association (5/6)</vt:lpstr>
      <vt:lpstr>Another Example: Association (6/6)</vt:lpstr>
      <vt:lpstr>More Associations (1/5)</vt:lpstr>
      <vt:lpstr>More Associations (2/5)</vt:lpstr>
      <vt:lpstr>More Associations (3/5)</vt:lpstr>
      <vt:lpstr>More Associations (4/5)</vt:lpstr>
      <vt:lpstr>More Associations (5/5)</vt:lpstr>
      <vt:lpstr>Visualizing Containment and Association</vt:lpstr>
      <vt:lpstr>Summary</vt:lpstr>
      <vt:lpstr>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Carolyn</dc:creator>
  <cp:lastModifiedBy>Microsoft Office User</cp:lastModifiedBy>
  <cp:revision>996</cp:revision>
  <cp:lastPrinted>2018-09-20T02:36:09Z</cp:lastPrinted>
  <dcterms:modified xsi:type="dcterms:W3CDTF">2019-09-17T00:40:53Z</dcterms:modified>
</cp:coreProperties>
</file>